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Lst>
  <p:sldSz cy="5143500" cx="9144000"/>
  <p:notesSz cx="6858000" cy="9144000"/>
  <p:embeddedFontLst>
    <p:embeddedFont>
      <p:font typeface="Roboto Condensed"/>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1" name="Todd Edward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RobotoCondensed-regular.fntdata"/><Relationship Id="rId83" Type="http://schemas.openxmlformats.org/officeDocument/2006/relationships/slide" Target="slides/slide76.xml"/><Relationship Id="rId42" Type="http://schemas.openxmlformats.org/officeDocument/2006/relationships/slide" Target="slides/slide35.xml"/><Relationship Id="rId86" Type="http://schemas.openxmlformats.org/officeDocument/2006/relationships/font" Target="fonts/RobotoCondensed-italic.fntdata"/><Relationship Id="rId41" Type="http://schemas.openxmlformats.org/officeDocument/2006/relationships/slide" Target="slides/slide34.xml"/><Relationship Id="rId85" Type="http://schemas.openxmlformats.org/officeDocument/2006/relationships/font" Target="fonts/RobotoCondensed-bold.fntdata"/><Relationship Id="rId44" Type="http://schemas.openxmlformats.org/officeDocument/2006/relationships/slide" Target="slides/slide37.xml"/><Relationship Id="rId43" Type="http://schemas.openxmlformats.org/officeDocument/2006/relationships/slide" Target="slides/slide36.xml"/><Relationship Id="rId87" Type="http://schemas.openxmlformats.org/officeDocument/2006/relationships/font" Target="fonts/RobotoCondensed-boldItalic.fntdata"/><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6-02T17:28:57.155">
    <p:pos x="371" y="643"/>
    <p:text>Multiple users can collaborate easily on a document or projects.
All your documents are instantly available anywhere.</p:text>
  </p:cm>
  <p:cm authorId="0" idx="2" dt="2022-06-02T17:27:03.433">
    <p:pos x="371" y="743"/>
    <p:text>Instead of purchasing expensive software applications, you can get most of what you need for free. Most cloud computing applications today, such as the Google Docs suite, are totally free. Which is better than paying $200+ for similar Microsoft Office software, which alone may be justification for switching to cloud applications.</p:text>
  </p:cm>
  <p:cm authorId="0" idx="3" dt="2022-06-02T17:29:31.048">
    <p:pos x="371" y="843"/>
    <p:text>Another document-related advantage of cloud computing is that when you edit a document at home, that edited version is what you see when you access the document at work.
The cloud always hosts the latest version of your documents; as long as you are connected, you are not in danger of having an outdated version.</p:text>
  </p:cm>
  <p:cm authorId="0" idx="4" dt="2022-06-02T17:28:10.110">
    <p:pos x="371" y="943"/>
    <p:text>No necessity to choose between obsolete software and high upgrade costs.
Updates happen automatically - available at the next cloud log-in.</p:text>
  </p:cm>
  <p:cm authorId="0" idx="5" dt="2022-06-02T17:28:44.350">
    <p:pos x="371" y="1043"/>
    <p:text>A computer crashing in the cloud should not affect the storage of your data.
If a PC crashes, all your data is still out there in the cloud, still accessible.
Cloud computing is a data-safe computing platform.</p:text>
  </p:cm>
  <p:cm authorId="0" idx="6" dt="2022-06-02T17:29:17.170">
    <p:pos x="371" y="1143"/>
    <p:text>Users not tethered to a single computer or network.
Changes to computers, application and documents follow a user through the cloud.
Applications and documents are available on mobile devices.</p:text>
  </p:cm>
  <p:cm authorId="0" idx="7" dt="2022-06-02T17:27:59.116">
    <p:pos x="371" y="1243"/>
    <p:text>With few large programs hogging your computer's memory, you will see better performance from your pc.
Computers in a cloud computing system boot and run faster, because they have fewer programs and processes loaded into memory.</p:text>
  </p:cm>
  <p:cm authorId="0" idx="8" dt="2022-06-02T17:28:22.490">
    <p:pos x="371" y="1343"/>
    <p:text>Cloud computing offers virtually limitless storage.</p:text>
  </p:cm>
  <p:cm authorId="0" idx="9" dt="2022-06-02T17:27:41.072">
    <p:pos x="371" y="1443"/>
    <p:text>No need for high-powered and high-priced computer to run cloud computing's web-based applications. Users can move to thin clients.
Applications run in the cloud, not on the desktop PC, so the desktop PC does not need the processing power or hard disk space demanded by traditional desktop software.
When you are using web-based applications, your PC can be less expensive, with a smaller hard disk, less memory, more efficient processor.</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6" dt="2022-06-02T20:21:12.337">
    <p:pos x="2685" y="1680"/>
    <p:text>Port was filtered or closed bu Nmap couldn't establish the state</p:text>
  </p:cm>
  <p:cm authorId="0" idx="47" dt="2022-06-02T20:20:10.241">
    <p:pos x="363" y="1680"/>
    <p:text>Probes were received but a state could not be established</p:text>
  </p:cm>
  <p:cm authorId="0" idx="48" dt="2022-06-02T20:18:46.854">
    <p:pos x="337" y="823"/>
    <p:text>Application is listening for connections.</p:text>
  </p:cm>
  <p:cm authorId="0" idx="49" dt="2022-06-02T20:19:44.095">
    <p:pos x="2754" y="823"/>
    <p:text>Probes were not received and the state could not be established due to a filter in place.</p:text>
  </p:cm>
  <p:cm authorId="0" idx="50" dt="2022-06-02T20:20:41.553">
    <p:pos x="1452" y="1680"/>
    <p:text>Port was filtered or open but Nmap couldn't be establish the state</p:text>
  </p:cm>
  <p:cm authorId="0" idx="51" dt="2022-06-02T20:19:07.611">
    <p:pos x="1531" y="849"/>
    <p:text>Probes were received but no application listening.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2-06-02T17:34:00.854">
    <p:pos x="2574" y="1480"/>
    <p:text>Bugs in the applications code
Conflicting patching procedures between provider and customer
Application of untested patches
Vulnerabilities in browsers
Using untrusted software</p:text>
  </p:cm>
  <p:cm authorId="0" idx="11" dt="2022-06-02T17:32:28.098">
    <p:pos x="310" y="706"/>
    <p:text>Insufficient roles available
Password-based authentication is not accepted as sufficient
Strong or two-factor authentication for accessing cloud resources is necessary
DOD requires use of DOD provided or equivalent strength mechanisms for access and authentication</p:text>
  </p:cm>
  <p:cm authorId="0" idx="12" dt="2022-06-02T17:33:31.408">
    <p:pos x="669" y="1473"/>
    <p:text>Is a process by which data is irreversibly removed from media or the media is permanently destroyed.
Shared tenancy of physical storage resources may impede the implementation of data destruction policies
Media cannot be physically destroyed because a disk is still being used by another tenant
Data retention laws concerning data should always be considered when implementing media sanitization processes
DOD provides guidance on sanitization requirements</p:text>
  </p:cm>
  <p:cm authorId="0" idx="13" dt="2022-06-02T17:33:48.058">
    <p:pos x="1670" y="1384"/>
    <p:text>Is a method of regulating access to computer or network resources based on the roles of individual users within an enterprise.
CSPs must have a personnel security vetting process in place. This is to minimize risk from staff with high privileged roles. 
Implement Policies of Least Privilege
Enforce Separation of Duties
Implement Mandatory Access Controls</p:text>
  </p:cm>
  <p:cm authorId="0" idx="14" dt="2022-06-02T17:33:17.536">
    <p:pos x="2742" y="705"/>
    <p:text>Reading data in transit via Man-In-The-Middle (MITM) attacks
Poor authentication
Acceptance of self-signed certificates</p:text>
  </p:cm>
  <p:cm authorId="0" idx="15" dt="2022-06-02T17:33:04.277">
    <p:pos x="1922" y="742"/>
    <p:text>Side channel attacks
Shared storage
Lack of tools to enforce resource utilization
Insecure APIs</p:text>
  </p:cm>
  <p:cm authorId="0" idx="16" dt="2022-06-02T17:32:47.655">
    <p:pos x="1102" y="742"/>
    <p:text>Is computer software, firmware or hardware that crates and runs virtual machines.
Exploiting the hypervisor potentially means exploiting every VM!
VM hopping
Virtual machine-based rootkits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2-06-02T17:35:53.606">
    <p:pos x="549" y="958"/>
    <p:text>Myth 1: Cloud security is a new challenge. The truth is cloud security isn’t new; it’s not even unique. “Security concerns are really independent of the cloud,” claims Coviello. “They’re just an extension of what’s being dealt with in the physical infrastructure.” Cloud computing changes the playing field, but most of the underlying security concerns, such as protecting the infrastructure and sensitive data, are old news—and within the scope of today’s capabilities. Security and governance requirements are the same regardless of physical, virtual or cloud components. In the cloud, the manner in which controls are implemented changes, as does the velocity of change, making control and visibility even more important. In fact, because of virtualization technology, the cloud can be more secure than the physical environment. An investment in virtual security can provide the needed control and visibility for cloud.</p:text>
  </p:cm>
  <p:cm authorId="0" idx="18" dt="2022-06-02T17:36:13.941">
    <p:pos x="2894" y="958"/>
    <p:text>Myth 3: Compliance equals security. Many enterprises believe that if they are certified as compliant, their systems are secure and invulnerable to attacks. In truth, compliance doesn’t ensure security, but only attests to the state of security at a specific moment in time. Often compliance standards that are reliant on human adherence to policies and procedures instead of automation can produce errors between audits. In the long run, equating security to compliance— and vice-versa—puts the business at risk.</p:text>
  </p:cm>
  <p:cm authorId="0" idx="19" dt="2022-06-02T17:36:03.844">
    <p:pos x="1721" y="974"/>
    <p:text>Myth 2: The cloud simply cannot be secure. The cloud environment absolutely can be secure—in fact, it can be even more secure than a datacenter. “But not all clouds are created equal,” explains David Hunter, CTO of platform security at VMware. “Nor, for that matter are all datacenters.” There are varying levels of vendor capabilities that make for varying levels of security. Enterprises must establish clear criteria for maintaining control and visibility. Here, an enterprise hybrid cloud model is very compelling, delivering the same common security standard across both public and private environments without compromising enterprise-class requirements or cost. And common security standards offer the flexibility to choose the right cloud deployment model. It’s not about a generic security level for the cloud; it’s choosing the right security for your cloud.</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2-06-02T17:36:50.625">
    <p:pos x="149" y="826"/>
    <p:text>Regulatory Risks
Data segregation: How does on ensure data is fully segregated and not co-mingled/accessible?
E-discovery/Warrant/Forensics: What is the impact on customer data if a cloud "neighbor" is subject to a digital forensic investigation?
Data Storage/Retention/Destruction: How does a customer ensure all "copies" of data are adequately destroyed? Are off-site backups encrypted? Are they maintained in-line with corporate policy requirements? Data Classification? Recovery Point Objectives?</p:text>
  </p:cm>
  <p:cm authorId="0" idx="21" dt="2022-06-02T17:37:37.427">
    <p:pos x="1642" y="850"/>
    <p:text>Operational Risks:
Attacks on Cloud Infrastructure, Cloud Vendors, Cloud Neighbors could have operational impacts on customer
Cross-Site Scripting/Cross-Site Request Forgery/SQL Injection
Exploited vulnerabilities can have serious operational impacts
What happens if a Cloud Service Provider (CSP) or Third Party Assessment Organization (3PAO) performs scans and knocks out service? How do you comply with requirements to regularly perform scans?</p:text>
  </p:cm>
  <p:cm authorId="0" idx="22" dt="2022-06-02T17:38:02.889">
    <p:pos x="3129" y="841"/>
    <p:text>Service Risks
Right to Audit: Testing of key processes (e.g. Backup/Restore, Vulnerability Management, User Access Management etc.)
Change and Configuration Management: How do providers change management procedures integrate with customers? Testing? Risk Management?</p:text>
  </p:cm>
  <p:cm authorId="0" idx="23" dt="2022-06-02T17:37:22.055">
    <p:pos x="878" y="859"/>
    <p:text>Legal Risks
Breach Notification:
Legal requirements to notify customers on breach of data
DoD systems will include handling procedures within their Incident Response Plan or an Incident Response Plan addendum
Jurisdiction:
Which legal jurisdiction applies should there be a legal dispute? What happens if data/servers are located in other jurisdictions? Who owns the data?
Level 2/4 - CSP's will maintain government data not physically located on DoD premises within the 50 states, the District of Columbia and outlying areas of the US.
Level 5/6 Facility must be under exclusive legal jurisdiction of US</p:text>
  </p:cm>
  <p:cm authorId="0" idx="24" dt="2022-06-02T17:37:52.594">
    <p:pos x="2369" y="841"/>
    <p:text>Security Risks
Data Encryption/Key Management:
How robust is the provider's key management solution? What is the impact if a key is stolen? Does Cloud Service Provider implement encryption? One key for all data? One key per customer?
DoD has specific requirements for Data Encryption and Key management that are not optional.</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5" dt="2022-06-02T18:03:44.927">
    <p:pos x="400" y="925"/>
    <p:text>Microsoft Azure - Connects across sites easily and meets numerous protocol standards. Microsoft leads the industry in establishing clear security and privacy requirements and then consistently meeting these requirements. Azure meets a broad set of international and industry-specific compliance standards, such as General Data Protection Regulation (GDPR), ISO 27001, HIPAA, FedRAMP, SOC 1 and SOC 2, as well as country-specific standards, including Australia IRAP, UK G-Cloud, and Singapore MTCS. Rigorous third-party audits, such as those done by the British Standards Institute, verify Azure’s adherence to the strict security controls these standards mandate.</p:text>
  </p:cm>
  <p:cm authorId="0" idx="26" dt="2022-06-02T18:03:56.624">
    <p:pos x="1502" y="997"/>
    <p:text>Oracle Cloud Platform- Oracle Cloud is a cloud computing service that provides
Infrastructure as a Service (IaaS), Platform as a Service (PaaS), Software as a Service (SaaS), and Data as a Service (DaaS). These services are used to build, deploy, integrate, and extend applications in the cloud. This platform supports numerous open standards (SQL, HTML5, REST, etc.), open-source solutions (Kubernetes, Hadoop, Kafka, etc.), and a variety of programming languages, databases, tools, and frameworks including Oracle-specific, Open Source, and third-party software and systems.</p:text>
  </p:cm>
  <p:cm authorId="0" idx="27" dt="2022-06-02T18:04:10.866">
    <p:pos x="2766" y="997"/>
    <p:text>Amazon AWS- Amazon Web Services (AWS) is a service that provides on-demand cloud computing platforms to individuals, companies and governments, on a paid subscription basis. The technology allows subscribers to have at their disposal a virtual cluster of computers, available all the time, through the Internet.</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8" dt="2022-06-02T19:08:39.192">
    <p:pos x="2726" y="963"/>
    <p:text>Splunk Light is a version of Splunk designed to help organizations with smaller IT departments analyze and interpret log data in order to make informed cybersecurity decisions. The integrated alerts feature combined with scalable monitoring makes Splunk one of the most popular tools in the cybersecurity space today.</p:text>
  </p:cm>
  <p:cm authorId="0" idx="29" dt="2022-06-02T19:07:54.851">
    <p:pos x="367" y="963"/>
    <p:text>Kali Linux began quietly in 2012 and currently has over 600 preinstalled penetration-testing programs, including Armitage, Nmap, Wireshark, Burp suite, and John the Ripper password cracker. Monitoring logs with Kali can be done with the logcheck program, which monitors files every hour automatically. Logcheck can be influenced by the conditional settings, including general frameworks such as paranoid (for firewalls), server (internal standard), and workstation (farthest away from the firewall).</p:text>
  </p:cm>
  <p:cm authorId="0" idx="30" dt="2022-06-02T19:08:27.326">
    <p:pos x="1593" y="963"/>
    <p:text>Metasploit Framework is an open source project designed to provide a completely vulnerable virtual instance where penetration tests and security audits can be conducted in a safe online space. After creating a list of potentially vulnerable targets using tools like Discovery or Nexpose scan, you can execute payload and brute force attacks against a system. When you are finished, you can clean up sessions and moving to the reporting phase.
Logs that are generated here include the following: Framework, License, PostgreSQL, Production, Pro-Service, Thin, Web Server Error &amp; Access Logs.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1" dt="2022-06-02T19:17:59.902">
    <p:pos x="1279" y="865"/>
    <p:text>Stage 2. Just as a navigation system guides a missile, the navigation system for a malicious cyber attack allows the malicious payload to reach a specific point inside a computer, system or network. 
System vulnerabilities are the primary navigation systems used in cyber weapons. Vulnerabilities in software and computer system configurations provide entry points for the payload of a cyber weapon. These security exposures in operating systems or other software or applications allow for exploitation and compromise. Exploitation of these vulnerabilities may allow unauthorized remote access and control over the system.</p:text>
  </p:cm>
  <p:cm authorId="0" idx="32" dt="2022-06-02T19:18:08.695">
    <p:pos x="2459" y="801"/>
    <p:text>Stage 3. The payload of a missile is sometimes called a warhead and is packed with some type of explosive.
In a cyber weapon the payload could be a program that copies information off of the computer and sends it to an external source. It can also be a program that begins to ease or alter information stored on the system. Finally, it can allow remote access so that the computer can be controlled or directed over the internet. A “bot” (a component of a botnet) is a great example of a payload that allows remote use of the computer by an unauthorized individual or organization.</p:text>
  </p:cm>
  <p:cm authorId="0" idx="33" dt="2022-06-02T19:17:46.292">
    <p:pos x="123" y="801"/>
    <p:text>Stage 1. There are numerous methods of delivering cyber weapons to their targets. 
Emails with malicious code embedded or attached is one mechanism of delivery. Another delivery vehicle is web sites that can have malicious links and downloads. Hacking is a manually delivery vehicle that allows a cyber soldier to place the malicious payload on a target computer, system or network. Counterfeit hardware, software and electronic components can also be used as delivery vehicles for cyber weapons.</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4" dt="2022-06-02T19:19:59.305">
    <p:pos x="289" y="1594"/>
    <p:text>A distributed denial-of-service (DDoS) attack occurs when multiple systems flood the bandwidth or resources of a targeted system, usually one or more web servers, in order to create an overload or crash.</p:text>
  </p:cm>
  <p:cm authorId="0" idx="35" dt="2022-06-02T19:19:17.462">
    <p:pos x="1483" y="670"/>
    <p:text>IP Spoofing is the creation of Internet Protocol (IP) packets with a false source IP address, for the purpose of hiding the identity of the sender or impersonating another computing system.</p:text>
  </p:cm>
  <p:cm authorId="0" idx="36" dt="2022-06-02T19:20:26.129">
    <p:pos x="2749" y="1572"/>
    <p:text>Social engineering is a broad term that covers a wide range of potential malicious activity. The five most common attack types that social engineers use to target their victims are phishing, pretexting, baiting, quid pro quo and tailgating.</p:text>
  </p:cm>
  <p:cm authorId="0" idx="37" dt="2022-06-02T19:19:43.617">
    <p:pos x="2727" y="670"/>
    <p:text>Password Attacks
While there are many methods of password attacks, three of the most popular are brute force (continual script until password guessed), dictionary attack (targeted search script), and keylogger attack (attacker captures all keystrokes).</p:text>
  </p:cm>
  <p:cm authorId="0" idx="38" dt="2022-06-02T19:20:14.816">
    <p:pos x="1482" y="1572"/>
    <p:text>Application layer attacks, target not only applications, but also the network and bandwidth of a system. Popular attacks in this area focus on DNS services, HTTP and HTTPS addresses.</p:text>
  </p:cm>
  <p:cm authorId="0" idx="39" dt="2022-06-02T19:18:58.189">
    <p:pos x="327" y="702"/>
    <p:text>Network Packet Sniffers is a computer program or piece of computer hardware that can intercept and log traffic that passes over a digital network.</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0" dt="2022-06-02T20:16:11.822">
    <p:pos x="1453" y="802"/>
    <p:text>Not stealthy
3 way handshake is completed (so target machine likely logs the connection)</p:text>
  </p:cm>
  <p:cm authorId="0" idx="41" dt="2022-06-02T20:16:27.816">
    <p:pos x="2741" y="829"/>
    <p:text>All packet flags are turned off
Closed ports respond to null with RST packets; no packet response indicates an open port</p:text>
  </p:cm>
  <p:cm authorId="0" idx="42" dt="2022-06-02T20:17:32.673">
    <p:pos x="1493" y="1655"/>
    <p:text>Used to bypass firewalls or filtering devices
Filtering devices typically look for SYN packets
If a RST packet is returned, the port can be considered “unfiltered” (either no filtering is in place or the filter can be easily tricked)</p:text>
  </p:cm>
  <p:cm authorId="0" idx="43" dt="2022-06-02T20:17:43.990">
    <p:pos x="2741" y="1655"/>
    <p:text>Ends a FIN packet to the target system
Closed ports respond with an RST packet</p:text>
  </p:cm>
  <p:cm authorId="0" idx="44" dt="2022-06-02T20:15:59.668">
    <p:pos x="301" y="775"/>
    <p:text>Somewhat stealthy
Target returns SYN/ACK if open; returns RST/ACK if closed
If the scanner receives a SYN/ACK packet, it responds with a RST/ACK packet to close the session without completing the 3 way handshake</p:text>
  </p:cm>
  <p:cm authorId="0" idx="45" dt="2022-06-02T20:16:42.489">
    <p:pos x="285" y="1630"/>
    <p:text>FIN, PSH, and URG flags are set on
Closed ports respond with an RST packet; no packet response indicates an open port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019c3537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70" name="Google Shape;170;g13019c3537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019c35379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17" name="Google Shape;317;g13019c35379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019c35379_0_1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28" name="Google Shape;328;g13019c35379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3019c35379_0_1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52" name="Google Shape;352;g13019c35379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3019c35379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63" name="Google Shape;363;g13019c35379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3019c35379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74" name="Google Shape;374;g13019c35379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3019c35379_0_2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85" name="Google Shape;385;g13019c35379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3019c35379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96" name="Google Shape;396;g13019c35379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019c35379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07" name="Google Shape;407;g13019c35379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3019c35379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18" name="Google Shape;418;g13019c35379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019c35379_0_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34" name="Google Shape;434;g13019c35379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019c35379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89" name="Google Shape;189;g13019c35379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019c35379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45" name="Google Shape;445;g13019c35379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019c35379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66" name="Google Shape;466;g13019c35379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30f28ccdd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77" name="Google Shape;477;g130f28ccdd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0f28ccdd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88" name="Google Shape;488;g130f28ccdd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019c35379_0_2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499" name="Google Shape;499;g13019c35379_0_2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3019c35379_0_18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12" name="Google Shape;512;g13019c35379_0_18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3019c35379_0_18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23" name="Google Shape;523;g13019c35379_0_18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3019c35379_0_18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39" name="Google Shape;539;g13019c35379_0_18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3019c35379_0_2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50" name="Google Shape;550;g13019c35379_0_2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3019c35379_0_18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63" name="Google Shape;563;g13019c35379_0_18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019c35379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00" name="Google Shape;200;g13019c3537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3019c35379_0_18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75" name="Google Shape;575;g13019c35379_0_1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3019c35379_0_18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86" name="Google Shape;586;g13019c35379_0_18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3019c35379_0_19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597" name="Google Shape;597;g13019c35379_0_19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13019c35379_0_19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08" name="Google Shape;608;g13019c35379_0_19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3019c35379_0_19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19" name="Google Shape;619;g13019c35379_0_1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3019c35379_0_19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35" name="Google Shape;635;g13019c35379_0_19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3019c35379_0_19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46" name="Google Shape;646;g13019c35379_0_19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019c35379_0_2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57" name="Google Shape;657;g13019c35379_0_2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3019c35379_0_19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70" name="Google Shape;670;g13019c35379_0_19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3019c35379_0_19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81" name="Google Shape;681;g13019c35379_0_19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019c35379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45" name="Google Shape;245;g13019c35379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3019c35379_0_19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697" name="Google Shape;697;g13019c35379_0_19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3019c35379_0_20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08" name="Google Shape;708;g13019c35379_0_20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3019c35379_0_20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30" name="Google Shape;730;g13019c35379_0_20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3019c35379_0_20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41" name="Google Shape;741;g13019c35379_0_20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3019c35379_0_20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52" name="Google Shape;752;g13019c35379_0_20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3019c35379_0_2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63" name="Google Shape;763;g13019c35379_0_2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3019c35379_0_20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76" name="Google Shape;776;g13019c35379_0_2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3019c35379_0_20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87" name="Google Shape;787;g13019c35379_0_20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3019c35379_0_2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98" name="Google Shape;798;g13019c35379_0_2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3019c35379_0_20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09" name="Google Shape;809;g13019c35379_0_20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019c35379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58" name="Google Shape;258;g13019c35379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13019c35379_0_2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22" name="Google Shape;822;g13019c35379_0_2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3019c35379_0_2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35" name="Google Shape;835;g13019c35379_0_2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3019c35379_0_2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46" name="Google Shape;846;g13019c35379_0_2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3019c35379_0_2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57" name="Google Shape;857;g13019c35379_0_2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3019c35379_0_2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68" name="Google Shape;868;g13019c35379_0_2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3019c35379_0_2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79" name="Google Shape;879;g13019c35379_0_2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3019c35379_0_2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890" name="Google Shape;890;g13019c35379_0_2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13019c35379_0_2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01" name="Google Shape;901;g13019c35379_0_2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3019c35379_0_2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12" name="Google Shape;912;g13019c35379_0_2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3019c35379_0_2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24" name="Google Shape;924;g13019c35379_0_2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3019c35379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71" name="Google Shape;271;g13019c35379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3019c35379_0_2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46" name="Google Shape;946;g13019c35379_0_2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3019c35379_0_22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57" name="Google Shape;957;g13019c35379_0_2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3019c35379_0_2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69" name="Google Shape;969;g13019c35379_0_2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3019c35379_0_22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80" name="Google Shape;980;g13019c35379_0_2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13019c35379_0_2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991" name="Google Shape;991;g13019c35379_0_2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3019c35379_0_2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02" name="Google Shape;1002;g13019c35379_0_2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3019c35379_0_22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14" name="Google Shape;1014;g13019c35379_0_2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3019c35379_0_23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25" name="Google Shape;1025;g13019c35379_0_2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3019c35379_0_2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36" name="Google Shape;1036;g13019c35379_0_2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3019c35379_0_2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47" name="Google Shape;1047;g13019c35379_0_2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019c35379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82" name="Google Shape;282;g13019c35379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3019c35379_0_2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58" name="Google Shape;1058;g13019c35379_0_2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3019c35379_0_2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69" name="Google Shape;1069;g13019c35379_0_2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3019c35379_0_23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80" name="Google Shape;1080;g13019c35379_0_23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3019c35379_0_23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092" name="Google Shape;1092;g13019c35379_0_2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13019c35379_0_23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114" name="Google Shape;1114;g13019c35379_0_2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13019c35379_0_25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125" name="Google Shape;1125;g13019c35379_0_2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3019c35379_0_2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1138" name="Google Shape;1138;g13019c35379_0_2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019c35379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293" name="Google Shape;293;g13019c35379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3019c35379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latin typeface="Roboto Condensed"/>
              <a:ea typeface="Roboto Condensed"/>
              <a:cs typeface="Roboto Condensed"/>
              <a:sym typeface="Roboto Condensed"/>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305" name="Google Shape;305;g13019c35379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0" name="Shape 50"/>
        <p:cNvGrpSpPr/>
        <p:nvPr/>
      </p:nvGrpSpPr>
      <p:grpSpPr>
        <a:xfrm>
          <a:off x="0" y="0"/>
          <a:ext cx="0" cy="0"/>
          <a:chOff x="0" y="0"/>
          <a:chExt cx="0" cy="0"/>
        </a:xfrm>
      </p:grpSpPr>
      <p:sp>
        <p:nvSpPr>
          <p:cNvPr id="51" name="Google Shape;51;p13"/>
          <p:cNvSpPr/>
          <p:nvPr/>
        </p:nvSpPr>
        <p:spPr>
          <a:xfrm>
            <a:off x="47625" y="231356"/>
            <a:ext cx="5832000" cy="32640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2" name="Google Shape;52;p1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lvl1pPr indent="-279400" lvl="0" marL="457200" marR="0" rtl="0" algn="l">
              <a:lnSpc>
                <a:spcPct val="115000"/>
              </a:lnSpc>
              <a:spcBef>
                <a:spcPts val="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1pPr>
            <a:lvl2pPr indent="-279400" lvl="1" marL="914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2pPr>
            <a:lvl3pPr indent="-279400" lvl="2" marL="13716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3pPr>
            <a:lvl4pPr indent="-279400" lvl="3" marL="18288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4pPr>
            <a:lvl5pPr indent="-279400" lvl="4" marL="22860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2" type="body"/>
          </p:nvPr>
        </p:nvSpPr>
        <p:spPr>
          <a:xfrm>
            <a:off x="47625" y="3717950"/>
            <a:ext cx="5784300" cy="14256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nvSpPr>
        <p:spPr>
          <a:xfrm>
            <a:off x="5927250" y="0"/>
            <a:ext cx="32169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Notes</a:t>
            </a:r>
            <a:endParaRPr b="0" i="0" sz="1100" u="none" cap="none" strike="noStrike">
              <a:solidFill>
                <a:schemeClr val="dk1"/>
              </a:solidFill>
              <a:latin typeface="Calibri"/>
              <a:ea typeface="Calibri"/>
              <a:cs typeface="Calibri"/>
              <a:sym typeface="Calibri"/>
            </a:endParaRPr>
          </a:p>
        </p:txBody>
      </p:sp>
      <p:sp>
        <p:nvSpPr>
          <p:cNvPr id="55" name="Google Shape;55;p13"/>
          <p:cNvSpPr txBox="1"/>
          <p:nvPr/>
        </p:nvSpPr>
        <p:spPr>
          <a:xfrm>
            <a:off x="47623" y="3490988"/>
            <a:ext cx="3264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Narration</a:t>
            </a:r>
            <a:endParaRPr b="0" i="0" sz="1100" u="none" cap="none" strike="noStrike">
              <a:solidFill>
                <a:schemeClr val="dk1"/>
              </a:solidFill>
              <a:latin typeface="Calibri"/>
              <a:ea typeface="Calibri"/>
              <a:cs typeface="Calibri"/>
              <a:sym typeface="Calibri"/>
            </a:endParaRPr>
          </a:p>
        </p:txBody>
      </p:sp>
      <p:sp>
        <p:nvSpPr>
          <p:cNvPr id="56" name="Google Shape;56;p13"/>
          <p:cNvSpPr txBox="1"/>
          <p:nvPr/>
        </p:nvSpPr>
        <p:spPr>
          <a:xfrm>
            <a:off x="47626" y="-4331"/>
            <a:ext cx="8745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Slide mockup</a:t>
            </a:r>
            <a:endParaRPr b="0" i="0" sz="1100" u="none" cap="none" strike="noStrike">
              <a:solidFill>
                <a:schemeClr val="dk1"/>
              </a:solidFill>
              <a:latin typeface="Calibri"/>
              <a:ea typeface="Calibri"/>
              <a:cs typeface="Calibri"/>
              <a:sym typeface="Calibri"/>
            </a:endParaRPr>
          </a:p>
        </p:txBody>
      </p:sp>
      <p:sp>
        <p:nvSpPr>
          <p:cNvPr id="57" name="Google Shape;57;p1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4" name="Shape 64"/>
        <p:cNvGrpSpPr/>
        <p:nvPr/>
      </p:nvGrpSpPr>
      <p:grpSpPr>
        <a:xfrm>
          <a:off x="0" y="0"/>
          <a:ext cx="0" cy="0"/>
          <a:chOff x="0" y="0"/>
          <a:chExt cx="0" cy="0"/>
        </a:xfrm>
      </p:grpSpPr>
      <p:sp>
        <p:nvSpPr>
          <p:cNvPr id="65" name="Google Shape;65;p15"/>
          <p:cNvSpPr/>
          <p:nvPr/>
        </p:nvSpPr>
        <p:spPr>
          <a:xfrm>
            <a:off x="47625" y="231356"/>
            <a:ext cx="5832000" cy="3264000"/>
          </a:xfrm>
          <a:prstGeom prst="rect">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6" name="Google Shape;66;p1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lvl1pPr indent="-279400" lvl="0" marL="457200" marR="0" rtl="0" algn="l">
              <a:lnSpc>
                <a:spcPct val="115000"/>
              </a:lnSpc>
              <a:spcBef>
                <a:spcPts val="0"/>
              </a:spcBef>
              <a:spcAft>
                <a:spcPts val="0"/>
              </a:spcAft>
              <a:buClr>
                <a:schemeClr val="dk1"/>
              </a:buClr>
              <a:buSzPts val="800"/>
              <a:buFont typeface="Arial"/>
              <a:buChar char="•"/>
              <a:defRPr b="0" i="0" sz="800" u="none" cap="none" strike="noStrike">
                <a:solidFill>
                  <a:schemeClr val="dk1"/>
                </a:solidFill>
                <a:latin typeface="Arial"/>
                <a:ea typeface="Arial"/>
                <a:cs typeface="Arial"/>
                <a:sym typeface="Arial"/>
              </a:defRPr>
            </a:lvl1pPr>
            <a:lvl2pPr indent="-279400" lvl="1" marL="9144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2pPr>
            <a:lvl3pPr indent="-279400" lvl="2" marL="13716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3pPr>
            <a:lvl4pPr indent="-279400" lvl="3" marL="18288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4pPr>
            <a:lvl5pPr indent="-279400" lvl="4" marL="2286000" marR="0" rtl="0" algn="l">
              <a:lnSpc>
                <a:spcPct val="90000"/>
              </a:lnSpc>
              <a:spcBef>
                <a:spcPts val="4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2" type="body"/>
          </p:nvPr>
        </p:nvSpPr>
        <p:spPr>
          <a:xfrm>
            <a:off x="47625" y="3717950"/>
            <a:ext cx="5784300" cy="1425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nvSpPr>
        <p:spPr>
          <a:xfrm>
            <a:off x="5927250" y="0"/>
            <a:ext cx="32169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Calibri"/>
                <a:ea typeface="Calibri"/>
                <a:cs typeface="Calibri"/>
                <a:sym typeface="Calibri"/>
              </a:rPr>
              <a:t>Notes</a:t>
            </a:r>
            <a:endParaRPr b="0" i="0" sz="1100" u="none" cap="none" strike="noStrike">
              <a:solidFill>
                <a:schemeClr val="dk1"/>
              </a:solidFill>
              <a:latin typeface="Calibri"/>
              <a:ea typeface="Calibri"/>
              <a:cs typeface="Calibri"/>
              <a:sym typeface="Calibri"/>
            </a:endParaRPr>
          </a:p>
        </p:txBody>
      </p:sp>
      <p:sp>
        <p:nvSpPr>
          <p:cNvPr id="69" name="Google Shape;69;p15"/>
          <p:cNvSpPr txBox="1"/>
          <p:nvPr/>
        </p:nvSpPr>
        <p:spPr>
          <a:xfrm>
            <a:off x="47623" y="3490988"/>
            <a:ext cx="3264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Narration</a:t>
            </a:r>
            <a:endParaRPr b="0" i="0" sz="1100" u="none" cap="none" strike="noStrike">
              <a:solidFill>
                <a:schemeClr val="dk1"/>
              </a:solidFill>
              <a:latin typeface="Calibri"/>
              <a:ea typeface="Calibri"/>
              <a:cs typeface="Calibri"/>
              <a:sym typeface="Calibri"/>
            </a:endParaRPr>
          </a:p>
        </p:txBody>
      </p:sp>
      <p:sp>
        <p:nvSpPr>
          <p:cNvPr id="70" name="Google Shape;70;p15"/>
          <p:cNvSpPr txBox="1"/>
          <p:nvPr/>
        </p:nvSpPr>
        <p:spPr>
          <a:xfrm>
            <a:off x="47626" y="-4331"/>
            <a:ext cx="8745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Calibri"/>
                <a:ea typeface="Calibri"/>
                <a:cs typeface="Calibri"/>
                <a:sym typeface="Calibri"/>
              </a:rPr>
              <a:t>Slide mockup</a:t>
            </a:r>
            <a:endParaRPr b="0" i="0" sz="1100" u="none" cap="none" strike="noStrike">
              <a:solidFill>
                <a:schemeClr val="dk1"/>
              </a:solidFill>
              <a:latin typeface="Calibri"/>
              <a:ea typeface="Calibri"/>
              <a:cs typeface="Calibri"/>
              <a:sym typeface="Calibri"/>
            </a:endParaRPr>
          </a:p>
        </p:txBody>
      </p:sp>
      <p:sp>
        <p:nvSpPr>
          <p:cNvPr id="71" name="Google Shape;71;p1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5" name="Google Shape;7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6" name="Google Shape;76;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7" name="Google Shape;7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2" name="Google Shape;8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3" name="Google Shape;83;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3" name="Google Shape;93;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00" name="Google Shape;100;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1" name="Google Shape;101;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02" name="Google Shape;102;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Google Shape;103;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4" name="Google Shape;104;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5" name="Google Shape;105;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9" name="Google Shape;10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0" name="Google Shape;11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18" name="Google Shape;118;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19" name="Google Shape;119;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0" name="Google Shape;120;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1" name="Google Shape;121;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5" name="Google Shape;125;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26" name="Google Shape;126;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7" name="Google Shape;127;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8" name="Google Shape;128;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2" name="Google Shape;132;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33" name="Google Shape;133;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34" name="Google Shape;134;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8" name="Google Shape;138;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39" name="Google Shape;139;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40" name="Google Shape;140;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BC Canvas">
  <p:cSld name="CAPTION_ONLY">
    <p:spTree>
      <p:nvGrpSpPr>
        <p:cNvPr id="141" name="Shape 141"/>
        <p:cNvGrpSpPr/>
        <p:nvPr/>
      </p:nvGrpSpPr>
      <p:grpSpPr>
        <a:xfrm>
          <a:off x="0" y="0"/>
          <a:ext cx="0" cy="0"/>
          <a:chOff x="0" y="0"/>
          <a:chExt cx="0" cy="0"/>
        </a:xfrm>
      </p:grpSpPr>
      <p:sp>
        <p:nvSpPr>
          <p:cNvPr id="142" name="Google Shape;142;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7"/>
          <p:cNvSpPr txBox="1"/>
          <p:nvPr>
            <p:ph type="title"/>
          </p:nvPr>
        </p:nvSpPr>
        <p:spPr>
          <a:xfrm>
            <a:off x="5075" y="329775"/>
            <a:ext cx="2252700" cy="659700"/>
          </a:xfrm>
          <a:prstGeom prst="rect">
            <a:avLst/>
          </a:prstGeom>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lvl1pPr lvl="0" rtl="0">
              <a:spcBef>
                <a:spcPts val="0"/>
              </a:spcBef>
              <a:spcAft>
                <a:spcPts val="0"/>
              </a:spcAft>
              <a:buNone/>
              <a:defRPr sz="900">
                <a:latin typeface="Roboto Condensed"/>
                <a:ea typeface="Roboto Condensed"/>
                <a:cs typeface="Roboto Condensed"/>
                <a:sym typeface="Roboto Condensed"/>
              </a:defRPr>
            </a:lvl1pPr>
            <a:lvl2pPr lvl="1" rtl="0">
              <a:spcBef>
                <a:spcPts val="0"/>
              </a:spcBef>
              <a:spcAft>
                <a:spcPts val="0"/>
              </a:spcAft>
              <a:buNone/>
              <a:defRPr sz="900">
                <a:latin typeface="Roboto Condensed"/>
                <a:ea typeface="Roboto Condensed"/>
                <a:cs typeface="Roboto Condensed"/>
                <a:sym typeface="Roboto Condensed"/>
              </a:defRPr>
            </a:lvl2pPr>
            <a:lvl3pPr lvl="2" rtl="0">
              <a:spcBef>
                <a:spcPts val="0"/>
              </a:spcBef>
              <a:spcAft>
                <a:spcPts val="0"/>
              </a:spcAft>
              <a:buNone/>
              <a:defRPr sz="900">
                <a:latin typeface="Roboto Condensed"/>
                <a:ea typeface="Roboto Condensed"/>
                <a:cs typeface="Roboto Condensed"/>
                <a:sym typeface="Roboto Condensed"/>
              </a:defRPr>
            </a:lvl3pPr>
            <a:lvl4pPr lvl="3" rtl="0">
              <a:spcBef>
                <a:spcPts val="0"/>
              </a:spcBef>
              <a:spcAft>
                <a:spcPts val="0"/>
              </a:spcAft>
              <a:buNone/>
              <a:defRPr sz="900">
                <a:latin typeface="Roboto Condensed"/>
                <a:ea typeface="Roboto Condensed"/>
                <a:cs typeface="Roboto Condensed"/>
                <a:sym typeface="Roboto Condensed"/>
              </a:defRPr>
            </a:lvl4pPr>
            <a:lvl5pPr lvl="4" rtl="0">
              <a:spcBef>
                <a:spcPts val="0"/>
              </a:spcBef>
              <a:spcAft>
                <a:spcPts val="0"/>
              </a:spcAft>
              <a:buNone/>
              <a:defRPr sz="900">
                <a:latin typeface="Roboto Condensed"/>
                <a:ea typeface="Roboto Condensed"/>
                <a:cs typeface="Roboto Condensed"/>
                <a:sym typeface="Roboto Condensed"/>
              </a:defRPr>
            </a:lvl5pPr>
            <a:lvl6pPr lvl="5" rtl="0">
              <a:spcBef>
                <a:spcPts val="0"/>
              </a:spcBef>
              <a:spcAft>
                <a:spcPts val="0"/>
              </a:spcAft>
              <a:buNone/>
              <a:defRPr sz="900">
                <a:latin typeface="Roboto Condensed"/>
                <a:ea typeface="Roboto Condensed"/>
                <a:cs typeface="Roboto Condensed"/>
                <a:sym typeface="Roboto Condensed"/>
              </a:defRPr>
            </a:lvl6pPr>
            <a:lvl7pPr lvl="6" rtl="0">
              <a:spcBef>
                <a:spcPts val="0"/>
              </a:spcBef>
              <a:spcAft>
                <a:spcPts val="0"/>
              </a:spcAft>
              <a:buNone/>
              <a:defRPr sz="900">
                <a:latin typeface="Roboto Condensed"/>
                <a:ea typeface="Roboto Condensed"/>
                <a:cs typeface="Roboto Condensed"/>
                <a:sym typeface="Roboto Condensed"/>
              </a:defRPr>
            </a:lvl7pPr>
            <a:lvl8pPr lvl="7" rtl="0">
              <a:spcBef>
                <a:spcPts val="0"/>
              </a:spcBef>
              <a:spcAft>
                <a:spcPts val="0"/>
              </a:spcAft>
              <a:buNone/>
              <a:defRPr sz="900">
                <a:latin typeface="Roboto Condensed"/>
                <a:ea typeface="Roboto Condensed"/>
                <a:cs typeface="Roboto Condensed"/>
                <a:sym typeface="Roboto Condensed"/>
              </a:defRPr>
            </a:lvl8pPr>
            <a:lvl9pPr lvl="8" rtl="0">
              <a:spcBef>
                <a:spcPts val="0"/>
              </a:spcBef>
              <a:spcAft>
                <a:spcPts val="0"/>
              </a:spcAft>
              <a:buNone/>
              <a:defRPr sz="900">
                <a:latin typeface="Roboto Condensed"/>
                <a:ea typeface="Roboto Condensed"/>
                <a:cs typeface="Roboto Condensed"/>
                <a:sym typeface="Roboto Condensed"/>
              </a:defRPr>
            </a:lvl9pPr>
          </a:lstStyle>
          <a:p/>
        </p:txBody>
      </p:sp>
      <p:sp>
        <p:nvSpPr>
          <p:cNvPr id="144" name="Google Shape;144;p27"/>
          <p:cNvSpPr/>
          <p:nvPr/>
        </p:nvSpPr>
        <p:spPr>
          <a:xfrm>
            <a:off x="5075" y="67450"/>
            <a:ext cx="2252700" cy="225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Client and budget</a:t>
            </a:r>
            <a:endParaRPr sz="1200">
              <a:solidFill>
                <a:srgbClr val="FFFFFF"/>
              </a:solidFill>
              <a:latin typeface="Roboto Condensed"/>
              <a:ea typeface="Roboto Condensed"/>
              <a:cs typeface="Roboto Condensed"/>
              <a:sym typeface="Roboto Condensed"/>
            </a:endParaRPr>
          </a:p>
        </p:txBody>
      </p:sp>
      <p:sp>
        <p:nvSpPr>
          <p:cNvPr id="145" name="Google Shape;145;p27"/>
          <p:cNvSpPr txBox="1"/>
          <p:nvPr>
            <p:ph idx="2" type="title"/>
          </p:nvPr>
        </p:nvSpPr>
        <p:spPr>
          <a:xfrm>
            <a:off x="6890700" y="329775"/>
            <a:ext cx="2252700" cy="659700"/>
          </a:xfrm>
          <a:prstGeom prst="rect">
            <a:avLst/>
          </a:prstGeom>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lvl1pPr lvl="0" rtl="0">
              <a:spcBef>
                <a:spcPts val="0"/>
              </a:spcBef>
              <a:spcAft>
                <a:spcPts val="0"/>
              </a:spcAft>
              <a:buNone/>
              <a:defRPr sz="900">
                <a:latin typeface="Roboto Condensed"/>
                <a:ea typeface="Roboto Condensed"/>
                <a:cs typeface="Roboto Condensed"/>
                <a:sym typeface="Roboto Condensed"/>
              </a:defRPr>
            </a:lvl1pPr>
            <a:lvl2pPr lvl="1" rtl="0">
              <a:spcBef>
                <a:spcPts val="0"/>
              </a:spcBef>
              <a:spcAft>
                <a:spcPts val="0"/>
              </a:spcAft>
              <a:buNone/>
              <a:defRPr sz="900">
                <a:latin typeface="Roboto Condensed"/>
                <a:ea typeface="Roboto Condensed"/>
                <a:cs typeface="Roboto Condensed"/>
                <a:sym typeface="Roboto Condensed"/>
              </a:defRPr>
            </a:lvl2pPr>
            <a:lvl3pPr lvl="2" rtl="0">
              <a:spcBef>
                <a:spcPts val="0"/>
              </a:spcBef>
              <a:spcAft>
                <a:spcPts val="0"/>
              </a:spcAft>
              <a:buNone/>
              <a:defRPr sz="900">
                <a:latin typeface="Roboto Condensed"/>
                <a:ea typeface="Roboto Condensed"/>
                <a:cs typeface="Roboto Condensed"/>
                <a:sym typeface="Roboto Condensed"/>
              </a:defRPr>
            </a:lvl3pPr>
            <a:lvl4pPr lvl="3" rtl="0">
              <a:spcBef>
                <a:spcPts val="0"/>
              </a:spcBef>
              <a:spcAft>
                <a:spcPts val="0"/>
              </a:spcAft>
              <a:buNone/>
              <a:defRPr sz="900">
                <a:latin typeface="Roboto Condensed"/>
                <a:ea typeface="Roboto Condensed"/>
                <a:cs typeface="Roboto Condensed"/>
                <a:sym typeface="Roboto Condensed"/>
              </a:defRPr>
            </a:lvl4pPr>
            <a:lvl5pPr lvl="4" rtl="0">
              <a:spcBef>
                <a:spcPts val="0"/>
              </a:spcBef>
              <a:spcAft>
                <a:spcPts val="0"/>
              </a:spcAft>
              <a:buNone/>
              <a:defRPr sz="900">
                <a:latin typeface="Roboto Condensed"/>
                <a:ea typeface="Roboto Condensed"/>
                <a:cs typeface="Roboto Condensed"/>
                <a:sym typeface="Roboto Condensed"/>
              </a:defRPr>
            </a:lvl5pPr>
            <a:lvl6pPr lvl="5" rtl="0">
              <a:spcBef>
                <a:spcPts val="0"/>
              </a:spcBef>
              <a:spcAft>
                <a:spcPts val="0"/>
              </a:spcAft>
              <a:buNone/>
              <a:defRPr sz="900">
                <a:latin typeface="Roboto Condensed"/>
                <a:ea typeface="Roboto Condensed"/>
                <a:cs typeface="Roboto Condensed"/>
                <a:sym typeface="Roboto Condensed"/>
              </a:defRPr>
            </a:lvl6pPr>
            <a:lvl7pPr lvl="6" rtl="0">
              <a:spcBef>
                <a:spcPts val="0"/>
              </a:spcBef>
              <a:spcAft>
                <a:spcPts val="0"/>
              </a:spcAft>
              <a:buNone/>
              <a:defRPr sz="900">
                <a:latin typeface="Roboto Condensed"/>
                <a:ea typeface="Roboto Condensed"/>
                <a:cs typeface="Roboto Condensed"/>
                <a:sym typeface="Roboto Condensed"/>
              </a:defRPr>
            </a:lvl7pPr>
            <a:lvl8pPr lvl="7" rtl="0">
              <a:spcBef>
                <a:spcPts val="0"/>
              </a:spcBef>
              <a:spcAft>
                <a:spcPts val="0"/>
              </a:spcAft>
              <a:buNone/>
              <a:defRPr sz="900">
                <a:latin typeface="Roboto Condensed"/>
                <a:ea typeface="Roboto Condensed"/>
                <a:cs typeface="Roboto Condensed"/>
                <a:sym typeface="Roboto Condensed"/>
              </a:defRPr>
            </a:lvl8pPr>
            <a:lvl9pPr lvl="8" rtl="0">
              <a:spcBef>
                <a:spcPts val="0"/>
              </a:spcBef>
              <a:spcAft>
                <a:spcPts val="0"/>
              </a:spcAft>
              <a:buNone/>
              <a:defRPr sz="900">
                <a:latin typeface="Roboto Condensed"/>
                <a:ea typeface="Roboto Condensed"/>
                <a:cs typeface="Roboto Condensed"/>
                <a:sym typeface="Roboto Condensed"/>
              </a:defRPr>
            </a:lvl9pPr>
          </a:lstStyle>
          <a:p/>
        </p:txBody>
      </p:sp>
      <p:sp>
        <p:nvSpPr>
          <p:cNvPr id="146" name="Google Shape;146;p27"/>
          <p:cNvSpPr/>
          <p:nvPr/>
        </p:nvSpPr>
        <p:spPr>
          <a:xfrm>
            <a:off x="2298792" y="67450"/>
            <a:ext cx="2252700" cy="225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Goals and KPIs</a:t>
            </a:r>
            <a:endParaRPr sz="1200">
              <a:solidFill>
                <a:srgbClr val="FFFFFF"/>
              </a:solidFill>
              <a:latin typeface="Roboto Condensed"/>
              <a:ea typeface="Roboto Condensed"/>
              <a:cs typeface="Roboto Condensed"/>
              <a:sym typeface="Roboto Condensed"/>
            </a:endParaRPr>
          </a:p>
        </p:txBody>
      </p:sp>
      <p:sp>
        <p:nvSpPr>
          <p:cNvPr id="147" name="Google Shape;147;p27"/>
          <p:cNvSpPr txBox="1"/>
          <p:nvPr>
            <p:ph idx="3" type="title"/>
          </p:nvPr>
        </p:nvSpPr>
        <p:spPr>
          <a:xfrm>
            <a:off x="4592500" y="329775"/>
            <a:ext cx="2252700" cy="659700"/>
          </a:xfrm>
          <a:prstGeom prst="rect">
            <a:avLst/>
          </a:prstGeom>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lvl1pPr lvl="0" rtl="0">
              <a:spcBef>
                <a:spcPts val="0"/>
              </a:spcBef>
              <a:spcAft>
                <a:spcPts val="0"/>
              </a:spcAft>
              <a:buNone/>
              <a:defRPr sz="900">
                <a:latin typeface="Roboto Condensed"/>
                <a:ea typeface="Roboto Condensed"/>
                <a:cs typeface="Roboto Condensed"/>
                <a:sym typeface="Roboto Condensed"/>
              </a:defRPr>
            </a:lvl1pPr>
            <a:lvl2pPr lvl="1" rtl="0">
              <a:spcBef>
                <a:spcPts val="0"/>
              </a:spcBef>
              <a:spcAft>
                <a:spcPts val="0"/>
              </a:spcAft>
              <a:buNone/>
              <a:defRPr sz="900">
                <a:latin typeface="Roboto Condensed"/>
                <a:ea typeface="Roboto Condensed"/>
                <a:cs typeface="Roboto Condensed"/>
                <a:sym typeface="Roboto Condensed"/>
              </a:defRPr>
            </a:lvl2pPr>
            <a:lvl3pPr lvl="2" rtl="0">
              <a:spcBef>
                <a:spcPts val="0"/>
              </a:spcBef>
              <a:spcAft>
                <a:spcPts val="0"/>
              </a:spcAft>
              <a:buNone/>
              <a:defRPr sz="900">
                <a:latin typeface="Roboto Condensed"/>
                <a:ea typeface="Roboto Condensed"/>
                <a:cs typeface="Roboto Condensed"/>
                <a:sym typeface="Roboto Condensed"/>
              </a:defRPr>
            </a:lvl3pPr>
            <a:lvl4pPr lvl="3" rtl="0">
              <a:spcBef>
                <a:spcPts val="0"/>
              </a:spcBef>
              <a:spcAft>
                <a:spcPts val="0"/>
              </a:spcAft>
              <a:buNone/>
              <a:defRPr sz="900">
                <a:latin typeface="Roboto Condensed"/>
                <a:ea typeface="Roboto Condensed"/>
                <a:cs typeface="Roboto Condensed"/>
                <a:sym typeface="Roboto Condensed"/>
              </a:defRPr>
            </a:lvl4pPr>
            <a:lvl5pPr lvl="4" rtl="0">
              <a:spcBef>
                <a:spcPts val="0"/>
              </a:spcBef>
              <a:spcAft>
                <a:spcPts val="0"/>
              </a:spcAft>
              <a:buNone/>
              <a:defRPr sz="900">
                <a:latin typeface="Roboto Condensed"/>
                <a:ea typeface="Roboto Condensed"/>
                <a:cs typeface="Roboto Condensed"/>
                <a:sym typeface="Roboto Condensed"/>
              </a:defRPr>
            </a:lvl5pPr>
            <a:lvl6pPr lvl="5" rtl="0">
              <a:spcBef>
                <a:spcPts val="0"/>
              </a:spcBef>
              <a:spcAft>
                <a:spcPts val="0"/>
              </a:spcAft>
              <a:buNone/>
              <a:defRPr sz="900">
                <a:latin typeface="Roboto Condensed"/>
                <a:ea typeface="Roboto Condensed"/>
                <a:cs typeface="Roboto Condensed"/>
                <a:sym typeface="Roboto Condensed"/>
              </a:defRPr>
            </a:lvl6pPr>
            <a:lvl7pPr lvl="6" rtl="0">
              <a:spcBef>
                <a:spcPts val="0"/>
              </a:spcBef>
              <a:spcAft>
                <a:spcPts val="0"/>
              </a:spcAft>
              <a:buNone/>
              <a:defRPr sz="900">
                <a:latin typeface="Roboto Condensed"/>
                <a:ea typeface="Roboto Condensed"/>
                <a:cs typeface="Roboto Condensed"/>
                <a:sym typeface="Roboto Condensed"/>
              </a:defRPr>
            </a:lvl7pPr>
            <a:lvl8pPr lvl="7" rtl="0">
              <a:spcBef>
                <a:spcPts val="0"/>
              </a:spcBef>
              <a:spcAft>
                <a:spcPts val="0"/>
              </a:spcAft>
              <a:buNone/>
              <a:defRPr sz="900">
                <a:latin typeface="Roboto Condensed"/>
                <a:ea typeface="Roboto Condensed"/>
                <a:cs typeface="Roboto Condensed"/>
                <a:sym typeface="Roboto Condensed"/>
              </a:defRPr>
            </a:lvl8pPr>
            <a:lvl9pPr lvl="8" rtl="0">
              <a:spcBef>
                <a:spcPts val="0"/>
              </a:spcBef>
              <a:spcAft>
                <a:spcPts val="0"/>
              </a:spcAft>
              <a:buNone/>
              <a:defRPr sz="900">
                <a:latin typeface="Roboto Condensed"/>
                <a:ea typeface="Roboto Condensed"/>
                <a:cs typeface="Roboto Condensed"/>
                <a:sym typeface="Roboto Condensed"/>
              </a:defRPr>
            </a:lvl9pPr>
          </a:lstStyle>
          <a:p/>
        </p:txBody>
      </p:sp>
      <p:sp>
        <p:nvSpPr>
          <p:cNvPr id="148" name="Google Shape;148;p27"/>
          <p:cNvSpPr/>
          <p:nvPr/>
        </p:nvSpPr>
        <p:spPr>
          <a:xfrm>
            <a:off x="4592508" y="67450"/>
            <a:ext cx="2252700" cy="225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Target group</a:t>
            </a:r>
            <a:endParaRPr sz="1200">
              <a:solidFill>
                <a:srgbClr val="FFFFFF"/>
              </a:solidFill>
              <a:latin typeface="Roboto Condensed"/>
              <a:ea typeface="Roboto Condensed"/>
              <a:cs typeface="Roboto Condensed"/>
              <a:sym typeface="Roboto Condensed"/>
            </a:endParaRPr>
          </a:p>
        </p:txBody>
      </p:sp>
      <p:sp>
        <p:nvSpPr>
          <p:cNvPr id="149" name="Google Shape;149;p27"/>
          <p:cNvSpPr txBox="1"/>
          <p:nvPr>
            <p:ph idx="4" type="title"/>
          </p:nvPr>
        </p:nvSpPr>
        <p:spPr>
          <a:xfrm>
            <a:off x="2294300" y="329775"/>
            <a:ext cx="2252700" cy="659700"/>
          </a:xfrm>
          <a:prstGeom prst="rect">
            <a:avLst/>
          </a:prstGeom>
          <a:ln cap="flat" cmpd="sng" w="9525">
            <a:solidFill>
              <a:srgbClr val="EFEFEF"/>
            </a:solidFill>
            <a:prstDash val="solid"/>
            <a:round/>
            <a:headEnd len="sm" w="sm" type="none"/>
            <a:tailEnd len="sm" w="sm" type="none"/>
          </a:ln>
        </p:spPr>
        <p:txBody>
          <a:bodyPr anchorCtr="0" anchor="t" bIns="34275" lIns="68575" spcFirstLastPara="1" rIns="68575" wrap="square" tIns="34275">
            <a:noAutofit/>
          </a:bodyPr>
          <a:lstStyle>
            <a:lvl1pPr lvl="0" rtl="0">
              <a:spcBef>
                <a:spcPts val="0"/>
              </a:spcBef>
              <a:spcAft>
                <a:spcPts val="0"/>
              </a:spcAft>
              <a:buNone/>
              <a:defRPr sz="900">
                <a:latin typeface="Roboto Condensed"/>
                <a:ea typeface="Roboto Condensed"/>
                <a:cs typeface="Roboto Condensed"/>
                <a:sym typeface="Roboto Condensed"/>
              </a:defRPr>
            </a:lvl1pPr>
            <a:lvl2pPr lvl="1" rtl="0">
              <a:spcBef>
                <a:spcPts val="0"/>
              </a:spcBef>
              <a:spcAft>
                <a:spcPts val="0"/>
              </a:spcAft>
              <a:buNone/>
              <a:defRPr sz="900">
                <a:latin typeface="Roboto Condensed"/>
                <a:ea typeface="Roboto Condensed"/>
                <a:cs typeface="Roboto Condensed"/>
                <a:sym typeface="Roboto Condensed"/>
              </a:defRPr>
            </a:lvl2pPr>
            <a:lvl3pPr lvl="2" rtl="0">
              <a:spcBef>
                <a:spcPts val="0"/>
              </a:spcBef>
              <a:spcAft>
                <a:spcPts val="0"/>
              </a:spcAft>
              <a:buNone/>
              <a:defRPr sz="900">
                <a:latin typeface="Roboto Condensed"/>
                <a:ea typeface="Roboto Condensed"/>
                <a:cs typeface="Roboto Condensed"/>
                <a:sym typeface="Roboto Condensed"/>
              </a:defRPr>
            </a:lvl3pPr>
            <a:lvl4pPr lvl="3" rtl="0">
              <a:spcBef>
                <a:spcPts val="0"/>
              </a:spcBef>
              <a:spcAft>
                <a:spcPts val="0"/>
              </a:spcAft>
              <a:buNone/>
              <a:defRPr sz="900">
                <a:latin typeface="Roboto Condensed"/>
                <a:ea typeface="Roboto Condensed"/>
                <a:cs typeface="Roboto Condensed"/>
                <a:sym typeface="Roboto Condensed"/>
              </a:defRPr>
            </a:lvl4pPr>
            <a:lvl5pPr lvl="4" rtl="0">
              <a:spcBef>
                <a:spcPts val="0"/>
              </a:spcBef>
              <a:spcAft>
                <a:spcPts val="0"/>
              </a:spcAft>
              <a:buNone/>
              <a:defRPr sz="900">
                <a:latin typeface="Roboto Condensed"/>
                <a:ea typeface="Roboto Condensed"/>
                <a:cs typeface="Roboto Condensed"/>
                <a:sym typeface="Roboto Condensed"/>
              </a:defRPr>
            </a:lvl5pPr>
            <a:lvl6pPr lvl="5" rtl="0">
              <a:spcBef>
                <a:spcPts val="0"/>
              </a:spcBef>
              <a:spcAft>
                <a:spcPts val="0"/>
              </a:spcAft>
              <a:buNone/>
              <a:defRPr sz="900">
                <a:latin typeface="Roboto Condensed"/>
                <a:ea typeface="Roboto Condensed"/>
                <a:cs typeface="Roboto Condensed"/>
                <a:sym typeface="Roboto Condensed"/>
              </a:defRPr>
            </a:lvl6pPr>
            <a:lvl7pPr lvl="6" rtl="0">
              <a:spcBef>
                <a:spcPts val="0"/>
              </a:spcBef>
              <a:spcAft>
                <a:spcPts val="0"/>
              </a:spcAft>
              <a:buNone/>
              <a:defRPr sz="900">
                <a:latin typeface="Roboto Condensed"/>
                <a:ea typeface="Roboto Condensed"/>
                <a:cs typeface="Roboto Condensed"/>
                <a:sym typeface="Roboto Condensed"/>
              </a:defRPr>
            </a:lvl7pPr>
            <a:lvl8pPr lvl="7" rtl="0">
              <a:spcBef>
                <a:spcPts val="0"/>
              </a:spcBef>
              <a:spcAft>
                <a:spcPts val="0"/>
              </a:spcAft>
              <a:buNone/>
              <a:defRPr sz="900">
                <a:latin typeface="Roboto Condensed"/>
                <a:ea typeface="Roboto Condensed"/>
                <a:cs typeface="Roboto Condensed"/>
                <a:sym typeface="Roboto Condensed"/>
              </a:defRPr>
            </a:lvl8pPr>
            <a:lvl9pPr lvl="8" rtl="0">
              <a:spcBef>
                <a:spcPts val="0"/>
              </a:spcBef>
              <a:spcAft>
                <a:spcPts val="0"/>
              </a:spcAft>
              <a:buNone/>
              <a:defRPr sz="900">
                <a:latin typeface="Roboto Condensed"/>
                <a:ea typeface="Roboto Condensed"/>
                <a:cs typeface="Roboto Condensed"/>
                <a:sym typeface="Roboto Condensed"/>
              </a:defRPr>
            </a:lvl9pPr>
          </a:lstStyle>
          <a:p/>
        </p:txBody>
      </p:sp>
      <p:sp>
        <p:nvSpPr>
          <p:cNvPr id="150" name="Google Shape;150;p27"/>
          <p:cNvSpPr/>
          <p:nvPr/>
        </p:nvSpPr>
        <p:spPr>
          <a:xfrm>
            <a:off x="6886225" y="67450"/>
            <a:ext cx="2252700" cy="225000"/>
          </a:xfrm>
          <a:prstGeom prst="rect">
            <a:avLst/>
          </a:prstGeom>
          <a:solidFill>
            <a:srgbClr val="0B5394"/>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Needs and critical factors</a:t>
            </a:r>
            <a:endParaRPr sz="1200">
              <a:solidFill>
                <a:srgbClr val="FFFFFF"/>
              </a:solidFill>
              <a:latin typeface="Roboto Condensed"/>
              <a:ea typeface="Roboto Condensed"/>
              <a:cs typeface="Roboto Condensed"/>
              <a:sym typeface="Roboto Condensed"/>
            </a:endParaRPr>
          </a:p>
        </p:txBody>
      </p:sp>
      <p:sp>
        <p:nvSpPr>
          <p:cNvPr id="151" name="Google Shape;151;p27"/>
          <p:cNvSpPr/>
          <p:nvPr/>
        </p:nvSpPr>
        <p:spPr>
          <a:xfrm>
            <a:off x="7275" y="1026800"/>
            <a:ext cx="2252700" cy="225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Preparation</a:t>
            </a:r>
            <a:endParaRPr sz="1200">
              <a:solidFill>
                <a:srgbClr val="FFFFFF"/>
              </a:solidFill>
              <a:latin typeface="Roboto Condensed"/>
              <a:ea typeface="Roboto Condensed"/>
              <a:cs typeface="Roboto Condensed"/>
              <a:sym typeface="Roboto Condensed"/>
            </a:endParaRPr>
          </a:p>
        </p:txBody>
      </p:sp>
      <p:sp>
        <p:nvSpPr>
          <p:cNvPr id="152" name="Google Shape;152;p27"/>
          <p:cNvSpPr/>
          <p:nvPr/>
        </p:nvSpPr>
        <p:spPr>
          <a:xfrm>
            <a:off x="6884025" y="1026800"/>
            <a:ext cx="2252700" cy="225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Conclusion</a:t>
            </a:r>
            <a:endParaRPr sz="1200">
              <a:solidFill>
                <a:srgbClr val="FFFFFF"/>
              </a:solidFill>
              <a:latin typeface="Roboto Condensed"/>
              <a:ea typeface="Roboto Condensed"/>
              <a:cs typeface="Roboto Condensed"/>
              <a:sym typeface="Roboto Condensed"/>
            </a:endParaRPr>
          </a:p>
        </p:txBody>
      </p:sp>
      <p:sp>
        <p:nvSpPr>
          <p:cNvPr id="153" name="Google Shape;153;p27"/>
          <p:cNvSpPr/>
          <p:nvPr/>
        </p:nvSpPr>
        <p:spPr>
          <a:xfrm>
            <a:off x="2296500" y="1026800"/>
            <a:ext cx="4551000" cy="225000"/>
          </a:xfrm>
          <a:prstGeom prst="rect">
            <a:avLst/>
          </a:prstGeom>
          <a:solidFill>
            <a:srgbClr val="6D9EEB"/>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oboto Condensed"/>
                <a:ea typeface="Roboto Condensed"/>
                <a:cs typeface="Roboto Condensed"/>
                <a:sym typeface="Roboto Condensed"/>
              </a:rPr>
              <a:t>Delivery</a:t>
            </a:r>
            <a:endParaRPr sz="1200">
              <a:solidFill>
                <a:srgbClr val="FFFFFF"/>
              </a:solidFill>
              <a:latin typeface="Roboto Condensed"/>
              <a:ea typeface="Roboto Condensed"/>
              <a:cs typeface="Roboto Condensed"/>
              <a:sym typeface="Roboto Condensed"/>
            </a:endParaRPr>
          </a:p>
        </p:txBody>
      </p:sp>
      <p:sp>
        <p:nvSpPr>
          <p:cNvPr id="154" name="Google Shape;154;p27"/>
          <p:cNvSpPr/>
          <p:nvPr/>
        </p:nvSpPr>
        <p:spPr>
          <a:xfrm>
            <a:off x="15000" y="1281650"/>
            <a:ext cx="1124400" cy="38226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p:nvPr/>
        </p:nvSpPr>
        <p:spPr>
          <a:xfrm>
            <a:off x="1139400" y="1281650"/>
            <a:ext cx="1124400" cy="38226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6885975" y="1289125"/>
            <a:ext cx="1124400" cy="38226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8010375" y="1289125"/>
            <a:ext cx="1124400" cy="38226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rot="-5400000">
            <a:off x="4012675" y="2265050"/>
            <a:ext cx="1124400" cy="4554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rot="-5400000">
            <a:off x="3900350" y="1028300"/>
            <a:ext cx="1349100" cy="4554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rot="-5400000">
            <a:off x="3900350" y="-313275"/>
            <a:ext cx="1349100" cy="4554000"/>
          </a:xfrm>
          <a:prstGeom prst="rect">
            <a:avLst/>
          </a:prstGeom>
          <a:solidFill>
            <a:srgbClr val="F3F3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txBox="1"/>
          <p:nvPr/>
        </p:nvSpPr>
        <p:spPr>
          <a:xfrm>
            <a:off x="74950" y="1189225"/>
            <a:ext cx="9594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oboto Condensed"/>
                <a:ea typeface="Roboto Condensed"/>
                <a:cs typeface="Roboto Condensed"/>
                <a:sym typeface="Roboto Condensed"/>
              </a:rPr>
              <a:t>Analysis</a:t>
            </a:r>
            <a:endParaRPr sz="1000">
              <a:latin typeface="Roboto Condensed"/>
              <a:ea typeface="Roboto Condensed"/>
              <a:cs typeface="Roboto Condensed"/>
              <a:sym typeface="Roboto Condensed"/>
            </a:endParaRPr>
          </a:p>
        </p:txBody>
      </p:sp>
      <p:sp>
        <p:nvSpPr>
          <p:cNvPr id="162" name="Google Shape;162;p27"/>
          <p:cNvSpPr txBox="1"/>
          <p:nvPr/>
        </p:nvSpPr>
        <p:spPr>
          <a:xfrm>
            <a:off x="1238950" y="1189225"/>
            <a:ext cx="9594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oboto Condensed"/>
                <a:ea typeface="Roboto Condensed"/>
                <a:cs typeface="Roboto Condensed"/>
                <a:sym typeface="Roboto Condensed"/>
              </a:rPr>
              <a:t>Awareness</a:t>
            </a:r>
            <a:endParaRPr sz="1000">
              <a:latin typeface="Roboto Condensed"/>
              <a:ea typeface="Roboto Condensed"/>
              <a:cs typeface="Roboto Condensed"/>
              <a:sym typeface="Roboto Condensed"/>
            </a:endParaRPr>
          </a:p>
        </p:txBody>
      </p:sp>
      <p:sp>
        <p:nvSpPr>
          <p:cNvPr id="163" name="Google Shape;163;p27"/>
          <p:cNvSpPr txBox="1"/>
          <p:nvPr/>
        </p:nvSpPr>
        <p:spPr>
          <a:xfrm>
            <a:off x="2259975" y="1189250"/>
            <a:ext cx="9594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Condensed"/>
                <a:ea typeface="Roboto Condensed"/>
                <a:cs typeface="Roboto Condensed"/>
                <a:sym typeface="Roboto Condensed"/>
              </a:rPr>
              <a:t>Knowledge</a:t>
            </a:r>
            <a:endParaRPr sz="1000">
              <a:latin typeface="Roboto Condensed"/>
              <a:ea typeface="Roboto Condensed"/>
              <a:cs typeface="Roboto Condensed"/>
              <a:sym typeface="Roboto Condensed"/>
            </a:endParaRPr>
          </a:p>
        </p:txBody>
      </p:sp>
      <p:sp>
        <p:nvSpPr>
          <p:cNvPr id="164" name="Google Shape;164;p27"/>
          <p:cNvSpPr txBox="1"/>
          <p:nvPr/>
        </p:nvSpPr>
        <p:spPr>
          <a:xfrm>
            <a:off x="2259975" y="2584538"/>
            <a:ext cx="9594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Condensed"/>
                <a:ea typeface="Roboto Condensed"/>
                <a:cs typeface="Roboto Condensed"/>
                <a:sym typeface="Roboto Condensed"/>
              </a:rPr>
              <a:t>Skills</a:t>
            </a:r>
            <a:endParaRPr sz="1000">
              <a:latin typeface="Roboto Condensed"/>
              <a:ea typeface="Roboto Condensed"/>
              <a:cs typeface="Roboto Condensed"/>
              <a:sym typeface="Roboto Condensed"/>
            </a:endParaRPr>
          </a:p>
        </p:txBody>
      </p:sp>
      <p:sp>
        <p:nvSpPr>
          <p:cNvPr id="165" name="Google Shape;165;p27"/>
          <p:cNvSpPr txBox="1"/>
          <p:nvPr/>
        </p:nvSpPr>
        <p:spPr>
          <a:xfrm>
            <a:off x="2259975" y="3921138"/>
            <a:ext cx="9594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Condensed"/>
                <a:ea typeface="Roboto Condensed"/>
                <a:cs typeface="Roboto Condensed"/>
                <a:sym typeface="Roboto Condensed"/>
              </a:rPr>
              <a:t>Attitudes</a:t>
            </a:r>
            <a:endParaRPr sz="1000">
              <a:latin typeface="Roboto Condensed"/>
              <a:ea typeface="Roboto Condensed"/>
              <a:cs typeface="Roboto Condensed"/>
              <a:sym typeface="Roboto Condensed"/>
            </a:endParaRPr>
          </a:p>
        </p:txBody>
      </p:sp>
      <p:sp>
        <p:nvSpPr>
          <p:cNvPr id="166" name="Google Shape;166;p27"/>
          <p:cNvSpPr txBox="1"/>
          <p:nvPr/>
        </p:nvSpPr>
        <p:spPr>
          <a:xfrm>
            <a:off x="6890700" y="1189250"/>
            <a:ext cx="11244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oboto Condensed"/>
                <a:ea typeface="Roboto Condensed"/>
                <a:cs typeface="Roboto Condensed"/>
                <a:sym typeface="Roboto Condensed"/>
              </a:rPr>
              <a:t>Implementation</a:t>
            </a:r>
            <a:endParaRPr sz="1000">
              <a:latin typeface="Roboto Condensed"/>
              <a:ea typeface="Roboto Condensed"/>
              <a:cs typeface="Roboto Condensed"/>
              <a:sym typeface="Roboto Condensed"/>
            </a:endParaRPr>
          </a:p>
        </p:txBody>
      </p:sp>
      <p:sp>
        <p:nvSpPr>
          <p:cNvPr id="167" name="Google Shape;167;p27"/>
          <p:cNvSpPr txBox="1"/>
          <p:nvPr/>
        </p:nvSpPr>
        <p:spPr>
          <a:xfrm>
            <a:off x="8115450" y="1189250"/>
            <a:ext cx="959400" cy="2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oboto Condensed"/>
                <a:ea typeface="Roboto Condensed"/>
                <a:cs typeface="Roboto Condensed"/>
                <a:sym typeface="Roboto Condensed"/>
              </a:rPr>
              <a:t>Evaluation</a:t>
            </a:r>
            <a:endParaRPr sz="1000">
              <a:latin typeface="Roboto Condensed"/>
              <a:ea typeface="Roboto Condensed"/>
              <a:cs typeface="Roboto Condensed"/>
              <a:sym typeface="Roboto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learning.motorolasolutions.com/user/sso/1/course/42410/1/scorm/26487" TargetMode="External"/><Relationship Id="rId4" Type="http://schemas.openxmlformats.org/officeDocument/2006/relationships/hyperlink" Target="https://drive.google.com/drive/folders/10E28K_1Xp8mVO7qP2J_OSlo86H1gFc8J" TargetMode="External"/><Relationship Id="rId9" Type="http://schemas.openxmlformats.org/officeDocument/2006/relationships/image" Target="../media/image17.png"/><Relationship Id="rId5" Type="http://schemas.openxmlformats.org/officeDocument/2006/relationships/hyperlink" Target="https://learning.motorolasolutions.com/blended-learning/66081enus#topics" TargetMode="External"/><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omments" Target="../comments/commen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comments" Target="../comments/commen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comments" Target="../comments/commen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comments" Target="../comments/commen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comments" Target="../comments/commen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hyperlink" Target="https://www.wireshark.org/docs/wsug_html_chunked/ChUseMainWindowSection.html" TargetMode="Externa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comments" Target="../comments/commen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1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idx="4294967295" type="body"/>
          </p:nvPr>
        </p:nvSpPr>
        <p:spPr>
          <a:xfrm>
            <a:off x="47625" y="231356"/>
            <a:ext cx="5832000" cy="3263400"/>
          </a:xfrm>
          <a:prstGeom prst="rect">
            <a:avLst/>
          </a:prstGeom>
          <a:solidFill>
            <a:srgbClr val="666666"/>
          </a:solidFill>
          <a:ln>
            <a:noFill/>
          </a:ln>
        </p:spPr>
        <p:txBody>
          <a:bodyPr anchorCtr="0" anchor="t" bIns="34275" lIns="68575" spcFirstLastPara="1" rIns="68575" wrap="square" tIns="34275">
            <a:normAutofit/>
          </a:bodyPr>
          <a:lstStyle/>
          <a:p>
            <a:pPr indent="0" lvl="0" marL="0" rtl="0" algn="l">
              <a:spcBef>
                <a:spcPts val="0"/>
              </a:spcBef>
              <a:spcAft>
                <a:spcPts val="0"/>
              </a:spcAft>
              <a:buNone/>
            </a:pPr>
            <a:r>
              <a:t/>
            </a:r>
            <a:endParaRPr sz="800"/>
          </a:p>
          <a:p>
            <a:pPr indent="0" lvl="0" marL="0" rtl="0" algn="l">
              <a:spcBef>
                <a:spcPts val="1200"/>
              </a:spcBef>
              <a:spcAft>
                <a:spcPts val="0"/>
              </a:spcAft>
              <a:buNone/>
            </a:pPr>
            <a:r>
              <a:t/>
            </a:r>
            <a:endParaRPr sz="800"/>
          </a:p>
          <a:p>
            <a:pPr indent="0" lvl="0" marL="0" rtl="0" algn="l">
              <a:spcBef>
                <a:spcPts val="1200"/>
              </a:spcBef>
              <a:spcAft>
                <a:spcPts val="0"/>
              </a:spcAft>
              <a:buNone/>
            </a:pPr>
            <a:r>
              <a:rPr lang="en" sz="800"/>
              <a:t> </a:t>
            </a:r>
            <a:endParaRPr sz="800"/>
          </a:p>
          <a:p>
            <a:pPr indent="0" lvl="0" marL="0" rtl="0" algn="l">
              <a:spcBef>
                <a:spcPts val="1200"/>
              </a:spcBef>
              <a:spcAft>
                <a:spcPts val="1200"/>
              </a:spcAft>
              <a:buNone/>
            </a:pPr>
            <a:r>
              <a:t/>
            </a:r>
            <a:endParaRPr sz="800"/>
          </a:p>
        </p:txBody>
      </p:sp>
      <p:sp>
        <p:nvSpPr>
          <p:cNvPr id="173" name="Google Shape;173;p28"/>
          <p:cNvSpPr/>
          <p:nvPr/>
        </p:nvSpPr>
        <p:spPr>
          <a:xfrm>
            <a:off x="3045281" y="642530"/>
            <a:ext cx="2637900" cy="22044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 name="Google Shape;174;p2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lnSpcReduction="20000"/>
          </a:bodyPr>
          <a:lstStyle/>
          <a:p>
            <a:pPr indent="0" lvl="0" marL="0" rtl="0" algn="l">
              <a:spcBef>
                <a:spcPts val="0"/>
              </a:spcBef>
              <a:spcAft>
                <a:spcPts val="0"/>
              </a:spcAft>
              <a:buClr>
                <a:schemeClr val="dk1"/>
              </a:buClr>
              <a:buSzPts val="800"/>
              <a:buFont typeface="Arial"/>
              <a:buNone/>
            </a:pPr>
            <a:r>
              <a:rPr b="1" lang="en">
                <a:solidFill>
                  <a:srgbClr val="FF0000"/>
                </a:solidFill>
              </a:rPr>
              <a:t>Current </a:t>
            </a:r>
            <a:r>
              <a:rPr b="1" lang="en">
                <a:solidFill>
                  <a:srgbClr val="FF0000"/>
                </a:solidFill>
              </a:rPr>
              <a:t>Version:</a:t>
            </a:r>
            <a:r>
              <a:rPr b="1" lang="en"/>
              <a:t> </a:t>
            </a:r>
            <a:r>
              <a:rPr b="1" lang="en" u="sng">
                <a:solidFill>
                  <a:schemeClr val="hlink"/>
                </a:solidFill>
                <a:hlinkClick r:id="rId3"/>
              </a:rPr>
              <a:t>https://learning.motorolasolutions.com/user/sso/1/course/42410/1/scorm/26487</a:t>
            </a:r>
            <a:r>
              <a:rPr b="1" lang="en"/>
              <a:t>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Previous version link from Google Drive:</a:t>
            </a:r>
            <a:r>
              <a:rPr b="1" lang="en"/>
              <a:t> </a:t>
            </a:r>
            <a:r>
              <a:rPr b="1" lang="en" u="sng">
                <a:solidFill>
                  <a:schemeClr val="hlink"/>
                </a:solidFill>
                <a:hlinkClick r:id="rId4"/>
              </a:rPr>
              <a:t>https://drive.google.com/drive/folders/10E28K_1Xp8mVO7qP2J_OSlo86H1gFc8J</a:t>
            </a:r>
            <a:r>
              <a:rPr b="1" lang="en"/>
              <a:t>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t>LXP Link: </a:t>
            </a:r>
            <a:r>
              <a:rPr b="1" lang="en" u="sng">
                <a:solidFill>
                  <a:schemeClr val="hlink"/>
                </a:solidFill>
                <a:hlinkClick r:id="rId5"/>
              </a:rPr>
              <a:t>https://learning.motorolasolutions.com/blended-learning/66081enus#topics</a:t>
            </a:r>
            <a:r>
              <a:rPr b="1" lang="en"/>
              <a:t> </a:t>
            </a:r>
            <a:endParaRPr b="1"/>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Critical SME: N/A</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b="1" lang="en"/>
              <a:t>SME(s): N/A</a:t>
            </a:r>
            <a:endParaRPr b="1"/>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Sources</a:t>
            </a:r>
            <a:r>
              <a:rPr lang="en">
                <a:solidFill>
                  <a:srgbClr val="FF0000"/>
                </a:solidFill>
              </a:rPr>
              <a:t>: </a:t>
            </a:r>
            <a:endParaRPr>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Tool access (if applicable):</a:t>
            </a:r>
            <a:endParaRPr>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Update scope (if applicable): </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Course Description: Cyber Incident Response- Data Collection and Analysis is a self-directed, self-paced Computer Based Training (CBT) program that equips students with the skills needed to fight back against modern cyber threats. Upon successfully completing this course, students will understand how to effectively prepare for, defend against and respond to successful cyber attacks.</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Target Audience: The Cyber Incident Response- Data Collection and Analysis training is designed for individuals with between 3 and 5 years of experience working in a computing environment as part of a CERT/CSIRT/SOC who desire or are required to protect critical information systems before, during, and after an incident which may be a cybersecurity attack.</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t/>
            </a:r>
            <a:endParaRPr b="1">
              <a:solidFill>
                <a:srgbClr val="FF0000"/>
              </a:solidFill>
            </a:endParaRPr>
          </a:p>
          <a:p>
            <a:pPr indent="0" lvl="0" marL="0" rtl="0" algn="l">
              <a:spcBef>
                <a:spcPts val="0"/>
              </a:spcBef>
              <a:spcAft>
                <a:spcPts val="0"/>
              </a:spcAft>
              <a:buClr>
                <a:schemeClr val="dk1"/>
              </a:buClr>
              <a:buSzPts val="800"/>
              <a:buFont typeface="Arial"/>
              <a:buNone/>
            </a:pPr>
            <a:r>
              <a:rPr b="1" lang="en">
                <a:solidFill>
                  <a:srgbClr val="FF0000"/>
                </a:solidFill>
              </a:rPr>
              <a:t>Voice talents (number, gender) - indicate if crucial:</a:t>
            </a:r>
            <a:endParaRPr b="1">
              <a:solidFill>
                <a:srgbClr val="FF0000"/>
              </a:solidFill>
            </a:endParaRPr>
          </a:p>
          <a:p>
            <a:pPr indent="0" lvl="0" marL="0" rtl="0" algn="l">
              <a:spcBef>
                <a:spcPts val="0"/>
              </a:spcBef>
              <a:spcAft>
                <a:spcPts val="0"/>
              </a:spcAft>
              <a:buClr>
                <a:schemeClr val="dk1"/>
              </a:buClr>
              <a:buSzPts val="800"/>
              <a:buFont typeface="Arial"/>
              <a:buNone/>
            </a:pPr>
            <a:r>
              <a:t/>
            </a:r>
            <a:endParaRPr>
              <a:solidFill>
                <a:srgbClr val="FF0000"/>
              </a:solidFill>
            </a:endParaRPr>
          </a:p>
        </p:txBody>
      </p:sp>
      <p:sp>
        <p:nvSpPr>
          <p:cNvPr id="175" name="Google Shape;175;p2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76" name="Google Shape;176;p28"/>
          <p:cNvSpPr/>
          <p:nvPr/>
        </p:nvSpPr>
        <p:spPr>
          <a:xfrm>
            <a:off x="3171241" y="733187"/>
            <a:ext cx="534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7" name="Google Shape;177;p28"/>
          <p:cNvSpPr txBox="1"/>
          <p:nvPr/>
        </p:nvSpPr>
        <p:spPr>
          <a:xfrm>
            <a:off x="3232088" y="889331"/>
            <a:ext cx="2373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Data Collection and Analysis</a:t>
            </a:r>
            <a:endParaRPr b="1" sz="1400"/>
          </a:p>
        </p:txBody>
      </p:sp>
      <p:sp>
        <p:nvSpPr>
          <p:cNvPr id="178" name="Google Shape;178;p28"/>
          <p:cNvSpPr txBox="1"/>
          <p:nvPr/>
        </p:nvSpPr>
        <p:spPr>
          <a:xfrm>
            <a:off x="3232088" y="711136"/>
            <a:ext cx="21654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CYB0161</a:t>
            </a:r>
            <a:endParaRPr b="1" sz="1400"/>
          </a:p>
        </p:txBody>
      </p:sp>
      <p:sp>
        <p:nvSpPr>
          <p:cNvPr id="179" name="Google Shape;179;p28"/>
          <p:cNvSpPr txBox="1"/>
          <p:nvPr/>
        </p:nvSpPr>
        <p:spPr>
          <a:xfrm>
            <a:off x="3379202" y="2148839"/>
            <a:ext cx="2165400" cy="183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Click the icon to test your audio settings.</a:t>
            </a:r>
            <a:endParaRPr sz="800"/>
          </a:p>
        </p:txBody>
      </p:sp>
      <p:sp>
        <p:nvSpPr>
          <p:cNvPr id="180" name="Google Shape;180;p28"/>
          <p:cNvSpPr txBox="1"/>
          <p:nvPr/>
        </p:nvSpPr>
        <p:spPr>
          <a:xfrm>
            <a:off x="3379202" y="2462526"/>
            <a:ext cx="2165400" cy="183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Click the icon to learn about course navigation.</a:t>
            </a:r>
            <a:endParaRPr sz="800"/>
          </a:p>
        </p:txBody>
      </p:sp>
      <p:pic>
        <p:nvPicPr>
          <p:cNvPr id="181" name="Google Shape;181;p28"/>
          <p:cNvPicPr preferRelativeResize="0"/>
          <p:nvPr/>
        </p:nvPicPr>
        <p:blipFill rotWithShape="1">
          <a:blip r:embed="rId6">
            <a:alphaModFix/>
          </a:blip>
          <a:srcRect b="0" l="0" r="0" t="0"/>
          <a:stretch/>
        </p:blipFill>
        <p:spPr>
          <a:xfrm>
            <a:off x="5571015" y="231237"/>
            <a:ext cx="308610" cy="308610"/>
          </a:xfrm>
          <a:prstGeom prst="rect">
            <a:avLst/>
          </a:prstGeom>
          <a:noFill/>
          <a:ln>
            <a:noFill/>
          </a:ln>
        </p:spPr>
      </p:pic>
      <p:sp>
        <p:nvSpPr>
          <p:cNvPr id="182" name="Google Shape;182;p28"/>
          <p:cNvSpPr/>
          <p:nvPr/>
        </p:nvSpPr>
        <p:spPr>
          <a:xfrm>
            <a:off x="47646" y="3054919"/>
            <a:ext cx="5832000" cy="2355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83" name="Google Shape;183;p28"/>
          <p:cNvPicPr preferRelativeResize="0"/>
          <p:nvPr/>
        </p:nvPicPr>
        <p:blipFill rotWithShape="1">
          <a:blip r:embed="rId7">
            <a:alphaModFix/>
          </a:blip>
          <a:srcRect b="0" l="0" r="0" t="0"/>
          <a:stretch/>
        </p:blipFill>
        <p:spPr>
          <a:xfrm>
            <a:off x="3187340" y="2149744"/>
            <a:ext cx="235575" cy="235575"/>
          </a:xfrm>
          <a:prstGeom prst="rect">
            <a:avLst/>
          </a:prstGeom>
          <a:noFill/>
          <a:ln>
            <a:noFill/>
          </a:ln>
        </p:spPr>
      </p:pic>
      <p:pic>
        <p:nvPicPr>
          <p:cNvPr id="184" name="Google Shape;184;p28"/>
          <p:cNvPicPr preferRelativeResize="0"/>
          <p:nvPr/>
        </p:nvPicPr>
        <p:blipFill rotWithShape="1">
          <a:blip r:embed="rId8">
            <a:alphaModFix/>
          </a:blip>
          <a:srcRect b="19" l="0" r="0" t="19"/>
          <a:stretch/>
        </p:blipFill>
        <p:spPr>
          <a:xfrm>
            <a:off x="3172639" y="2454006"/>
            <a:ext cx="235575" cy="235485"/>
          </a:xfrm>
          <a:prstGeom prst="rect">
            <a:avLst/>
          </a:prstGeom>
          <a:noFill/>
          <a:ln>
            <a:noFill/>
          </a:ln>
        </p:spPr>
      </p:pic>
      <p:pic>
        <p:nvPicPr>
          <p:cNvPr id="185" name="Google Shape;185;p28"/>
          <p:cNvPicPr preferRelativeResize="0"/>
          <p:nvPr/>
        </p:nvPicPr>
        <p:blipFill rotWithShape="1">
          <a:blip r:embed="rId9">
            <a:alphaModFix/>
          </a:blip>
          <a:srcRect b="0" l="0" r="0" t="0"/>
          <a:stretch/>
        </p:blipFill>
        <p:spPr>
          <a:xfrm>
            <a:off x="821720" y="946699"/>
            <a:ext cx="1429238" cy="1429238"/>
          </a:xfrm>
          <a:prstGeom prst="rect">
            <a:avLst/>
          </a:prstGeom>
          <a:noFill/>
          <a:ln>
            <a:noFill/>
          </a:ln>
          <a:effectLst>
            <a:outerShdw blurRad="57150" rotWithShape="0" algn="bl" dir="5400000" dist="19050">
              <a:srgbClr val="000000">
                <a:alpha val="50000"/>
              </a:srgbClr>
            </a:outerShdw>
          </a:effectLst>
        </p:spPr>
      </p:pic>
      <p:sp>
        <p:nvSpPr>
          <p:cNvPr id="186" name="Google Shape;186;p2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20" name="Google Shape;320;p3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21" name="Google Shape;321;p3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2" name="Google Shape;322;p37"/>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Opportunities and Challenges (</a:t>
            </a:r>
            <a:r>
              <a:rPr b="1" lang="en" sz="1400"/>
              <a:t>3/4</a:t>
            </a:r>
            <a:r>
              <a:rPr b="1" lang="en" sz="1400"/>
              <a:t>)</a:t>
            </a:r>
            <a:endParaRPr b="1" sz="1400"/>
          </a:p>
        </p:txBody>
      </p:sp>
      <p:sp>
        <p:nvSpPr>
          <p:cNvPr id="323" name="Google Shape;323;p3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24" name="Google Shape;324;p3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It is important to note that, while cloud computing provides many advantages, there are also challenges associated with its implementation and use. Here are some of the primary opportunities provided by cloud use.  Primary among them is the anticipated cost reduction. The use of the cloud provides a number of opportunities as it takes advantage of economies of scale. Dependency on others refers largely to the bigger Internet companies like Google and IBM, who may monopolise the market. Some argue that this use of supercomputers is a return to the time of mainframe computing that the PC was a reaction against. Security could prove to be a big issue:  It is still unclear how safe </a:t>
            </a:r>
            <a:r>
              <a:rPr lang="en">
                <a:solidFill>
                  <a:srgbClr val="000000"/>
                </a:solidFill>
                <a:latin typeface="Arial"/>
                <a:ea typeface="Arial"/>
                <a:cs typeface="Arial"/>
                <a:sym typeface="Arial"/>
              </a:rPr>
              <a:t>outsourced</a:t>
            </a:r>
            <a:r>
              <a:rPr lang="en">
                <a:solidFill>
                  <a:srgbClr val="000000"/>
                </a:solidFill>
                <a:latin typeface="Arial"/>
                <a:ea typeface="Arial"/>
                <a:cs typeface="Arial"/>
                <a:sym typeface="Arial"/>
              </a:rPr>
              <a:t> data is and when using these services ownership of data is not always clear.</a:t>
            </a:r>
            <a:endParaRPr>
              <a:solidFill>
                <a:srgbClr val="000000"/>
              </a:solidFill>
              <a:latin typeface="Arial"/>
              <a:ea typeface="Arial"/>
              <a:cs typeface="Arial"/>
              <a:sym typeface="Arial"/>
            </a:endParaRPr>
          </a:p>
        </p:txBody>
      </p:sp>
      <p:sp>
        <p:nvSpPr>
          <p:cNvPr id="325" name="Google Shape;325;p37"/>
          <p:cNvSpPr txBox="1"/>
          <p:nvPr/>
        </p:nvSpPr>
        <p:spPr>
          <a:xfrm>
            <a:off x="788269" y="1004325"/>
            <a:ext cx="4233300" cy="2339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Opportunities of cloud computing:</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Potentially lowers expenses for clients, which they will no longer need to buy their own software or hardware.</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Cost is based on demand.</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Data and services are stored remotely and can be access from anywhere.</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Negative perceptions of cloud computing:</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Fosters dependence on other and that could limit flexibility and innovation.</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Proper implementation of security measures is a concern.</a:t>
            </a:r>
            <a:endParaRPr sz="1100">
              <a:solidFill>
                <a:schemeClr val="dk1"/>
              </a:solidFill>
              <a:latin typeface="Calibri"/>
              <a:ea typeface="Calibri"/>
              <a:cs typeface="Calibri"/>
              <a:sym typeface="Calibri"/>
            </a:endParaRPr>
          </a:p>
          <a:p>
            <a:pPr indent="-234950" lvl="0" marL="342900" rtl="0" algn="l">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What if remote server goes down? How will customers access data?</a:t>
            </a: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31" name="Google Shape;331;p3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32" name="Google Shape;332;p3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3" name="Google Shape;333;p38"/>
          <p:cNvSpPr txBox="1"/>
          <p:nvPr/>
        </p:nvSpPr>
        <p:spPr>
          <a:xfrm>
            <a:off x="332979" y="493375"/>
            <a:ext cx="40659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Vulnerabilities of Cloud Computing (4/4)</a:t>
            </a:r>
            <a:endParaRPr b="1" sz="1400"/>
          </a:p>
        </p:txBody>
      </p:sp>
      <p:sp>
        <p:nvSpPr>
          <p:cNvPr id="334" name="Google Shape;334;p3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35" name="Google Shape;335;p3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cloud environment has the same threats as traditional data centers. Cloud computing has software vulnerabilities since it runs software within the system.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Let's take a look at cloud computing vulnerabilities broken down in specific details, click on each of the buttons to learn more.</a:t>
            </a:r>
            <a:endParaRPr sz="800">
              <a:solidFill>
                <a:srgbClr val="000000"/>
              </a:solidFill>
              <a:latin typeface="Arial"/>
              <a:ea typeface="Arial"/>
              <a:cs typeface="Arial"/>
              <a:sym typeface="Arial"/>
            </a:endParaRPr>
          </a:p>
        </p:txBody>
      </p:sp>
      <p:sp>
        <p:nvSpPr>
          <p:cNvPr id="336" name="Google Shape;336;p38"/>
          <p:cNvSpPr/>
          <p:nvPr/>
        </p:nvSpPr>
        <p:spPr>
          <a:xfrm>
            <a:off x="482288" y="1039884"/>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7" name="Google Shape;337;p38"/>
          <p:cNvSpPr/>
          <p:nvPr/>
        </p:nvSpPr>
        <p:spPr>
          <a:xfrm>
            <a:off x="1062778" y="2193881"/>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8" name="Google Shape;338;p38"/>
          <p:cNvSpPr/>
          <p:nvPr/>
        </p:nvSpPr>
        <p:spPr>
          <a:xfrm>
            <a:off x="2594203" y="2193881"/>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9" name="Google Shape;339;p38"/>
          <p:cNvSpPr/>
          <p:nvPr/>
        </p:nvSpPr>
        <p:spPr>
          <a:xfrm>
            <a:off x="4087772" y="2183081"/>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0" name="Google Shape;340;p38"/>
          <p:cNvSpPr/>
          <p:nvPr/>
        </p:nvSpPr>
        <p:spPr>
          <a:xfrm>
            <a:off x="1686244" y="1039884"/>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1" name="Google Shape;341;p38"/>
          <p:cNvSpPr/>
          <p:nvPr/>
        </p:nvSpPr>
        <p:spPr>
          <a:xfrm>
            <a:off x="3019781" y="1039884"/>
            <a:ext cx="7767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2" name="Google Shape;342;p38"/>
          <p:cNvSpPr/>
          <p:nvPr/>
        </p:nvSpPr>
        <p:spPr>
          <a:xfrm>
            <a:off x="4353326" y="1039875"/>
            <a:ext cx="840600" cy="56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3" name="Google Shape;343;p38"/>
          <p:cNvSpPr txBox="1"/>
          <p:nvPr/>
        </p:nvSpPr>
        <p:spPr>
          <a:xfrm>
            <a:off x="492956" y="1122338"/>
            <a:ext cx="7767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Access &amp; Authentication</a:t>
            </a:r>
            <a:endParaRPr sz="800">
              <a:latin typeface="Calibri"/>
              <a:ea typeface="Calibri"/>
              <a:cs typeface="Calibri"/>
              <a:sym typeface="Calibri"/>
            </a:endParaRPr>
          </a:p>
        </p:txBody>
      </p:sp>
      <p:sp>
        <p:nvSpPr>
          <p:cNvPr id="344" name="Google Shape;344;p38"/>
          <p:cNvSpPr txBox="1"/>
          <p:nvPr/>
        </p:nvSpPr>
        <p:spPr>
          <a:xfrm>
            <a:off x="1750256" y="1179488"/>
            <a:ext cx="776700" cy="261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Hypervisor</a:t>
            </a:r>
            <a:endParaRPr sz="800">
              <a:latin typeface="Calibri"/>
              <a:ea typeface="Calibri"/>
              <a:cs typeface="Calibri"/>
              <a:sym typeface="Calibri"/>
            </a:endParaRPr>
          </a:p>
        </p:txBody>
      </p:sp>
      <p:sp>
        <p:nvSpPr>
          <p:cNvPr id="345" name="Google Shape;345;p38"/>
          <p:cNvSpPr txBox="1"/>
          <p:nvPr/>
        </p:nvSpPr>
        <p:spPr>
          <a:xfrm>
            <a:off x="3051788" y="1179488"/>
            <a:ext cx="7767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Resource Isolation</a:t>
            </a:r>
            <a:endParaRPr sz="800">
              <a:latin typeface="Calibri"/>
              <a:ea typeface="Calibri"/>
              <a:cs typeface="Calibri"/>
              <a:sym typeface="Calibri"/>
            </a:endParaRPr>
          </a:p>
        </p:txBody>
      </p:sp>
      <p:sp>
        <p:nvSpPr>
          <p:cNvPr id="346" name="Google Shape;346;p38"/>
          <p:cNvSpPr txBox="1"/>
          <p:nvPr/>
        </p:nvSpPr>
        <p:spPr>
          <a:xfrm>
            <a:off x="4353326" y="1119850"/>
            <a:ext cx="8406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Communication Encryption</a:t>
            </a:r>
            <a:endParaRPr sz="800">
              <a:latin typeface="Calibri"/>
              <a:ea typeface="Calibri"/>
              <a:cs typeface="Calibri"/>
              <a:sym typeface="Calibri"/>
            </a:endParaRPr>
          </a:p>
        </p:txBody>
      </p:sp>
      <p:sp>
        <p:nvSpPr>
          <p:cNvPr id="347" name="Google Shape;347;p38"/>
          <p:cNvSpPr txBox="1"/>
          <p:nvPr/>
        </p:nvSpPr>
        <p:spPr>
          <a:xfrm>
            <a:off x="1062788" y="2339231"/>
            <a:ext cx="7767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Media Sanitization</a:t>
            </a:r>
            <a:endParaRPr sz="800">
              <a:latin typeface="Calibri"/>
              <a:ea typeface="Calibri"/>
              <a:cs typeface="Calibri"/>
              <a:sym typeface="Calibri"/>
            </a:endParaRPr>
          </a:p>
        </p:txBody>
      </p:sp>
      <p:sp>
        <p:nvSpPr>
          <p:cNvPr id="348" name="Google Shape;348;p38"/>
          <p:cNvSpPr txBox="1"/>
          <p:nvPr/>
        </p:nvSpPr>
        <p:spPr>
          <a:xfrm>
            <a:off x="2651484" y="2197631"/>
            <a:ext cx="776700" cy="507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Roles and Access Controls</a:t>
            </a:r>
            <a:endParaRPr sz="800">
              <a:latin typeface="Calibri"/>
              <a:ea typeface="Calibri"/>
              <a:cs typeface="Calibri"/>
              <a:sym typeface="Calibri"/>
            </a:endParaRPr>
          </a:p>
        </p:txBody>
      </p:sp>
      <p:sp>
        <p:nvSpPr>
          <p:cNvPr id="349" name="Google Shape;349;p38"/>
          <p:cNvSpPr txBox="1"/>
          <p:nvPr/>
        </p:nvSpPr>
        <p:spPr>
          <a:xfrm>
            <a:off x="4087791" y="2350031"/>
            <a:ext cx="776700" cy="38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Application Vulnerabilities</a:t>
            </a:r>
            <a:endParaRPr sz="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55" name="Google Shape;355;p3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56" name="Google Shape;356;p3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7" name="Google Shape;357;p3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Third Party Assessor (3PAO)</a:t>
            </a:r>
            <a:endParaRPr b="1" sz="1400"/>
          </a:p>
        </p:txBody>
      </p:sp>
      <p:sp>
        <p:nvSpPr>
          <p:cNvPr id="358" name="Google Shape;358;p3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59" name="Google Shape;359;p3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cloud auditor is a party that can conduct independent assessment of cloud services, information system operations, performance, and security of a cloud implementation. A cloud auditor can evaluate the services provided by a cloud provider in terms of security controls, privacy impact, performance, etc.</a:t>
            </a:r>
            <a:endParaRPr sz="800">
              <a:solidFill>
                <a:srgbClr val="000000"/>
              </a:solidFill>
              <a:latin typeface="Arial"/>
              <a:ea typeface="Arial"/>
              <a:cs typeface="Arial"/>
              <a:sym typeface="Arial"/>
            </a:endParaRPr>
          </a:p>
        </p:txBody>
      </p:sp>
      <p:sp>
        <p:nvSpPr>
          <p:cNvPr id="360" name="Google Shape;360;p39"/>
          <p:cNvSpPr txBox="1"/>
          <p:nvPr/>
        </p:nvSpPr>
        <p:spPr>
          <a:xfrm>
            <a:off x="350119" y="1085381"/>
            <a:ext cx="4843500" cy="16623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Auditing is important to federal agencies. </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Include a contractual clause enabling third parties to assess security controls of cloud providers.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Cloud auditor makes an assessment of security control in the information system to establish which controls are to be implemented correctly, operating as intended or producing the correct outcome that are required for system. </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Include verification of the compliance with regulatory requirements and security policy.</a:t>
            </a:r>
            <a:endParaRPr sz="1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Add this as second screen on previous slide.</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66" name="Google Shape;366;p4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67" name="Google Shape;367;p4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8" name="Google Shape;368;p40"/>
          <p:cNvSpPr txBox="1"/>
          <p:nvPr/>
        </p:nvSpPr>
        <p:spPr>
          <a:xfrm>
            <a:off x="332963" y="493369"/>
            <a:ext cx="44520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Why Does a Assessor Source Matter? (1/2)</a:t>
            </a:r>
            <a:endParaRPr b="1" sz="1400"/>
          </a:p>
        </p:txBody>
      </p:sp>
      <p:sp>
        <p:nvSpPr>
          <p:cNvPr id="369" name="Google Shape;369;p4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70" name="Google Shape;370;p4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371" name="Google Shape;371;p40"/>
          <p:cNvSpPr txBox="1"/>
          <p:nvPr/>
        </p:nvSpPr>
        <p:spPr>
          <a:xfrm>
            <a:off x="425981" y="1266263"/>
            <a:ext cx="4668300" cy="8157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DoD and Federal systems being authorized will enjoy reciprocal BOE for control assessment and inheritance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Systems assessed within the Federal environment may have different (but potentially acceptable) control implementations</a:t>
            </a: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lang="en"/>
              <a:t>Let’s create a click n reveal with 3 images that represent these 3 service categories.</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77" name="Google Shape;377;p4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78" name="Google Shape;378;p4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9" name="Google Shape;379;p41"/>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Cloud Broker (2/2)</a:t>
            </a:r>
            <a:endParaRPr b="1" sz="1400"/>
          </a:p>
        </p:txBody>
      </p:sp>
      <p:sp>
        <p:nvSpPr>
          <p:cNvPr id="380" name="Google Shape;380;p4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81" name="Google Shape;381;p4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cloud consumer may request cloud services from a cloud broker, instead of contacting a cloud provider directly. A cloud broker is an entity that manages the use, performance, and delivery of cloud services and negotiates relationships between cloud providers and cloud consumers.</a:t>
            </a:r>
            <a:endParaRPr sz="800">
              <a:solidFill>
                <a:srgbClr val="000000"/>
              </a:solidFill>
              <a:latin typeface="Arial"/>
              <a:ea typeface="Arial"/>
              <a:cs typeface="Arial"/>
              <a:sym typeface="Arial"/>
            </a:endParaRPr>
          </a:p>
        </p:txBody>
      </p:sp>
      <p:sp>
        <p:nvSpPr>
          <p:cNvPr id="382" name="Google Shape;382;p41"/>
          <p:cNvSpPr txBox="1"/>
          <p:nvPr/>
        </p:nvSpPr>
        <p:spPr>
          <a:xfrm>
            <a:off x="512813" y="852975"/>
            <a:ext cx="4901700" cy="2678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In general, a cloud broker can provide services in three categories: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Service Intermediation: A cloud broker enhances a given service by improving some specific capability and providing value-added services to cloud consumers. The improvement can be managing access to cloud services, identity management, performance reporting, enhanced security, etc.</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Service Aggregation: A cloud broker combines and integrates multiple services into one or more new services. The broker provides data integration and ensures the secure data movement between the cloud consumer and multiple cloud providers.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Service Arbitrage: Service arbitrage is similar to service aggregation except that the services being aggregated are not fixed. Service arbitrage means a broker has the flexibility to choose services from multiple agencies. The cloud broker, for example, can use a credit-scoring service to measure and select an agency with the best score.</a:t>
            </a:r>
            <a:endParaRPr sz="11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88" name="Google Shape;388;p4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89" name="Google Shape;389;p4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42"/>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Cloud Carrier</a:t>
            </a:r>
            <a:endParaRPr b="1" sz="1400"/>
          </a:p>
        </p:txBody>
      </p:sp>
      <p:sp>
        <p:nvSpPr>
          <p:cNvPr id="391" name="Google Shape;391;p4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92" name="Google Shape;392;p4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cloud carrier acts as an intermediary that provides connectivity and transport of cloud services between cloud consumers and cloud providers. Cloud carriers provide access to consumers through network, telecommunication, and other access devices.</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393" name="Google Shape;393;p42"/>
          <p:cNvSpPr txBox="1"/>
          <p:nvPr/>
        </p:nvSpPr>
        <p:spPr>
          <a:xfrm>
            <a:off x="501844" y="1015350"/>
            <a:ext cx="4738200" cy="2154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Consumer can obtain cloud services through the following: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Network access devices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Computers or laptops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Mobile devices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Mobile Internet devices (MIDs)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Distribution of Cloud services provided by:</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Network and telecommunication carriers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Transport agents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Clr>
                <a:schemeClr val="dk1"/>
              </a:buClr>
              <a:buSzPts val="800"/>
              <a:buFont typeface="Arial"/>
              <a:buNone/>
            </a:pPr>
            <a:r>
              <a:rPr b="1" lang="en" sz="800">
                <a:solidFill>
                  <a:schemeClr val="dk1"/>
                </a:solidFill>
              </a:rPr>
              <a:t>Note: </a:t>
            </a:r>
            <a:r>
              <a:rPr lang="en" sz="800">
                <a:solidFill>
                  <a:schemeClr val="dk1"/>
                </a:solidFill>
              </a:rPr>
              <a:t>A cloud provider will set up service level agreements (SLAs) with a cloud carrier to provide services consistent with the level of SLAs offered to cloud consumers, and may require the cloud carrier to provide dedicated and encrypted connections between cloud consumers and cloud providers.</a:t>
            </a:r>
            <a:endParaRPr sz="1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99" name="Google Shape;399;p4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00" name="Google Shape;400;p4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4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Security Concerns (1/3)</a:t>
            </a:r>
            <a:endParaRPr b="1" sz="1400"/>
          </a:p>
        </p:txBody>
      </p:sp>
      <p:sp>
        <p:nvSpPr>
          <p:cNvPr id="402" name="Google Shape;402;p4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03" name="Google Shape;403;p4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It is critical to recognize that security is cross-cutting that spans across all layers of the reference model, ranges from physical security to application security, and in general, shares the responsibility between cloud provider and federal cloud consumer. </a:t>
            </a:r>
            <a:br>
              <a:rPr lang="en" sz="800">
                <a:solidFill>
                  <a:srgbClr val="000000"/>
                </a:solidFill>
                <a:latin typeface="Arial"/>
                <a:ea typeface="Arial"/>
                <a:cs typeface="Arial"/>
                <a:sym typeface="Arial"/>
              </a:rPr>
            </a:b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For example, the protection of the physical resource layer requires physical security that denies unauthorized access to the building, facility, resource, or stored information.</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404" name="Google Shape;404;p43"/>
          <p:cNvSpPr txBox="1"/>
          <p:nvPr/>
        </p:nvSpPr>
        <p:spPr>
          <a:xfrm>
            <a:off x="425981" y="939488"/>
            <a:ext cx="4656600" cy="13236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Cloud Providers should ensure that the facility hosting cloud services is secure and that their staff has proper background checks.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When data or application is moved to a cloud, it is important to ensure that the cloud offering satisfies the security requirements and enforces the compliance rules. </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An independent audit should be conducted to verify the compliance with regulation or security policy. </a:t>
            </a:r>
            <a:endParaRPr sz="11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10" name="Google Shape;410;p4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11" name="Google Shape;411;p4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2" name="Google Shape;412;p44"/>
          <p:cNvSpPr txBox="1"/>
          <p:nvPr/>
        </p:nvSpPr>
        <p:spPr>
          <a:xfrm>
            <a:off x="332963" y="493369"/>
            <a:ext cx="40992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Barrier to Successful Cloud Deployments (2/3)</a:t>
            </a:r>
            <a:endParaRPr b="1" sz="1400"/>
          </a:p>
        </p:txBody>
      </p:sp>
      <p:sp>
        <p:nvSpPr>
          <p:cNvPr id="413" name="Google Shape;413;p4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14" name="Google Shape;414;p4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Security refers to a computing system's level of resistance to threats. Privacy most often concerns the digital collection, storage, and sharing of information and data, including the transparency of such practices.</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Cloud Computing Impacts Security Implementation in Fundamentally New Ways. In a cloud environment, access expands, responsibilities change, control shifts, and the speed of provisioning resource and applications increases - greatly affecting all aspects of IT security.</a:t>
            </a:r>
            <a:endParaRPr sz="800">
              <a:solidFill>
                <a:srgbClr val="000000"/>
              </a:solidFill>
              <a:latin typeface="Arial"/>
              <a:ea typeface="Arial"/>
              <a:cs typeface="Arial"/>
              <a:sym typeface="Arial"/>
            </a:endParaRPr>
          </a:p>
        </p:txBody>
      </p:sp>
      <p:sp>
        <p:nvSpPr>
          <p:cNvPr id="415" name="Google Shape;415;p44"/>
          <p:cNvSpPr txBox="1"/>
          <p:nvPr/>
        </p:nvSpPr>
        <p:spPr>
          <a:xfrm>
            <a:off x="425700" y="1102181"/>
            <a:ext cx="4630200" cy="9852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Security fears have made many organizations hesitant to adopt the cloud.</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To gain trust of organizations, cloud-based services must deliver security and privacy expectations that meet or exceed what is available in traditional IT environments.</a:t>
            </a:r>
            <a:endParaRPr sz="11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lang="en"/>
              <a:t>Create a click n reveal</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21" name="Google Shape;421;p4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22" name="Google Shape;422;p4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4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Cloud Security Myths (3/3)</a:t>
            </a:r>
            <a:endParaRPr b="1" sz="1400"/>
          </a:p>
        </p:txBody>
      </p:sp>
      <p:sp>
        <p:nvSpPr>
          <p:cNvPr id="424" name="Google Shape;424;p4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25" name="Google Shape;425;p4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426" name="Google Shape;426;p45"/>
          <p:cNvSpPr/>
          <p:nvPr/>
        </p:nvSpPr>
        <p:spPr>
          <a:xfrm>
            <a:off x="449044" y="1201313"/>
            <a:ext cx="1382100" cy="116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7" name="Google Shape;427;p45"/>
          <p:cNvSpPr/>
          <p:nvPr/>
        </p:nvSpPr>
        <p:spPr>
          <a:xfrm>
            <a:off x="2272013" y="1201313"/>
            <a:ext cx="1382100" cy="116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8" name="Google Shape;428;p45"/>
          <p:cNvSpPr/>
          <p:nvPr/>
        </p:nvSpPr>
        <p:spPr>
          <a:xfrm>
            <a:off x="4094981" y="1201313"/>
            <a:ext cx="1382100" cy="1160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9" name="Google Shape;429;p45"/>
          <p:cNvSpPr txBox="1"/>
          <p:nvPr/>
        </p:nvSpPr>
        <p:spPr>
          <a:xfrm>
            <a:off x="871923" y="1522050"/>
            <a:ext cx="6837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Myth 1</a:t>
            </a:r>
            <a:endParaRPr sz="1100">
              <a:latin typeface="Calibri"/>
              <a:ea typeface="Calibri"/>
              <a:cs typeface="Calibri"/>
              <a:sym typeface="Calibri"/>
            </a:endParaRPr>
          </a:p>
        </p:txBody>
      </p:sp>
      <p:sp>
        <p:nvSpPr>
          <p:cNvPr id="430" name="Google Shape;430;p45"/>
          <p:cNvSpPr txBox="1"/>
          <p:nvPr/>
        </p:nvSpPr>
        <p:spPr>
          <a:xfrm>
            <a:off x="4594847" y="1522050"/>
            <a:ext cx="7911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Myth 3</a:t>
            </a:r>
            <a:endParaRPr sz="1100">
              <a:latin typeface="Calibri"/>
              <a:ea typeface="Calibri"/>
              <a:cs typeface="Calibri"/>
              <a:sym typeface="Calibri"/>
            </a:endParaRPr>
          </a:p>
        </p:txBody>
      </p:sp>
      <p:sp>
        <p:nvSpPr>
          <p:cNvPr id="431" name="Google Shape;431;p45"/>
          <p:cNvSpPr txBox="1"/>
          <p:nvPr/>
        </p:nvSpPr>
        <p:spPr>
          <a:xfrm>
            <a:off x="2733402" y="1547725"/>
            <a:ext cx="762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Myth 2</a:t>
            </a:r>
            <a:endParaRPr sz="11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37" name="Google Shape;437;p4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38" name="Google Shape;438;p4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9" name="Google Shape;439;p4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What is Cloud Security?</a:t>
            </a:r>
            <a:endParaRPr b="1" sz="1400"/>
          </a:p>
        </p:txBody>
      </p:sp>
      <p:sp>
        <p:nvSpPr>
          <p:cNvPr id="440" name="Google Shape;440;p4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41" name="Google Shape;441;p4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Cloud security is a response to a familiar set of security challenges that are different in the cloud. New technology requires a more thorough approach to defining the system boundary, set of policies, technologies, and controls designed to protect data and infrastructure from attack and enable compliance with layered technologies that create a durable security net or grid. Security is more effective when layered at each level of the stack and integrated into a common management framework. Joint responsibility of an organization and its cloud provider(s). Depending on the cloud delivery model and services that are deployed, responsibility for security comes from both parties.</a:t>
            </a:r>
            <a:endParaRPr sz="800">
              <a:solidFill>
                <a:srgbClr val="000000"/>
              </a:solidFill>
              <a:latin typeface="Arial"/>
              <a:ea typeface="Arial"/>
              <a:cs typeface="Arial"/>
              <a:sym typeface="Arial"/>
            </a:endParaRPr>
          </a:p>
        </p:txBody>
      </p:sp>
      <p:sp>
        <p:nvSpPr>
          <p:cNvPr id="442" name="Google Shape;442;p46"/>
          <p:cNvSpPr txBox="1"/>
          <p:nvPr/>
        </p:nvSpPr>
        <p:spPr>
          <a:xfrm>
            <a:off x="390713" y="1078856"/>
            <a:ext cx="4992000" cy="23397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Trends that impact cloud security: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Changing attackers and threats: Threats are no longer the purview of isolated hackers looking for personal fame. More and more, organized crime is driving well-resourced, sophisticated, targeted attacks for financial gain.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Evolving architecture technologies: With the growth of virtualization, perimeters and their controls within the data center are in flux, and data is no longer easily constrained or physically isolated and protected.</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Dynamic and challenging regulatory environment: Organizations—and their IT departments—face ongoing burdens of legal and regulatory compliance with increasingly prescriptive demands and the high penalties for noncompliance or breaches. Examples of regulations include Sarbanes-Oxley (SOX), Payment Card Industry (PCI), and the Health Insurance Portability and Accountability Act (HIPAA).</a:t>
            </a: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en">
                <a:solidFill>
                  <a:srgbClr val="FF0000"/>
                </a:solidFill>
              </a:rPr>
              <a:t>State the Objectives</a:t>
            </a:r>
            <a:endParaRPr>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p:txBody>
      </p:sp>
      <p:sp>
        <p:nvSpPr>
          <p:cNvPr id="192" name="Google Shape;192;p2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93" name="Google Shape;193;p2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4" name="Google Shape;194;p2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Course Objectives</a:t>
            </a:r>
            <a:endParaRPr b="1" sz="1400"/>
          </a:p>
        </p:txBody>
      </p:sp>
      <p:sp>
        <p:nvSpPr>
          <p:cNvPr id="195" name="Google Shape;195;p2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96" name="Google Shape;196;p29"/>
          <p:cNvSpPr txBox="1"/>
          <p:nvPr/>
        </p:nvSpPr>
        <p:spPr>
          <a:xfrm>
            <a:off x="332963" y="1042547"/>
            <a:ext cx="3162600" cy="1507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After completing this course, you will be able to:</a:t>
            </a:r>
            <a:endParaRPr sz="800"/>
          </a:p>
          <a:p>
            <a:pPr indent="-215900" lvl="0" marL="342900" rtl="0" algn="l">
              <a:spcBef>
                <a:spcPts val="800"/>
              </a:spcBef>
              <a:spcAft>
                <a:spcPts val="0"/>
              </a:spcAft>
              <a:buSzPts val="800"/>
              <a:buChar char="●"/>
            </a:pPr>
            <a:r>
              <a:rPr lang="en" sz="800"/>
              <a:t>Define security challenges facing cloud computing.</a:t>
            </a:r>
            <a:endParaRPr sz="800"/>
          </a:p>
          <a:p>
            <a:pPr indent="-215900" lvl="0" marL="342900" rtl="0" algn="l">
              <a:spcBef>
                <a:spcPts val="0"/>
              </a:spcBef>
              <a:spcAft>
                <a:spcPts val="0"/>
              </a:spcAft>
              <a:buSzPts val="800"/>
              <a:buChar char="●"/>
            </a:pPr>
            <a:r>
              <a:rPr lang="en" sz="800"/>
              <a:t>Compare the advantages and disadvantages of cloud computing.</a:t>
            </a:r>
            <a:endParaRPr sz="800"/>
          </a:p>
          <a:p>
            <a:pPr indent="-215900" lvl="0" marL="342900" rtl="0" algn="l">
              <a:spcBef>
                <a:spcPts val="0"/>
              </a:spcBef>
              <a:spcAft>
                <a:spcPts val="0"/>
              </a:spcAft>
              <a:buSzPts val="800"/>
              <a:buChar char="●"/>
            </a:pPr>
            <a:r>
              <a:rPr lang="en" sz="800"/>
              <a:t>Identify the differences </a:t>
            </a:r>
            <a:r>
              <a:rPr lang="en" sz="800"/>
              <a:t>between a threat and a vulnerability.</a:t>
            </a:r>
            <a:endParaRPr sz="800"/>
          </a:p>
        </p:txBody>
      </p:sp>
      <p:sp>
        <p:nvSpPr>
          <p:cNvPr id="197" name="Google Shape;197;p2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Please familiarise yourself with the objectives of this topic.</a:t>
            </a:r>
            <a:endParaRPr sz="8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Create a slider</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48" name="Google Shape;448;p4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49" name="Google Shape;449;p4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0" name="Google Shape;450;p47"/>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Risks</a:t>
            </a:r>
            <a:endParaRPr b="1" sz="1400"/>
          </a:p>
        </p:txBody>
      </p:sp>
      <p:sp>
        <p:nvSpPr>
          <p:cNvPr id="451" name="Google Shape;451;p4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52" name="Google Shape;452;p4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cxnSp>
        <p:nvCxnSpPr>
          <p:cNvPr id="453" name="Google Shape;453;p47"/>
          <p:cNvCxnSpPr/>
          <p:nvPr/>
        </p:nvCxnSpPr>
        <p:spPr>
          <a:xfrm>
            <a:off x="297413" y="2449294"/>
            <a:ext cx="5365200" cy="29400"/>
          </a:xfrm>
          <a:prstGeom prst="straightConnector1">
            <a:avLst/>
          </a:prstGeom>
          <a:noFill/>
          <a:ln cap="flat" cmpd="sng" w="76200">
            <a:solidFill>
              <a:schemeClr val="dk2"/>
            </a:solidFill>
            <a:prstDash val="solid"/>
            <a:round/>
            <a:headEnd len="med" w="med" type="none"/>
            <a:tailEnd len="med" w="med" type="none"/>
          </a:ln>
        </p:spPr>
      </p:cxnSp>
      <p:sp>
        <p:nvSpPr>
          <p:cNvPr id="454" name="Google Shape;454;p47"/>
          <p:cNvSpPr/>
          <p:nvPr/>
        </p:nvSpPr>
        <p:spPr>
          <a:xfrm>
            <a:off x="137625" y="1186163"/>
            <a:ext cx="1038000" cy="59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5" name="Google Shape;455;p47"/>
          <p:cNvSpPr/>
          <p:nvPr/>
        </p:nvSpPr>
        <p:spPr>
          <a:xfrm>
            <a:off x="1337775" y="1186163"/>
            <a:ext cx="1038000" cy="59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6" name="Google Shape;456;p47"/>
          <p:cNvSpPr/>
          <p:nvPr/>
        </p:nvSpPr>
        <p:spPr>
          <a:xfrm>
            <a:off x="2506425" y="1200319"/>
            <a:ext cx="1038000" cy="59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7" name="Google Shape;457;p47"/>
          <p:cNvSpPr/>
          <p:nvPr/>
        </p:nvSpPr>
        <p:spPr>
          <a:xfrm>
            <a:off x="3656419" y="1200319"/>
            <a:ext cx="1038000" cy="59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8" name="Google Shape;458;p47"/>
          <p:cNvSpPr/>
          <p:nvPr/>
        </p:nvSpPr>
        <p:spPr>
          <a:xfrm>
            <a:off x="4795838" y="1215319"/>
            <a:ext cx="1038000" cy="59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9" name="Google Shape;459;p47"/>
          <p:cNvSpPr txBox="1"/>
          <p:nvPr/>
        </p:nvSpPr>
        <p:spPr>
          <a:xfrm>
            <a:off x="237938" y="1312125"/>
            <a:ext cx="816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Regulatory </a:t>
            </a:r>
            <a:endParaRPr sz="1100">
              <a:latin typeface="Calibri"/>
              <a:ea typeface="Calibri"/>
              <a:cs typeface="Calibri"/>
              <a:sym typeface="Calibri"/>
            </a:endParaRPr>
          </a:p>
        </p:txBody>
      </p:sp>
      <p:sp>
        <p:nvSpPr>
          <p:cNvPr id="460" name="Google Shape;460;p47"/>
          <p:cNvSpPr txBox="1"/>
          <p:nvPr/>
        </p:nvSpPr>
        <p:spPr>
          <a:xfrm>
            <a:off x="1394353" y="1364944"/>
            <a:ext cx="816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Legal</a:t>
            </a:r>
            <a:endParaRPr sz="1100">
              <a:latin typeface="Calibri"/>
              <a:ea typeface="Calibri"/>
              <a:cs typeface="Calibri"/>
              <a:sym typeface="Calibri"/>
            </a:endParaRPr>
          </a:p>
        </p:txBody>
      </p:sp>
      <p:sp>
        <p:nvSpPr>
          <p:cNvPr id="461" name="Google Shape;461;p47"/>
          <p:cNvSpPr txBox="1"/>
          <p:nvPr/>
        </p:nvSpPr>
        <p:spPr>
          <a:xfrm>
            <a:off x="2607909" y="1349944"/>
            <a:ext cx="816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Operational</a:t>
            </a:r>
            <a:r>
              <a:rPr lang="en" sz="1100">
                <a:latin typeface="Calibri"/>
                <a:ea typeface="Calibri"/>
                <a:cs typeface="Calibri"/>
                <a:sym typeface="Calibri"/>
              </a:rPr>
              <a:t> </a:t>
            </a:r>
            <a:endParaRPr sz="1100">
              <a:latin typeface="Calibri"/>
              <a:ea typeface="Calibri"/>
              <a:cs typeface="Calibri"/>
              <a:sym typeface="Calibri"/>
            </a:endParaRPr>
          </a:p>
        </p:txBody>
      </p:sp>
      <p:sp>
        <p:nvSpPr>
          <p:cNvPr id="462" name="Google Shape;462;p47"/>
          <p:cNvSpPr txBox="1"/>
          <p:nvPr/>
        </p:nvSpPr>
        <p:spPr>
          <a:xfrm>
            <a:off x="3761944" y="1335788"/>
            <a:ext cx="816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Security</a:t>
            </a:r>
            <a:endParaRPr sz="1100">
              <a:latin typeface="Calibri"/>
              <a:ea typeface="Calibri"/>
              <a:cs typeface="Calibri"/>
              <a:sym typeface="Calibri"/>
            </a:endParaRPr>
          </a:p>
        </p:txBody>
      </p:sp>
      <p:sp>
        <p:nvSpPr>
          <p:cNvPr id="463" name="Google Shape;463;p47"/>
          <p:cNvSpPr txBox="1"/>
          <p:nvPr/>
        </p:nvSpPr>
        <p:spPr>
          <a:xfrm>
            <a:off x="4968544" y="1335788"/>
            <a:ext cx="816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Service </a:t>
            </a:r>
            <a:endParaRPr sz="11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69" name="Google Shape;469;p4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70" name="Google Shape;470;p4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1" name="Google Shape;471;p4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Detection and Remediation Tools</a:t>
            </a:r>
            <a:endParaRPr b="1" sz="1400"/>
          </a:p>
        </p:txBody>
      </p:sp>
      <p:sp>
        <p:nvSpPr>
          <p:cNvPr id="472" name="Google Shape;472;p4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73" name="Google Shape;473;p4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Software vulnerabilities are the entry point of 53% of successful cyber-attacks according to Forrester. Security breaches are known before being exploited, there are numerous tools on the market, let's look at a few.</a:t>
            </a:r>
            <a:endParaRPr sz="800">
              <a:solidFill>
                <a:srgbClr val="000000"/>
              </a:solidFill>
              <a:latin typeface="Arial"/>
              <a:ea typeface="Arial"/>
              <a:cs typeface="Arial"/>
              <a:sym typeface="Arial"/>
            </a:endParaRPr>
          </a:p>
        </p:txBody>
      </p:sp>
      <p:sp>
        <p:nvSpPr>
          <p:cNvPr id="474" name="Google Shape;474;p48"/>
          <p:cNvSpPr txBox="1"/>
          <p:nvPr/>
        </p:nvSpPr>
        <p:spPr>
          <a:xfrm>
            <a:off x="519019" y="1038038"/>
            <a:ext cx="4624500" cy="13236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Vulnerability Scanners: Nessus/ACAS, and Nexpose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Web Application Vulnerability Scanners: WebInspect, and Burp Suite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Database Vulnerability Scanners: AppDetective Pro, Scuba, and McAfee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Network Intrusion Detection Systems: Snort, Advanced Intrusion Detection Environment (AIDE), and OSSEC</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Sniffing Tools: Wireshark, Network Miner, and Tcpdump</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Remediation: Patching</a:t>
            </a:r>
            <a:endParaRPr sz="1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80" name="Google Shape;480;p4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81" name="Google Shape;481;p4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2" name="Google Shape;482;p4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Should I Use the Cloud? (</a:t>
            </a:r>
            <a:r>
              <a:rPr b="1" lang="en"/>
              <a:t>1/2</a:t>
            </a:r>
            <a:r>
              <a:rPr b="1" lang="en"/>
              <a:t>)</a:t>
            </a:r>
            <a:endParaRPr b="1" sz="1400"/>
          </a:p>
        </p:txBody>
      </p:sp>
      <p:sp>
        <p:nvSpPr>
          <p:cNvPr id="483" name="Google Shape;483;p4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84" name="Google Shape;484;p4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You must ensure that your business/mission need justifies the risk of cloud operations. Also, ensure using cloud assets is sensible. Having remote connectivity of the cloud introduces risks that would not be present in a local environment.</a:t>
            </a:r>
            <a:endParaRPr sz="800">
              <a:solidFill>
                <a:srgbClr val="000000"/>
              </a:solidFill>
              <a:latin typeface="Arial"/>
              <a:ea typeface="Arial"/>
              <a:cs typeface="Arial"/>
              <a:sym typeface="Arial"/>
            </a:endParaRPr>
          </a:p>
        </p:txBody>
      </p:sp>
      <p:sp>
        <p:nvSpPr>
          <p:cNvPr id="485" name="Google Shape;485;p49"/>
          <p:cNvSpPr txBox="1"/>
          <p:nvPr/>
        </p:nvSpPr>
        <p:spPr>
          <a:xfrm>
            <a:off x="519019" y="1038038"/>
            <a:ext cx="4624500" cy="13236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Important Steps for Cloud Security</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Start Planning Early</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Identify Vulnerabilities to Selected Services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Mitigate known vulnerabilities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Protect Data - In transit, In Process, and At rest</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Secure the platform</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Choose the right Cloud Service Provider</a:t>
            </a:r>
            <a:endParaRPr sz="11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491" name="Google Shape;491;p5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492" name="Google Shape;492;p5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93" name="Google Shape;493;p5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a:t>Security Considerations</a:t>
            </a:r>
            <a:r>
              <a:rPr b="1" lang="en"/>
              <a:t> (2/2)</a:t>
            </a:r>
            <a:endParaRPr b="1" sz="1400"/>
          </a:p>
        </p:txBody>
      </p:sp>
      <p:sp>
        <p:nvSpPr>
          <p:cNvPr id="494" name="Google Shape;494;p5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495" name="Google Shape;495;p5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Choosing a cloud service provider is complicated on many levels—from the cloud delivery model and architecture to specific applications. Add to that the countless interdependencies and relationships, both technological and business-related, among vendors. To complicate matters, some companies offer not only software, but also hardware and services. Nevertheless, you must be vigilant about making sure the security you need to protect your data and platform are part of the offering.</a:t>
            </a:r>
            <a:endParaRPr sz="800">
              <a:solidFill>
                <a:srgbClr val="000000"/>
              </a:solidFill>
              <a:latin typeface="Arial"/>
              <a:ea typeface="Arial"/>
              <a:cs typeface="Arial"/>
              <a:sym typeface="Arial"/>
            </a:endParaRPr>
          </a:p>
        </p:txBody>
      </p:sp>
      <p:sp>
        <p:nvSpPr>
          <p:cNvPr id="496" name="Google Shape;496;p50"/>
          <p:cNvSpPr txBox="1"/>
          <p:nvPr/>
        </p:nvSpPr>
        <p:spPr>
          <a:xfrm>
            <a:off x="519019" y="1038038"/>
            <a:ext cx="4624500" cy="1323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Security considerations when choosing a cloud service provider:</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Data Center Risk Management and Security Practices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Hardware-Based Security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Technology Segmentation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Incident Response and Recovery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System Availability and Performance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Compliance Capabilities</a:t>
            </a: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502" name="Google Shape;502;p5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03" name="Google Shape;503;p51"/>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4" name="Google Shape;504;p51"/>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2</a:t>
            </a:r>
            <a:endParaRPr b="1" sz="2300"/>
          </a:p>
        </p:txBody>
      </p:sp>
      <p:sp>
        <p:nvSpPr>
          <p:cNvPr id="505" name="Google Shape;505;p51"/>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506" name="Google Shape;506;p51"/>
          <p:cNvSpPr txBox="1"/>
          <p:nvPr/>
        </p:nvSpPr>
        <p:spPr>
          <a:xfrm>
            <a:off x="760925" y="2876850"/>
            <a:ext cx="45534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a:t>
            </a:r>
            <a:r>
              <a:rPr b="1" lang="en"/>
              <a:t>2</a:t>
            </a:r>
            <a:r>
              <a:rPr b="1" lang="en" sz="1400"/>
              <a:t>: </a:t>
            </a:r>
            <a:r>
              <a:rPr b="1" lang="en"/>
              <a:t>Cybersecurity &amp; Data Analytics</a:t>
            </a:r>
            <a:r>
              <a:rPr b="1" lang="en"/>
              <a:t>  </a:t>
            </a:r>
            <a:endParaRPr b="1" sz="1400"/>
          </a:p>
        </p:txBody>
      </p:sp>
      <p:sp>
        <p:nvSpPr>
          <p:cNvPr id="507" name="Google Shape;507;p51"/>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508" name="Google Shape;508;p51"/>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509" name="Google Shape;509;p5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2.</a:t>
            </a:r>
            <a:endParaRPr sz="8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15" name="Google Shape;515;p5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16" name="Google Shape;516;p5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7" name="Google Shape;517;p52"/>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The Role of Big Data</a:t>
            </a:r>
            <a:endParaRPr b="1" sz="1400"/>
          </a:p>
        </p:txBody>
      </p:sp>
      <p:sp>
        <p:nvSpPr>
          <p:cNvPr id="518" name="Google Shape;518;p5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19" name="Google Shape;519;p5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Big Data is a term used to describe the large amount of data in the networked, and information-driven world. The growth of data is outpacing scientific and technological advances in data analytics. Opportunities exist with Big Data to address the volume, velocity and variety of data through new scalable architectures. To advance progress in Big Data, the NIST Big Data Public Working Group (NBD-PWG) is working to develop consensus on important, fundamental concepts related to Big Data</a:t>
            </a:r>
            <a:r>
              <a:rPr lang="en">
                <a:solidFill>
                  <a:srgbClr val="000000"/>
                </a:solidFill>
                <a:latin typeface="Arial"/>
                <a:ea typeface="Arial"/>
                <a:cs typeface="Arial"/>
                <a:sym typeface="Arial"/>
              </a:rPr>
              <a:t>.</a:t>
            </a:r>
            <a:endParaRPr sz="800">
              <a:solidFill>
                <a:srgbClr val="000000"/>
              </a:solidFill>
              <a:latin typeface="Arial"/>
              <a:ea typeface="Arial"/>
              <a:cs typeface="Arial"/>
              <a:sym typeface="Arial"/>
            </a:endParaRPr>
          </a:p>
        </p:txBody>
      </p:sp>
      <p:sp>
        <p:nvSpPr>
          <p:cNvPr id="520" name="Google Shape;520;p52"/>
          <p:cNvSpPr txBox="1"/>
          <p:nvPr/>
        </p:nvSpPr>
        <p:spPr>
          <a:xfrm>
            <a:off x="466538" y="1067194"/>
            <a:ext cx="4822800" cy="14931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Big data and analytics tracking has significantly changed the day to day operations of cybersecurity for both small and large organizations alike.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A broad agreement on the ability of Big Data to eventually overtake segmented and older research based approaches.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Requires developing a combined blend of multiple approaches, the limitations of Big Data creates some additional debate about the next steps, best use, and cost effectiveness of data tracking using these progressive tools.</a:t>
            </a:r>
            <a:endParaRPr sz="11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Click n reveal</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26" name="Google Shape;526;p5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27" name="Google Shape;527;p5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8" name="Google Shape;528;p5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Examples of Machine Learning</a:t>
            </a:r>
            <a:endParaRPr b="1" sz="1400"/>
          </a:p>
        </p:txBody>
      </p:sp>
      <p:sp>
        <p:nvSpPr>
          <p:cNvPr id="529" name="Google Shape;529;p5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30" name="Google Shape;530;p5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marketplace for advanced analytics tools in the cybersecurity field today has created competition for individual consumers as well as small and large business owners. Standards such as reliable uptime, consistent reporting, and advanced analytics have become required tools for anyone looking to invest in these types of programs.</a:t>
            </a:r>
            <a:endParaRPr sz="800">
              <a:solidFill>
                <a:srgbClr val="000000"/>
              </a:solidFill>
              <a:latin typeface="Arial"/>
              <a:ea typeface="Arial"/>
              <a:cs typeface="Arial"/>
              <a:sym typeface="Arial"/>
            </a:endParaRPr>
          </a:p>
        </p:txBody>
      </p:sp>
      <p:sp>
        <p:nvSpPr>
          <p:cNvPr id="531" name="Google Shape;531;p53"/>
          <p:cNvSpPr/>
          <p:nvPr/>
        </p:nvSpPr>
        <p:spPr>
          <a:xfrm>
            <a:off x="466538" y="1218788"/>
            <a:ext cx="1458000" cy="110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2" name="Google Shape;532;p53"/>
          <p:cNvSpPr/>
          <p:nvPr/>
        </p:nvSpPr>
        <p:spPr>
          <a:xfrm>
            <a:off x="2202038" y="1218788"/>
            <a:ext cx="1458000" cy="110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3" name="Google Shape;533;p53"/>
          <p:cNvSpPr/>
          <p:nvPr/>
        </p:nvSpPr>
        <p:spPr>
          <a:xfrm>
            <a:off x="4135800" y="1218788"/>
            <a:ext cx="1458000" cy="110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4" name="Google Shape;534;p53"/>
          <p:cNvSpPr txBox="1"/>
          <p:nvPr/>
        </p:nvSpPr>
        <p:spPr>
          <a:xfrm>
            <a:off x="635700" y="1469569"/>
            <a:ext cx="10905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Microsoft Azure</a:t>
            </a:r>
            <a:endParaRPr sz="1100">
              <a:latin typeface="Calibri"/>
              <a:ea typeface="Calibri"/>
              <a:cs typeface="Calibri"/>
              <a:sym typeface="Calibri"/>
            </a:endParaRPr>
          </a:p>
        </p:txBody>
      </p:sp>
      <p:sp>
        <p:nvSpPr>
          <p:cNvPr id="535" name="Google Shape;535;p53"/>
          <p:cNvSpPr txBox="1"/>
          <p:nvPr/>
        </p:nvSpPr>
        <p:spPr>
          <a:xfrm>
            <a:off x="2385750" y="1583869"/>
            <a:ext cx="10905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Oracle Cloud Platform</a:t>
            </a:r>
            <a:endParaRPr sz="1100">
              <a:latin typeface="Calibri"/>
              <a:ea typeface="Calibri"/>
              <a:cs typeface="Calibri"/>
              <a:sym typeface="Calibri"/>
            </a:endParaRPr>
          </a:p>
        </p:txBody>
      </p:sp>
      <p:sp>
        <p:nvSpPr>
          <p:cNvPr id="536" name="Google Shape;536;p53"/>
          <p:cNvSpPr txBox="1"/>
          <p:nvPr/>
        </p:nvSpPr>
        <p:spPr>
          <a:xfrm>
            <a:off x="4392150" y="1583869"/>
            <a:ext cx="10905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Amazon AWS</a:t>
            </a:r>
            <a:endParaRPr sz="11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42" name="Google Shape;542;p5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43" name="Google Shape;543;p5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4" name="Google Shape;544;p54"/>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Man and Machine</a:t>
            </a:r>
            <a:endParaRPr b="1" sz="1400"/>
          </a:p>
        </p:txBody>
      </p:sp>
      <p:sp>
        <p:nvSpPr>
          <p:cNvPr id="545" name="Google Shape;545;p5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46" name="Google Shape;546;p5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With the rise of machine learning, the traditional thought becomes that many human cybersecurity analysts (and their jobs) will become obsolete. Within the field of cybersecurity however, experts agree that the best security solutions will be a blend of both human observation, decision making and the reporting power of open source machine learning.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With the sheer number of data entries becoming too vast for human cybersecurity analysts to realistically review, the need for machine learning analysis was easily apparent. Through steps that we will discuss throughout the rest of this lesson, the pattern recognition, anomaly detection, natural language processing, and general predictive analytics creates the reporting necessary for analysts to make quick and informed decisions.</a:t>
            </a:r>
            <a:endParaRPr sz="800">
              <a:solidFill>
                <a:srgbClr val="000000"/>
              </a:solidFill>
              <a:latin typeface="Arial"/>
              <a:ea typeface="Arial"/>
              <a:cs typeface="Arial"/>
              <a:sym typeface="Arial"/>
            </a:endParaRPr>
          </a:p>
        </p:txBody>
      </p:sp>
      <p:sp>
        <p:nvSpPr>
          <p:cNvPr id="547" name="Google Shape;547;p54"/>
          <p:cNvSpPr txBox="1"/>
          <p:nvPr/>
        </p:nvSpPr>
        <p:spPr>
          <a:xfrm>
            <a:off x="618131" y="1090519"/>
            <a:ext cx="4811100" cy="13236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Overall, data management has created the single largest challenge to successful cybersecurity. For example, in 2017, a research team found that the following data was produced:</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3,607,080 Google search strings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186,000,000 emails sent</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510,000 comments and 293,000 status updates on Facebook</a:t>
            </a:r>
            <a:endParaRPr sz="11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553" name="Google Shape;553;p5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54" name="Google Shape;554;p55"/>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5" name="Google Shape;555;p55"/>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3</a:t>
            </a:r>
            <a:endParaRPr b="1" sz="2300"/>
          </a:p>
        </p:txBody>
      </p:sp>
      <p:sp>
        <p:nvSpPr>
          <p:cNvPr id="556" name="Google Shape;556;p55"/>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557" name="Google Shape;557;p55"/>
          <p:cNvSpPr txBox="1"/>
          <p:nvPr/>
        </p:nvSpPr>
        <p:spPr>
          <a:xfrm>
            <a:off x="760925" y="2953050"/>
            <a:ext cx="48525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a:t>
            </a:r>
            <a:r>
              <a:rPr b="1" lang="en"/>
              <a:t>3</a:t>
            </a:r>
            <a:r>
              <a:rPr b="1" lang="en" sz="1400"/>
              <a:t>: </a:t>
            </a:r>
            <a:r>
              <a:rPr b="1" lang="en"/>
              <a:t>Data Analysis Solutions &amp; Strategies for Processing Data Within Organizations</a:t>
            </a:r>
            <a:r>
              <a:rPr b="1" lang="en"/>
              <a:t> </a:t>
            </a:r>
            <a:endParaRPr b="1" sz="1400"/>
          </a:p>
        </p:txBody>
      </p:sp>
      <p:sp>
        <p:nvSpPr>
          <p:cNvPr id="558" name="Google Shape;558;p55"/>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559" name="Google Shape;559;p55"/>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560" name="Google Shape;560;p5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3.</a:t>
            </a:r>
            <a:endParaRPr sz="8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66" name="Google Shape;566;p5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67" name="Google Shape;567;p5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8" name="Google Shape;568;p56"/>
          <p:cNvSpPr txBox="1"/>
          <p:nvPr/>
        </p:nvSpPr>
        <p:spPr>
          <a:xfrm>
            <a:off x="332963" y="493369"/>
            <a:ext cx="48138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Top Ten Keys to Log Analysis and Log Analytics (1/3)</a:t>
            </a:r>
            <a:endParaRPr b="1" sz="1400"/>
          </a:p>
        </p:txBody>
      </p:sp>
      <p:sp>
        <p:nvSpPr>
          <p:cNvPr id="569" name="Google Shape;569;p5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70" name="Google Shape;570;p5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Hacking (either as a white-hat or black-hat) is about the gathering and manipulation of information over time. To do that, attackers gather information through the use of log tools and analytics programs.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571" name="Google Shape;571;p56"/>
          <p:cNvSpPr txBox="1"/>
          <p:nvPr/>
        </p:nvSpPr>
        <p:spPr>
          <a:xfrm>
            <a:off x="408469" y="1149563"/>
            <a:ext cx="49134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Calibri"/>
              <a:ea typeface="Calibri"/>
              <a:cs typeface="Calibri"/>
              <a:sym typeface="Calibri"/>
            </a:endParaRPr>
          </a:p>
        </p:txBody>
      </p:sp>
      <p:sp>
        <p:nvSpPr>
          <p:cNvPr id="572" name="Google Shape;572;p56"/>
          <p:cNvSpPr txBox="1"/>
          <p:nvPr/>
        </p:nvSpPr>
        <p:spPr>
          <a:xfrm>
            <a:off x="483131" y="909300"/>
            <a:ext cx="4863300" cy="25089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Before you begin, determine a strategy for logging data overall. Because the needs for every organization will be different, you can not apply the same structure to every data set. Your solution should include logging methods, tools used, and data hosting locations.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Set a structure to your log data. What exactly would you like each report to look like? Even in smaller systems, not designing a format for easy log review could mean that analysts might not even know or understand what they are looking at. Consider log structuring formats like JSON and KVP (Key Value Pair).</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Keep your analysis and production environments separate. By allowing analysts a clean environment to test and evaluate issues, you do not run the risk of having your live system compromised. Additionally, centralizing your log data but keeping access set to the lowest possible point will ensure that your logs remain intact even in the event of an actual attack on your system.</a:t>
            </a:r>
            <a:endParaRPr sz="1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rPr b="1" lang="en"/>
              <a:t>Provide the modules for the course</a:t>
            </a:r>
            <a:endParaRPr b="1"/>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Module 1: Cloud &amp; Network Based Data Sources</a:t>
            </a:r>
            <a:endParaRPr/>
          </a:p>
          <a:p>
            <a:pPr indent="0" lvl="0" marL="0" rtl="0" algn="l">
              <a:lnSpc>
                <a:spcPct val="115000"/>
              </a:lnSpc>
              <a:spcBef>
                <a:spcPts val="0"/>
              </a:spcBef>
              <a:spcAft>
                <a:spcPts val="0"/>
              </a:spcAft>
              <a:buClr>
                <a:schemeClr val="dk1"/>
              </a:buClr>
              <a:buSzPts val="800"/>
              <a:buFont typeface="Arial"/>
              <a:buNone/>
            </a:pPr>
            <a:r>
              <a:rPr lang="en"/>
              <a:t>Module 2: Cybersecurity &amp; Data Analytics</a:t>
            </a:r>
            <a:endParaRPr/>
          </a:p>
          <a:p>
            <a:pPr indent="0" lvl="0" marL="0" rtl="0" algn="l">
              <a:lnSpc>
                <a:spcPct val="115000"/>
              </a:lnSpc>
              <a:spcBef>
                <a:spcPts val="0"/>
              </a:spcBef>
              <a:spcAft>
                <a:spcPts val="0"/>
              </a:spcAft>
              <a:buClr>
                <a:schemeClr val="dk1"/>
              </a:buClr>
              <a:buSzPts val="800"/>
              <a:buFont typeface="Arial"/>
              <a:buNone/>
            </a:pPr>
            <a:r>
              <a:rPr lang="en"/>
              <a:t>Module 3: Data Analysis Solutions &amp; Strategies for Processing Data Within Organizations</a:t>
            </a:r>
            <a:endParaRPr/>
          </a:p>
          <a:p>
            <a:pPr indent="0" lvl="0" marL="0" rtl="0" algn="l">
              <a:lnSpc>
                <a:spcPct val="115000"/>
              </a:lnSpc>
              <a:spcBef>
                <a:spcPts val="0"/>
              </a:spcBef>
              <a:spcAft>
                <a:spcPts val="0"/>
              </a:spcAft>
              <a:buClr>
                <a:schemeClr val="dk1"/>
              </a:buClr>
              <a:buSzPts val="800"/>
              <a:buFont typeface="Arial"/>
              <a:buNone/>
            </a:pPr>
            <a:r>
              <a:rPr lang="en"/>
              <a:t>Module 4: Weapons and Data Analysis</a:t>
            </a:r>
            <a:endParaRPr/>
          </a:p>
          <a:p>
            <a:pPr indent="0" lvl="0" marL="0" rtl="0" algn="l">
              <a:lnSpc>
                <a:spcPct val="115000"/>
              </a:lnSpc>
              <a:spcBef>
                <a:spcPts val="0"/>
              </a:spcBef>
              <a:spcAft>
                <a:spcPts val="0"/>
              </a:spcAft>
              <a:buClr>
                <a:schemeClr val="dk1"/>
              </a:buClr>
              <a:buSzPts val="800"/>
              <a:buFont typeface="Arial"/>
              <a:buNone/>
            </a:pPr>
            <a:r>
              <a:rPr lang="en"/>
              <a:t>Module 5: Using Windows Tools &amp; Best-Practices</a:t>
            </a:r>
            <a:endParaRPr/>
          </a:p>
          <a:p>
            <a:pPr indent="0" lvl="0" marL="0" rtl="0" algn="l">
              <a:lnSpc>
                <a:spcPct val="115000"/>
              </a:lnSpc>
              <a:spcBef>
                <a:spcPts val="0"/>
              </a:spcBef>
              <a:spcAft>
                <a:spcPts val="0"/>
              </a:spcAft>
              <a:buClr>
                <a:schemeClr val="dk1"/>
              </a:buClr>
              <a:buSzPts val="800"/>
              <a:buFont typeface="Arial"/>
              <a:buNone/>
            </a:pPr>
            <a:r>
              <a:rPr lang="en"/>
              <a:t>Module 6: Challenges of Secure Data Management</a:t>
            </a:r>
            <a:endParaRPr/>
          </a:p>
          <a:p>
            <a:pPr indent="0" lvl="0" marL="0" rtl="0" algn="l">
              <a:lnSpc>
                <a:spcPct val="115000"/>
              </a:lnSpc>
              <a:spcBef>
                <a:spcPts val="0"/>
              </a:spcBef>
              <a:spcAft>
                <a:spcPts val="0"/>
              </a:spcAft>
              <a:buClr>
                <a:schemeClr val="dk1"/>
              </a:buClr>
              <a:buSzPts val="800"/>
              <a:buFont typeface="Arial"/>
              <a:buNone/>
            </a:pPr>
            <a:r>
              <a:t/>
            </a:r>
            <a:endParaRPr/>
          </a:p>
        </p:txBody>
      </p:sp>
      <p:sp>
        <p:nvSpPr>
          <p:cNvPr id="203" name="Google Shape;203;p3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04" name="Google Shape;204;p3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5" name="Google Shape;205;p3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Course Map</a:t>
            </a:r>
            <a:endParaRPr b="1" sz="1400"/>
          </a:p>
        </p:txBody>
      </p:sp>
      <p:sp>
        <p:nvSpPr>
          <p:cNvPr id="206" name="Google Shape;206;p3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207" name="Google Shape;207;p30"/>
          <p:cNvSpPr/>
          <p:nvPr/>
        </p:nvSpPr>
        <p:spPr>
          <a:xfrm>
            <a:off x="572288" y="1124231"/>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8" name="Google Shape;208;p30"/>
          <p:cNvSpPr/>
          <p:nvPr/>
        </p:nvSpPr>
        <p:spPr>
          <a:xfrm>
            <a:off x="969919" y="1160960"/>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30"/>
          <p:cNvSpPr txBox="1"/>
          <p:nvPr/>
        </p:nvSpPr>
        <p:spPr>
          <a:xfrm>
            <a:off x="705400" y="1174015"/>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1</a:t>
            </a:r>
            <a:endParaRPr b="1" sz="1400"/>
          </a:p>
        </p:txBody>
      </p:sp>
      <p:sp>
        <p:nvSpPr>
          <p:cNvPr id="210" name="Google Shape;210;p30"/>
          <p:cNvSpPr/>
          <p:nvPr/>
        </p:nvSpPr>
        <p:spPr>
          <a:xfrm>
            <a:off x="572288" y="1484288"/>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30"/>
          <p:cNvSpPr/>
          <p:nvPr/>
        </p:nvSpPr>
        <p:spPr>
          <a:xfrm>
            <a:off x="969919" y="1521017"/>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30"/>
          <p:cNvSpPr txBox="1"/>
          <p:nvPr/>
        </p:nvSpPr>
        <p:spPr>
          <a:xfrm>
            <a:off x="705400" y="1534071"/>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2</a:t>
            </a:r>
            <a:endParaRPr b="1" sz="1400"/>
          </a:p>
        </p:txBody>
      </p:sp>
      <p:sp>
        <p:nvSpPr>
          <p:cNvPr id="213" name="Google Shape;213;p30"/>
          <p:cNvSpPr/>
          <p:nvPr/>
        </p:nvSpPr>
        <p:spPr>
          <a:xfrm>
            <a:off x="572288" y="1844344"/>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4" name="Google Shape;214;p30"/>
          <p:cNvSpPr/>
          <p:nvPr/>
        </p:nvSpPr>
        <p:spPr>
          <a:xfrm>
            <a:off x="969919" y="1881073"/>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5" name="Google Shape;215;p30"/>
          <p:cNvSpPr txBox="1"/>
          <p:nvPr/>
        </p:nvSpPr>
        <p:spPr>
          <a:xfrm>
            <a:off x="705400" y="1894128"/>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3</a:t>
            </a:r>
            <a:endParaRPr b="1" sz="1400"/>
          </a:p>
        </p:txBody>
      </p:sp>
      <p:sp>
        <p:nvSpPr>
          <p:cNvPr id="216" name="Google Shape;216;p30"/>
          <p:cNvSpPr/>
          <p:nvPr/>
        </p:nvSpPr>
        <p:spPr>
          <a:xfrm>
            <a:off x="572288" y="2204400"/>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7" name="Google Shape;217;p30"/>
          <p:cNvSpPr/>
          <p:nvPr/>
        </p:nvSpPr>
        <p:spPr>
          <a:xfrm>
            <a:off x="969919" y="2241129"/>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8" name="Google Shape;218;p30"/>
          <p:cNvSpPr txBox="1"/>
          <p:nvPr/>
        </p:nvSpPr>
        <p:spPr>
          <a:xfrm>
            <a:off x="705400" y="2254184"/>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4</a:t>
            </a:r>
            <a:endParaRPr b="1" sz="1400"/>
          </a:p>
        </p:txBody>
      </p:sp>
      <p:sp>
        <p:nvSpPr>
          <p:cNvPr id="219" name="Google Shape;219;p30"/>
          <p:cNvSpPr/>
          <p:nvPr/>
        </p:nvSpPr>
        <p:spPr>
          <a:xfrm>
            <a:off x="572288" y="2564456"/>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0" name="Google Shape;220;p30"/>
          <p:cNvSpPr/>
          <p:nvPr/>
        </p:nvSpPr>
        <p:spPr>
          <a:xfrm>
            <a:off x="969919" y="2601185"/>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30"/>
          <p:cNvSpPr txBox="1"/>
          <p:nvPr/>
        </p:nvSpPr>
        <p:spPr>
          <a:xfrm>
            <a:off x="705400" y="2614240"/>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5</a:t>
            </a:r>
            <a:endParaRPr b="1" sz="1400"/>
          </a:p>
        </p:txBody>
      </p:sp>
      <p:sp>
        <p:nvSpPr>
          <p:cNvPr id="222" name="Google Shape;222;p30"/>
          <p:cNvSpPr txBox="1"/>
          <p:nvPr/>
        </p:nvSpPr>
        <p:spPr>
          <a:xfrm>
            <a:off x="1058100" y="1131563"/>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1</a:t>
            </a:r>
            <a:endParaRPr sz="800"/>
          </a:p>
        </p:txBody>
      </p:sp>
      <p:sp>
        <p:nvSpPr>
          <p:cNvPr id="223" name="Google Shape;223;p30"/>
          <p:cNvSpPr txBox="1"/>
          <p:nvPr/>
        </p:nvSpPr>
        <p:spPr>
          <a:xfrm>
            <a:off x="1058100" y="1486988"/>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2</a:t>
            </a:r>
            <a:endParaRPr sz="800"/>
          </a:p>
        </p:txBody>
      </p:sp>
      <p:sp>
        <p:nvSpPr>
          <p:cNvPr id="224" name="Google Shape;224;p30"/>
          <p:cNvSpPr txBox="1"/>
          <p:nvPr/>
        </p:nvSpPr>
        <p:spPr>
          <a:xfrm>
            <a:off x="1058100" y="1847044"/>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3</a:t>
            </a:r>
            <a:endParaRPr sz="800"/>
          </a:p>
        </p:txBody>
      </p:sp>
      <p:sp>
        <p:nvSpPr>
          <p:cNvPr id="225" name="Google Shape;225;p30"/>
          <p:cNvSpPr txBox="1"/>
          <p:nvPr/>
        </p:nvSpPr>
        <p:spPr>
          <a:xfrm>
            <a:off x="1058100" y="2205750"/>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4</a:t>
            </a:r>
            <a:endParaRPr sz="800"/>
          </a:p>
        </p:txBody>
      </p:sp>
      <p:sp>
        <p:nvSpPr>
          <p:cNvPr id="226" name="Google Shape;226;p30"/>
          <p:cNvSpPr txBox="1"/>
          <p:nvPr/>
        </p:nvSpPr>
        <p:spPr>
          <a:xfrm>
            <a:off x="1058100" y="2564456"/>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5</a:t>
            </a:r>
            <a:endParaRPr sz="800"/>
          </a:p>
        </p:txBody>
      </p:sp>
      <p:sp>
        <p:nvSpPr>
          <p:cNvPr id="227" name="Google Shape;227;p30"/>
          <p:cNvSpPr/>
          <p:nvPr/>
        </p:nvSpPr>
        <p:spPr>
          <a:xfrm>
            <a:off x="572288" y="1484086"/>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30"/>
          <p:cNvSpPr/>
          <p:nvPr/>
        </p:nvSpPr>
        <p:spPr>
          <a:xfrm>
            <a:off x="572288" y="1123823"/>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30"/>
          <p:cNvSpPr/>
          <p:nvPr/>
        </p:nvSpPr>
        <p:spPr>
          <a:xfrm>
            <a:off x="572288" y="1844348"/>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30"/>
          <p:cNvSpPr/>
          <p:nvPr/>
        </p:nvSpPr>
        <p:spPr>
          <a:xfrm>
            <a:off x="572288" y="2204404"/>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30"/>
          <p:cNvSpPr/>
          <p:nvPr/>
        </p:nvSpPr>
        <p:spPr>
          <a:xfrm>
            <a:off x="572288" y="2562679"/>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3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Choose a module from the list or click Next to continue.</a:t>
            </a:r>
            <a:endParaRPr sz="800">
              <a:solidFill>
                <a:srgbClr val="000000"/>
              </a:solidFill>
              <a:latin typeface="Arial"/>
              <a:ea typeface="Arial"/>
              <a:cs typeface="Arial"/>
              <a:sym typeface="Arial"/>
            </a:endParaRPr>
          </a:p>
        </p:txBody>
      </p:sp>
      <p:sp>
        <p:nvSpPr>
          <p:cNvPr id="233" name="Google Shape;233;p30"/>
          <p:cNvSpPr/>
          <p:nvPr/>
        </p:nvSpPr>
        <p:spPr>
          <a:xfrm>
            <a:off x="572269" y="2948166"/>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4" name="Google Shape;234;p30"/>
          <p:cNvSpPr/>
          <p:nvPr/>
        </p:nvSpPr>
        <p:spPr>
          <a:xfrm>
            <a:off x="969900" y="2984895"/>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5" name="Google Shape;235;p30"/>
          <p:cNvSpPr txBox="1"/>
          <p:nvPr/>
        </p:nvSpPr>
        <p:spPr>
          <a:xfrm>
            <a:off x="705381" y="2997950"/>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400"/>
              <a:t>6</a:t>
            </a:r>
            <a:endParaRPr b="1" sz="1400"/>
          </a:p>
        </p:txBody>
      </p:sp>
      <p:sp>
        <p:nvSpPr>
          <p:cNvPr id="236" name="Google Shape;236;p30"/>
          <p:cNvSpPr txBox="1"/>
          <p:nvPr/>
        </p:nvSpPr>
        <p:spPr>
          <a:xfrm>
            <a:off x="1058081" y="2948166"/>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Module 6</a:t>
            </a:r>
            <a:endParaRPr sz="800"/>
          </a:p>
        </p:txBody>
      </p:sp>
      <p:sp>
        <p:nvSpPr>
          <p:cNvPr id="237" name="Google Shape;237;p30"/>
          <p:cNvSpPr/>
          <p:nvPr/>
        </p:nvSpPr>
        <p:spPr>
          <a:xfrm>
            <a:off x="572269" y="2946389"/>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8" name="Google Shape;238;p30"/>
          <p:cNvSpPr/>
          <p:nvPr/>
        </p:nvSpPr>
        <p:spPr>
          <a:xfrm>
            <a:off x="3080444" y="1123303"/>
            <a:ext cx="2057400" cy="279300"/>
          </a:xfrm>
          <a:prstGeom prst="rect">
            <a:avLst/>
          </a:prstGeom>
          <a:solidFill>
            <a:srgbClr val="E7E6E6"/>
          </a:solidFill>
          <a:ln cap="flat" cmpd="sng" w="9525">
            <a:solidFill>
              <a:srgbClr val="44546A"/>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9" name="Google Shape;239;p30"/>
          <p:cNvSpPr/>
          <p:nvPr/>
        </p:nvSpPr>
        <p:spPr>
          <a:xfrm>
            <a:off x="3478075" y="1160032"/>
            <a:ext cx="22200" cy="2058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0" name="Google Shape;240;p30"/>
          <p:cNvSpPr txBox="1"/>
          <p:nvPr/>
        </p:nvSpPr>
        <p:spPr>
          <a:xfrm>
            <a:off x="3213556" y="1173087"/>
            <a:ext cx="183600" cy="176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a:t>7</a:t>
            </a:r>
            <a:endParaRPr b="1" sz="1400"/>
          </a:p>
        </p:txBody>
      </p:sp>
      <p:sp>
        <p:nvSpPr>
          <p:cNvPr id="241" name="Google Shape;241;p30"/>
          <p:cNvSpPr txBox="1"/>
          <p:nvPr/>
        </p:nvSpPr>
        <p:spPr>
          <a:xfrm>
            <a:off x="3566256" y="1123303"/>
            <a:ext cx="1571700" cy="273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800"/>
              <a:t>Final Assessment</a:t>
            </a:r>
            <a:endParaRPr sz="800"/>
          </a:p>
        </p:txBody>
      </p:sp>
      <p:sp>
        <p:nvSpPr>
          <p:cNvPr id="242" name="Google Shape;242;p30"/>
          <p:cNvSpPr/>
          <p:nvPr/>
        </p:nvSpPr>
        <p:spPr>
          <a:xfrm>
            <a:off x="3080444" y="1121526"/>
            <a:ext cx="81900" cy="279300"/>
          </a:xfrm>
          <a:prstGeom prst="rect">
            <a:avLst/>
          </a:prstGeom>
          <a:solidFill>
            <a:srgbClr val="F1C232"/>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78" name="Google Shape;578;p5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79" name="Google Shape;579;p5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0" name="Google Shape;580;p57"/>
          <p:cNvSpPr txBox="1"/>
          <p:nvPr/>
        </p:nvSpPr>
        <p:spPr>
          <a:xfrm>
            <a:off x="332963" y="493369"/>
            <a:ext cx="4959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Top Ten Keys to Log Analysis and Log Analytics (2/3)</a:t>
            </a:r>
            <a:endParaRPr b="1" sz="1400">
              <a:solidFill>
                <a:schemeClr val="dk1"/>
              </a:solidFill>
            </a:endParaRPr>
          </a:p>
          <a:p>
            <a:pPr indent="0" lvl="0" marL="0" rtl="0" algn="l">
              <a:spcBef>
                <a:spcPts val="0"/>
              </a:spcBef>
              <a:spcAft>
                <a:spcPts val="0"/>
              </a:spcAft>
              <a:buNone/>
            </a:pPr>
            <a:r>
              <a:t/>
            </a:r>
            <a:endParaRPr b="1" sz="1400"/>
          </a:p>
        </p:txBody>
      </p:sp>
      <p:sp>
        <p:nvSpPr>
          <p:cNvPr id="581" name="Google Shape;581;p5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82" name="Google Shape;582;p5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latin typeface="Arial"/>
                <a:ea typeface="Arial"/>
                <a:cs typeface="Arial"/>
                <a:sym typeface="Arial"/>
              </a:rPr>
              <a:t>While some tools will provide more information than others, it's clear to see from this video that it just takes one small entry (or backdoor) into someone's machine or data in order to cause some serious and permanent damage to their reputation and identity.</a:t>
            </a:r>
            <a:endParaRPr sz="800">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583" name="Google Shape;583;p57"/>
          <p:cNvSpPr txBox="1"/>
          <p:nvPr/>
        </p:nvSpPr>
        <p:spPr>
          <a:xfrm>
            <a:off x="227588" y="955969"/>
            <a:ext cx="5479500" cy="2601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000">
                <a:latin typeface="Calibri"/>
                <a:ea typeface="Calibri"/>
                <a:cs typeface="Calibri"/>
                <a:sym typeface="Calibri"/>
              </a:rPr>
              <a:t>4. Log analysis requires a broad, holistic view in order to be successful. Don't assume that looking at registry or Windows security logs alone will tell the entire story of potential vulnerabilities across your system. Take the time to look into the system infrastructure pieces, including the application layers and end user machines as well. For those who are able to gather information from the perspective of multiple users, issues like network latency, database delays, and slow web page loading times may illustrate a more comprehensive issue than viewing the same issues from only an administrative level.</a:t>
            </a:r>
            <a:br>
              <a:rPr lang="en" sz="1000">
                <a:latin typeface="Calibri"/>
                <a:ea typeface="Calibri"/>
                <a:cs typeface="Calibri"/>
                <a:sym typeface="Calibri"/>
              </a:rPr>
            </a:b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5. Correlating data sources gets you ahead of potential problems. Tapping into the streams of data that are continuously received (applications, servers, users) allows for more predictive planning against potential threats and vulnerabilities. Using this type of information will often provide solutions that can be implemented before a large number of users are affected.</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en" sz="1000">
                <a:latin typeface="Calibri"/>
                <a:ea typeface="Calibri"/>
                <a:cs typeface="Calibri"/>
                <a:sym typeface="Calibri"/>
              </a:rPr>
              <a:t>6. Identifiers help analysts pinpoint problems in the data sets. Regardless of how much data needs to be reviewed daily, using names and keywords for reported issues helps saves money and allows analysts more diagnosing and repair consultation time before the same problem continues to spread across an organization unchecked overall.</a:t>
            </a:r>
            <a:endParaRPr sz="1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8"/>
          <p:cNvSpPr txBox="1"/>
          <p:nvPr>
            <p:ph idx="1" type="body"/>
          </p:nvPr>
        </p:nvSpPr>
        <p:spPr>
          <a:xfrm>
            <a:off x="5968106"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589" name="Google Shape;589;p5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590" name="Google Shape;590;p5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1" name="Google Shape;591;p58"/>
          <p:cNvSpPr txBox="1"/>
          <p:nvPr/>
        </p:nvSpPr>
        <p:spPr>
          <a:xfrm>
            <a:off x="332963" y="493369"/>
            <a:ext cx="55083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Top Ten Keys to Log Analysis and Log Analytics (3/3)</a:t>
            </a:r>
            <a:endParaRPr b="1" sz="1400">
              <a:solidFill>
                <a:schemeClr val="dk1"/>
              </a:solidFill>
            </a:endParaRPr>
          </a:p>
          <a:p>
            <a:pPr indent="0" lvl="0" marL="0" rtl="0" algn="l">
              <a:spcBef>
                <a:spcPts val="0"/>
              </a:spcBef>
              <a:spcAft>
                <a:spcPts val="0"/>
              </a:spcAft>
              <a:buClr>
                <a:schemeClr val="dk1"/>
              </a:buClr>
              <a:buSzPts val="800"/>
              <a:buFont typeface="Arial"/>
              <a:buNone/>
            </a:pPr>
            <a:r>
              <a:t/>
            </a:r>
            <a:endParaRPr b="1" sz="1400">
              <a:solidFill>
                <a:schemeClr val="dk1"/>
              </a:solidFill>
            </a:endParaRPr>
          </a:p>
          <a:p>
            <a:pPr indent="0" lvl="0" marL="0" rtl="0" algn="l">
              <a:spcBef>
                <a:spcPts val="0"/>
              </a:spcBef>
              <a:spcAft>
                <a:spcPts val="0"/>
              </a:spcAft>
              <a:buNone/>
            </a:pPr>
            <a:r>
              <a:t/>
            </a:r>
            <a:endParaRPr b="1" sz="1400"/>
          </a:p>
        </p:txBody>
      </p:sp>
      <p:sp>
        <p:nvSpPr>
          <p:cNvPr id="592" name="Google Shape;592;p5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593" name="Google Shape;593;p58"/>
          <p:cNvSpPr txBox="1"/>
          <p:nvPr>
            <p:ph idx="2" type="body"/>
          </p:nvPr>
        </p:nvSpPr>
        <p:spPr>
          <a:xfrm>
            <a:off x="47625" y="3758794"/>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Regardless of whether you attack (hack) someone for good or malicious purposes, the volume of data provided today to both individual and group organized hacking groups can overwhelm pre-existing motives and agendas.</a:t>
            </a:r>
            <a:endParaRPr sz="800">
              <a:solidFill>
                <a:srgbClr val="000000"/>
              </a:solidFill>
              <a:latin typeface="Arial"/>
              <a:ea typeface="Arial"/>
              <a:cs typeface="Arial"/>
              <a:sym typeface="Arial"/>
            </a:endParaRPr>
          </a:p>
        </p:txBody>
      </p:sp>
      <p:sp>
        <p:nvSpPr>
          <p:cNvPr id="594" name="Google Shape;594;p58"/>
          <p:cNvSpPr txBox="1"/>
          <p:nvPr/>
        </p:nvSpPr>
        <p:spPr>
          <a:xfrm>
            <a:off x="325763" y="909300"/>
            <a:ext cx="5325300" cy="2108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800">
                <a:latin typeface="Calibri"/>
                <a:ea typeface="Calibri"/>
                <a:cs typeface="Calibri"/>
                <a:sym typeface="Calibri"/>
              </a:rPr>
              <a:t>7. Log analysis requires a broad, holistic view in order to be successful. Don't assume that looking at registry or Windows security logs alone will tell the entire story of potential vulnerabilities across your system. Take the time to look into the system infrastructure pieces, including the application layers and end user machines as well. For those who are able to gather information from the perspective of multiple users, issues like network latency, database delays, and slow web page loading times may illustrate a more comprehensive issue than viewing the same issues from only an administrative level.</a:t>
            </a:r>
            <a:endParaRPr sz="800">
              <a:latin typeface="Calibri"/>
              <a:ea typeface="Calibri"/>
              <a:cs typeface="Calibri"/>
              <a:sym typeface="Calibri"/>
            </a:endParaRPr>
          </a:p>
          <a:p>
            <a:pPr indent="0" lvl="0" marL="0" rtl="0" algn="l">
              <a:spcBef>
                <a:spcPts val="0"/>
              </a:spcBef>
              <a:spcAft>
                <a:spcPts val="0"/>
              </a:spcAft>
              <a:buNone/>
            </a:pPr>
            <a:r>
              <a:t/>
            </a:r>
            <a:endParaRPr sz="800">
              <a:latin typeface="Calibri"/>
              <a:ea typeface="Calibri"/>
              <a:cs typeface="Calibri"/>
              <a:sym typeface="Calibri"/>
            </a:endParaRPr>
          </a:p>
          <a:p>
            <a:pPr indent="0" lvl="0" marL="0" rtl="0" algn="l">
              <a:spcBef>
                <a:spcPts val="0"/>
              </a:spcBef>
              <a:spcAft>
                <a:spcPts val="0"/>
              </a:spcAft>
              <a:buNone/>
            </a:pPr>
            <a:r>
              <a:rPr lang="en" sz="800">
                <a:latin typeface="Calibri"/>
                <a:ea typeface="Calibri"/>
                <a:cs typeface="Calibri"/>
                <a:sym typeface="Calibri"/>
              </a:rPr>
              <a:t>8. Correlating data sources gets you ahead of potential problems. Tapping into the streams of data that are continuously received (applications, servers, users) allows for more predictive planning against potential threats and vulnerabilities. Using this type of information will often provide solutions that can be implemented before a large number of users are affected.</a:t>
            </a:r>
            <a:endParaRPr sz="800">
              <a:latin typeface="Calibri"/>
              <a:ea typeface="Calibri"/>
              <a:cs typeface="Calibri"/>
              <a:sym typeface="Calibri"/>
            </a:endParaRPr>
          </a:p>
          <a:p>
            <a:pPr indent="0" lvl="0" marL="0" rtl="0" algn="l">
              <a:spcBef>
                <a:spcPts val="0"/>
              </a:spcBef>
              <a:spcAft>
                <a:spcPts val="0"/>
              </a:spcAft>
              <a:buNone/>
            </a:pPr>
            <a:r>
              <a:t/>
            </a:r>
            <a:endParaRPr sz="800">
              <a:latin typeface="Calibri"/>
              <a:ea typeface="Calibri"/>
              <a:cs typeface="Calibri"/>
              <a:sym typeface="Calibri"/>
            </a:endParaRPr>
          </a:p>
          <a:p>
            <a:pPr indent="0" lvl="0" marL="0" rtl="0" algn="l">
              <a:spcBef>
                <a:spcPts val="0"/>
              </a:spcBef>
              <a:spcAft>
                <a:spcPts val="0"/>
              </a:spcAft>
              <a:buNone/>
            </a:pPr>
            <a:r>
              <a:rPr lang="en" sz="800">
                <a:latin typeface="Calibri"/>
                <a:ea typeface="Calibri"/>
                <a:cs typeface="Calibri"/>
                <a:sym typeface="Calibri"/>
              </a:rPr>
              <a:t>9. Identifiers help analysts pinpoint problems in the data sets. Regardless of how much data needs to be reviewed daily, using names and keywords for reported issues helps saves money and allows analysts more diagnosing and repair consultation time before the same problem continues to spread across an organization unchecked overall.</a:t>
            </a:r>
            <a:endParaRPr sz="800">
              <a:latin typeface="Calibri"/>
              <a:ea typeface="Calibri"/>
              <a:cs typeface="Calibri"/>
              <a:sym typeface="Calibri"/>
            </a:endParaRPr>
          </a:p>
          <a:p>
            <a:pPr indent="0" lvl="0" marL="0" rtl="0" algn="l">
              <a:spcBef>
                <a:spcPts val="0"/>
              </a:spcBef>
              <a:spcAft>
                <a:spcPts val="0"/>
              </a:spcAft>
              <a:buNone/>
            </a:pPr>
            <a:r>
              <a:t/>
            </a:r>
            <a:endParaRPr sz="800">
              <a:latin typeface="Calibri"/>
              <a:ea typeface="Calibri"/>
              <a:cs typeface="Calibri"/>
              <a:sym typeface="Calibri"/>
            </a:endParaRPr>
          </a:p>
          <a:p>
            <a:pPr indent="0" lvl="0" marL="0" rtl="0" algn="l">
              <a:spcBef>
                <a:spcPts val="0"/>
              </a:spcBef>
              <a:spcAft>
                <a:spcPts val="0"/>
              </a:spcAft>
              <a:buNone/>
            </a:pPr>
            <a:r>
              <a:rPr lang="en" sz="800">
                <a:latin typeface="Calibri"/>
                <a:ea typeface="Calibri"/>
                <a:cs typeface="Calibri"/>
                <a:sym typeface="Calibri"/>
              </a:rPr>
              <a:t>10. Get your team to buy in. No one can read, interpret, and discern data decisions on their own. Every member of the team needs to be involved, and a proactive security plan put in place to help you stay ahead of potential issues.</a:t>
            </a:r>
            <a:endParaRPr sz="8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00" name="Google Shape;600;p5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01" name="Google Shape;601;p5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2" name="Google Shape;602;p5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Understanding Log Analysis</a:t>
            </a:r>
            <a:endParaRPr b="1" sz="1400"/>
          </a:p>
        </p:txBody>
      </p:sp>
      <p:sp>
        <p:nvSpPr>
          <p:cNvPr id="603" name="Google Shape;603;p5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04" name="Google Shape;604;p5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Computers, networks, and other related systems generate operations records called "audit trail records" or "logs" that document system activities and any other related or requested actions. Because logs serve both an important system and potentially legal purpose, for those who work in cybersecurity, they are absolutely essential. While the level of work required in interpreting each one will vary, creating a policy where an analyst can immediately identify key log issues will be beneficial to everyone in the long run.</a:t>
            </a:r>
            <a:endParaRPr sz="800">
              <a:solidFill>
                <a:srgbClr val="000000"/>
              </a:solidFill>
              <a:latin typeface="Arial"/>
              <a:ea typeface="Arial"/>
              <a:cs typeface="Arial"/>
              <a:sym typeface="Arial"/>
            </a:endParaRPr>
          </a:p>
        </p:txBody>
      </p:sp>
      <p:sp>
        <p:nvSpPr>
          <p:cNvPr id="605" name="Google Shape;605;p59"/>
          <p:cNvSpPr txBox="1"/>
          <p:nvPr/>
        </p:nvSpPr>
        <p:spPr>
          <a:xfrm>
            <a:off x="496013" y="1079531"/>
            <a:ext cx="4638900" cy="13392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Log analysis is the evaluation of these records and is used by organizations to help mitigate a variety of risks and meet compliance standards.</a:t>
            </a:r>
            <a:endParaRPr sz="1100">
              <a:latin typeface="Calibri"/>
              <a:ea typeface="Calibri"/>
              <a:cs typeface="Calibri"/>
              <a:sym typeface="Calibri"/>
            </a:endParaRPr>
          </a:p>
          <a:p>
            <a:pPr indent="-241300" lvl="0" marL="342900" rtl="0" algn="l">
              <a:spcBef>
                <a:spcPts val="0"/>
              </a:spcBef>
              <a:spcAft>
                <a:spcPts val="0"/>
              </a:spcAft>
              <a:buSzPts val="1200"/>
              <a:buFont typeface="Calibri"/>
              <a:buChar char="●"/>
            </a:pPr>
            <a:r>
              <a:rPr lang="en" sz="1100">
                <a:solidFill>
                  <a:srgbClr val="313537"/>
                </a:solidFill>
                <a:highlight>
                  <a:srgbClr val="FFFFFF"/>
                </a:highlight>
                <a:latin typeface="Calibri"/>
                <a:ea typeface="Calibri"/>
                <a:cs typeface="Calibri"/>
                <a:sym typeface="Calibri"/>
              </a:rPr>
              <a:t>When breaches do occur, the log data serves to help in the identification of an intruder or an instance of malware. </a:t>
            </a:r>
            <a:endParaRPr sz="1100">
              <a:solidFill>
                <a:srgbClr val="313537"/>
              </a:solidFill>
              <a:highlight>
                <a:srgbClr val="FFFFFF"/>
              </a:highlight>
              <a:latin typeface="Calibri"/>
              <a:ea typeface="Calibri"/>
              <a:cs typeface="Calibri"/>
              <a:sym typeface="Calibri"/>
            </a:endParaRPr>
          </a:p>
          <a:p>
            <a:pPr indent="-234950" lvl="1" marL="685800" rtl="0" algn="l">
              <a:spcBef>
                <a:spcPts val="0"/>
              </a:spcBef>
              <a:spcAft>
                <a:spcPts val="0"/>
              </a:spcAft>
              <a:buClr>
                <a:srgbClr val="313537"/>
              </a:buClr>
              <a:buSzPts val="1100"/>
              <a:buFont typeface="Calibri"/>
              <a:buChar char="○"/>
            </a:pPr>
            <a:r>
              <a:rPr lang="en" sz="1100">
                <a:solidFill>
                  <a:srgbClr val="313537"/>
                </a:solidFill>
                <a:highlight>
                  <a:srgbClr val="FFFFFF"/>
                </a:highlight>
                <a:latin typeface="Calibri"/>
                <a:ea typeface="Calibri"/>
                <a:cs typeface="Calibri"/>
                <a:sym typeface="Calibri"/>
              </a:rPr>
              <a:t>Provides an audit trail for tracking which network resources, processes or users were involved in any potential attack.</a:t>
            </a:r>
            <a:endParaRPr sz="1100">
              <a:solidFill>
                <a:srgbClr val="313537"/>
              </a:solidFill>
              <a:highlight>
                <a:srgbClr val="FFFFFF"/>
              </a:highlight>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11" name="Google Shape;611;p6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12" name="Google Shape;612;p6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3" name="Google Shape;613;p6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Use Cases for Log Analysis</a:t>
            </a:r>
            <a:endParaRPr b="1" sz="1400"/>
          </a:p>
        </p:txBody>
      </p:sp>
      <p:sp>
        <p:nvSpPr>
          <p:cNvPr id="614" name="Google Shape;614;p6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15" name="Google Shape;615;p6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Regardless of what reason motivates an organization to look into its logs, the takeaway here is that being proactive rather than reactive makes the biggest difference in moving past a potentially negative incident. As a leader or CISO, are you reviewing logs regularly, before any issues present themselves, or are you waiting until an incident occurs?</a:t>
            </a:r>
            <a:endParaRPr sz="800">
              <a:solidFill>
                <a:srgbClr val="000000"/>
              </a:solidFill>
              <a:latin typeface="Arial"/>
              <a:ea typeface="Arial"/>
              <a:cs typeface="Arial"/>
              <a:sym typeface="Arial"/>
            </a:endParaRPr>
          </a:p>
        </p:txBody>
      </p:sp>
      <p:sp>
        <p:nvSpPr>
          <p:cNvPr id="616" name="Google Shape;616;p60"/>
          <p:cNvSpPr txBox="1"/>
          <p:nvPr/>
        </p:nvSpPr>
        <p:spPr>
          <a:xfrm>
            <a:off x="702375" y="1067869"/>
            <a:ext cx="4522500" cy="13236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The five main reasons for conducting thorough log analysis: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Compliance &amp; Audits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 Response to Data Breaches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Troubleshooting Systems &amp; Networks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User Behavior </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Forensics for Official Investigations</a:t>
            </a:r>
            <a:endParaRPr sz="11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rPr lang="en"/>
              <a:t>Click n reveal</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22" name="Google Shape;622;p6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23" name="Google Shape;623;p6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4" name="Google Shape;624;p61"/>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Popular Log Analysis Software</a:t>
            </a:r>
            <a:endParaRPr b="1" sz="1400"/>
          </a:p>
        </p:txBody>
      </p:sp>
      <p:sp>
        <p:nvSpPr>
          <p:cNvPr id="625" name="Google Shape;625;p6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26" name="Google Shape;626;p6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While there is virtually no limit to the type of information that can be captured within a log, popular analysis programs specialize in creating dashboards that focus on specific pieces of potential incident data.</a:t>
            </a:r>
            <a:endParaRPr sz="800">
              <a:solidFill>
                <a:srgbClr val="000000"/>
              </a:solidFill>
              <a:latin typeface="Arial"/>
              <a:ea typeface="Arial"/>
              <a:cs typeface="Arial"/>
              <a:sym typeface="Arial"/>
            </a:endParaRPr>
          </a:p>
        </p:txBody>
      </p:sp>
      <p:sp>
        <p:nvSpPr>
          <p:cNvPr id="627" name="Google Shape;627;p61"/>
          <p:cNvSpPr/>
          <p:nvPr/>
        </p:nvSpPr>
        <p:spPr>
          <a:xfrm>
            <a:off x="385125" y="1219594"/>
            <a:ext cx="1400400" cy="10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8" name="Google Shape;628;p61"/>
          <p:cNvSpPr/>
          <p:nvPr/>
        </p:nvSpPr>
        <p:spPr>
          <a:xfrm>
            <a:off x="2331731" y="1219594"/>
            <a:ext cx="1400400" cy="10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9" name="Google Shape;629;p61"/>
          <p:cNvSpPr/>
          <p:nvPr/>
        </p:nvSpPr>
        <p:spPr>
          <a:xfrm>
            <a:off x="4103288" y="1219594"/>
            <a:ext cx="1400400" cy="10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0" name="Google Shape;630;p61"/>
          <p:cNvSpPr txBox="1"/>
          <p:nvPr/>
        </p:nvSpPr>
        <p:spPr>
          <a:xfrm>
            <a:off x="583463" y="1528856"/>
            <a:ext cx="10038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Kali Linux</a:t>
            </a:r>
            <a:endParaRPr sz="1100">
              <a:latin typeface="Calibri"/>
              <a:ea typeface="Calibri"/>
              <a:cs typeface="Calibri"/>
              <a:sym typeface="Calibri"/>
            </a:endParaRPr>
          </a:p>
        </p:txBody>
      </p:sp>
      <p:sp>
        <p:nvSpPr>
          <p:cNvPr id="631" name="Google Shape;631;p61"/>
          <p:cNvSpPr txBox="1"/>
          <p:nvPr/>
        </p:nvSpPr>
        <p:spPr>
          <a:xfrm>
            <a:off x="2530069" y="1528856"/>
            <a:ext cx="10038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Metasploit Framework</a:t>
            </a:r>
            <a:endParaRPr sz="1100">
              <a:latin typeface="Calibri"/>
              <a:ea typeface="Calibri"/>
              <a:cs typeface="Calibri"/>
              <a:sym typeface="Calibri"/>
            </a:endParaRPr>
          </a:p>
        </p:txBody>
      </p:sp>
      <p:sp>
        <p:nvSpPr>
          <p:cNvPr id="632" name="Google Shape;632;p61"/>
          <p:cNvSpPr txBox="1"/>
          <p:nvPr/>
        </p:nvSpPr>
        <p:spPr>
          <a:xfrm>
            <a:off x="4327819" y="1528856"/>
            <a:ext cx="10038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Splunk Light</a:t>
            </a:r>
            <a:endParaRPr sz="11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38" name="Google Shape;638;p6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39" name="Google Shape;639;p6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0" name="Google Shape;640;p62"/>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Guide to Predictive Learning (1/2)</a:t>
            </a:r>
            <a:endParaRPr b="1" sz="1400"/>
          </a:p>
        </p:txBody>
      </p:sp>
      <p:sp>
        <p:nvSpPr>
          <p:cNvPr id="641" name="Google Shape;641;p6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42" name="Google Shape;642;p6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In the continual battle between attackers and defenders, the time it takes to process an event and generate the recommended reactive log ultimately defines the success or failure of the attack.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In order to shorten the process, including the reporting and recording time, predictive analytics have pushed log collection past the threshold of collecting digital signatures into capturing data streams across a series of devices and interpreting those signals in order to determine the likelihood of an attack.</a:t>
            </a:r>
            <a:endParaRPr sz="800">
              <a:solidFill>
                <a:srgbClr val="000000"/>
              </a:solidFill>
              <a:latin typeface="Arial"/>
              <a:ea typeface="Arial"/>
              <a:cs typeface="Arial"/>
              <a:sym typeface="Arial"/>
            </a:endParaRPr>
          </a:p>
        </p:txBody>
      </p:sp>
      <p:sp>
        <p:nvSpPr>
          <p:cNvPr id="643" name="Google Shape;643;p62"/>
          <p:cNvSpPr txBox="1"/>
          <p:nvPr/>
        </p:nvSpPr>
        <p:spPr>
          <a:xfrm>
            <a:off x="595200" y="1097044"/>
            <a:ext cx="4335900" cy="13236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“The time to compromise and exfiltration (how long it takes an attacker to break in and retrieve data from your system) is getting faster and faster. Based on the 2016 numbers, 82% of attackers can compromise your system in minutes and completely extract the data required in less than a week's time."</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From the 2016 Data Breach Investigations Report</a:t>
            </a:r>
            <a:endParaRPr sz="11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49" name="Google Shape;649;p6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50" name="Google Shape;650;p6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1" name="Google Shape;651;p6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The Future of Log Analytics (2/2)</a:t>
            </a:r>
            <a:endParaRPr b="1" sz="1400"/>
          </a:p>
        </p:txBody>
      </p:sp>
      <p:sp>
        <p:nvSpPr>
          <p:cNvPr id="652" name="Google Shape;652;p6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53" name="Google Shape;653;p6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As application systems continue to expand in both size and complexity, creating flexible logging solutions has become a required practice for all organizations. As we learn more about our daily cyber health, additional features and solutions like centralized log capturing and reporting, filtering, and 24/7 real-time alerts are now being pushed to new limits by developer groups in the security and software space. As more operations and development teams roll out these updates, the benefits will begin to quickly outweigh the initial costs.</a:t>
            </a:r>
            <a:endParaRPr sz="800">
              <a:solidFill>
                <a:srgbClr val="000000"/>
              </a:solidFill>
              <a:latin typeface="Arial"/>
              <a:ea typeface="Arial"/>
              <a:cs typeface="Arial"/>
              <a:sym typeface="Arial"/>
            </a:endParaRPr>
          </a:p>
        </p:txBody>
      </p:sp>
      <p:sp>
        <p:nvSpPr>
          <p:cNvPr id="654" name="Google Shape;654;p63"/>
          <p:cNvSpPr txBox="1"/>
          <p:nvPr/>
        </p:nvSpPr>
        <p:spPr>
          <a:xfrm>
            <a:off x="595200" y="1097044"/>
            <a:ext cx="4335900" cy="13236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“The time to compromise and exfiltration (how long it takes an attacker to break in and retrieve data from your system) is getting faster and faster. Based on the 2016 numbers, 82% of attackers can compromise your system in minutes and completely extract the data required in less than a week's time."</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From the 2016 Data Breach Investigations Report</a:t>
            </a:r>
            <a:endParaRPr sz="11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660" name="Google Shape;660;p6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61" name="Google Shape;661;p64"/>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2" name="Google Shape;662;p64"/>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4</a:t>
            </a:r>
            <a:endParaRPr b="1" sz="2300"/>
          </a:p>
        </p:txBody>
      </p:sp>
      <p:sp>
        <p:nvSpPr>
          <p:cNvPr id="663" name="Google Shape;663;p64"/>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664" name="Google Shape;664;p64"/>
          <p:cNvSpPr txBox="1"/>
          <p:nvPr/>
        </p:nvSpPr>
        <p:spPr>
          <a:xfrm>
            <a:off x="760925" y="2876850"/>
            <a:ext cx="45534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a:t>
            </a:r>
            <a:r>
              <a:rPr b="1" lang="en"/>
              <a:t>4</a:t>
            </a:r>
            <a:r>
              <a:rPr b="1" lang="en" sz="1400"/>
              <a:t>: </a:t>
            </a:r>
            <a:r>
              <a:rPr b="1" lang="en"/>
              <a:t>Weapons and Data Analysis</a:t>
            </a:r>
            <a:r>
              <a:rPr b="1" lang="en"/>
              <a:t> </a:t>
            </a:r>
            <a:endParaRPr b="1" sz="1400"/>
          </a:p>
        </p:txBody>
      </p:sp>
      <p:sp>
        <p:nvSpPr>
          <p:cNvPr id="665" name="Google Shape;665;p64"/>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666" name="Google Shape;666;p64"/>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667" name="Google Shape;667;p6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4.</a:t>
            </a:r>
            <a:endParaRPr sz="80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lang="en"/>
              <a:t>VO with image or video on screen of a Cyber Attack or Hacker</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73" name="Google Shape;673;p6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74" name="Google Shape;674;p6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5" name="Google Shape;675;p6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Profiling Cyber Attackers</a:t>
            </a:r>
            <a:endParaRPr b="1" sz="1400"/>
          </a:p>
        </p:txBody>
      </p:sp>
      <p:sp>
        <p:nvSpPr>
          <p:cNvPr id="676" name="Google Shape;676;p6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77" name="Google Shape;677;p6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Although the image of a cyber attacker may vary based on popular films and television shows, the truth behind these individuals is much harder to determine in real life. More often than not, these individuals are funded by foreign military organizations and terrorist groups, which are likely to have the financial backing to hire more hackers to exploit vulnerabilities and attack critical systems. Even with defense and recovery programs in place today with various law enforcement agencies, serious attackers would still not reveal their extent of their activities until it is absolutely necessary.</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In a recent survey of hackers, responses revealed that 73% of hackers felt that modern security programs that deploy anti-virus and firewalls are either now irrelevant or obsolete. With weak passwords and human error, hackers are able to initiate a targeted cyber attack today easier than ever.</a:t>
            </a:r>
            <a:endParaRPr sz="800">
              <a:solidFill>
                <a:srgbClr val="000000"/>
              </a:solidFill>
              <a:latin typeface="Arial"/>
              <a:ea typeface="Arial"/>
              <a:cs typeface="Arial"/>
              <a:sym typeface="Arial"/>
            </a:endParaRPr>
          </a:p>
        </p:txBody>
      </p:sp>
      <p:pic>
        <p:nvPicPr>
          <p:cNvPr id="678" name="Google Shape;678;p65"/>
          <p:cNvPicPr preferRelativeResize="0"/>
          <p:nvPr/>
        </p:nvPicPr>
        <p:blipFill rotWithShape="1">
          <a:blip r:embed="rId3">
            <a:alphaModFix/>
          </a:blip>
          <a:srcRect b="0" l="0" r="0" t="0"/>
          <a:stretch/>
        </p:blipFill>
        <p:spPr>
          <a:xfrm>
            <a:off x="2103433" y="1121036"/>
            <a:ext cx="1429238" cy="142923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6"/>
          <p:cNvSpPr/>
          <p:nvPr/>
        </p:nvSpPr>
        <p:spPr>
          <a:xfrm>
            <a:off x="136613" y="1067869"/>
            <a:ext cx="1526400" cy="128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4" name="Google Shape;684;p6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Create a slider or click n reveal</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685" name="Google Shape;685;p6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686" name="Google Shape;686;p6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7" name="Google Shape;687;p6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Cyber Weapon Design</a:t>
            </a:r>
            <a:endParaRPr b="1" sz="1400"/>
          </a:p>
        </p:txBody>
      </p:sp>
      <p:sp>
        <p:nvSpPr>
          <p:cNvPr id="688" name="Google Shape;688;p6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689" name="Google Shape;689;p6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range of a cyber weapon is virtually unlimited. Let’s take a look at the three stages of a Cyber weapon design.</a:t>
            </a:r>
            <a:endParaRPr sz="800">
              <a:solidFill>
                <a:srgbClr val="000000"/>
              </a:solidFill>
              <a:latin typeface="Arial"/>
              <a:ea typeface="Arial"/>
              <a:cs typeface="Arial"/>
              <a:sym typeface="Arial"/>
            </a:endParaRPr>
          </a:p>
        </p:txBody>
      </p:sp>
      <p:sp>
        <p:nvSpPr>
          <p:cNvPr id="690" name="Google Shape;690;p66"/>
          <p:cNvSpPr txBox="1"/>
          <p:nvPr/>
        </p:nvSpPr>
        <p:spPr>
          <a:xfrm>
            <a:off x="196285" y="1272113"/>
            <a:ext cx="1357500" cy="3078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Stage 1</a:t>
            </a:r>
            <a:endParaRPr sz="1100">
              <a:latin typeface="Calibri"/>
              <a:ea typeface="Calibri"/>
              <a:cs typeface="Calibri"/>
              <a:sym typeface="Calibri"/>
            </a:endParaRPr>
          </a:p>
        </p:txBody>
      </p:sp>
      <p:sp>
        <p:nvSpPr>
          <p:cNvPr id="691" name="Google Shape;691;p66"/>
          <p:cNvSpPr/>
          <p:nvPr/>
        </p:nvSpPr>
        <p:spPr>
          <a:xfrm>
            <a:off x="1993256" y="1036275"/>
            <a:ext cx="1357500" cy="128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2" name="Google Shape;692;p66"/>
          <p:cNvSpPr txBox="1"/>
          <p:nvPr/>
        </p:nvSpPr>
        <p:spPr>
          <a:xfrm>
            <a:off x="2030465" y="1374750"/>
            <a:ext cx="1207200" cy="3078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a:t>
            </a:r>
            <a:r>
              <a:rPr lang="en" sz="1100">
                <a:latin typeface="Calibri"/>
                <a:ea typeface="Calibri"/>
                <a:cs typeface="Calibri"/>
                <a:sym typeface="Calibri"/>
              </a:rPr>
              <a:t>tage 2</a:t>
            </a:r>
            <a:endParaRPr sz="1100">
              <a:latin typeface="Calibri"/>
              <a:ea typeface="Calibri"/>
              <a:cs typeface="Calibri"/>
              <a:sym typeface="Calibri"/>
            </a:endParaRPr>
          </a:p>
        </p:txBody>
      </p:sp>
      <p:sp>
        <p:nvSpPr>
          <p:cNvPr id="693" name="Google Shape;693;p66"/>
          <p:cNvSpPr/>
          <p:nvPr/>
        </p:nvSpPr>
        <p:spPr>
          <a:xfrm>
            <a:off x="3749719" y="1010719"/>
            <a:ext cx="1502100" cy="128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4" name="Google Shape;694;p66"/>
          <p:cNvSpPr txBox="1"/>
          <p:nvPr/>
        </p:nvSpPr>
        <p:spPr>
          <a:xfrm>
            <a:off x="3904277" y="1272113"/>
            <a:ext cx="1335600" cy="3078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Stage 3</a:t>
            </a:r>
            <a:endParaRPr sz="1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248" name="Google Shape;248;p3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49" name="Google Shape;249;p31"/>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0" name="Google Shape;250;p31"/>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1</a:t>
            </a:r>
            <a:endParaRPr b="1" sz="2300"/>
          </a:p>
        </p:txBody>
      </p:sp>
      <p:sp>
        <p:nvSpPr>
          <p:cNvPr id="251" name="Google Shape;251;p31"/>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252" name="Google Shape;252;p31"/>
          <p:cNvSpPr txBox="1"/>
          <p:nvPr/>
        </p:nvSpPr>
        <p:spPr>
          <a:xfrm>
            <a:off x="760925" y="2876850"/>
            <a:ext cx="45534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1: </a:t>
            </a:r>
            <a:r>
              <a:rPr b="1" lang="en"/>
              <a:t>Cloud &amp; Network Based Data Sources  </a:t>
            </a:r>
            <a:endParaRPr b="1" sz="1400"/>
          </a:p>
        </p:txBody>
      </p:sp>
      <p:sp>
        <p:nvSpPr>
          <p:cNvPr id="253" name="Google Shape;253;p31"/>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254" name="Google Shape;254;p31"/>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255" name="Google Shape;255;p3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1.</a:t>
            </a:r>
            <a:endParaRPr sz="80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00" name="Google Shape;700;p6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01" name="Google Shape;701;p6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2" name="Google Shape;702;p67"/>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Cyber Arsenal Tools</a:t>
            </a:r>
            <a:endParaRPr b="1" sz="1400"/>
          </a:p>
        </p:txBody>
      </p:sp>
      <p:sp>
        <p:nvSpPr>
          <p:cNvPr id="703" name="Google Shape;703;p6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04" name="Google Shape;704;p6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range of tools in a cyber attackers arsenal will vary, but here are some popular choices among hackers who choose to attack systems.</a:t>
            </a:r>
            <a:endParaRPr sz="800">
              <a:solidFill>
                <a:srgbClr val="000000"/>
              </a:solidFill>
              <a:latin typeface="Arial"/>
              <a:ea typeface="Arial"/>
              <a:cs typeface="Arial"/>
              <a:sym typeface="Arial"/>
            </a:endParaRPr>
          </a:p>
        </p:txBody>
      </p:sp>
      <p:sp>
        <p:nvSpPr>
          <p:cNvPr id="705" name="Google Shape;705;p67"/>
          <p:cNvSpPr txBox="1"/>
          <p:nvPr/>
        </p:nvSpPr>
        <p:spPr>
          <a:xfrm>
            <a:off x="519338" y="1126219"/>
            <a:ext cx="4960200" cy="20010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Botnets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Average size is 5000 computers, some have been as large as 500,000 computers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Command and control software allows botnet capacity leasing of subsections of the botnet.</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Phishing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Targeted Viruses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Used to create quick one-time-use botnets.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Also used when specifically targeting a single site or organization.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The usual Internet attack tools.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Metasploit, etc.</a:t>
            </a:r>
            <a:endParaRPr sz="11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6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11" name="Google Shape;711;p6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12" name="Google Shape;712;p6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3" name="Google Shape;713;p6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Common Cyber Attack Methods</a:t>
            </a:r>
            <a:endParaRPr b="1" sz="1400"/>
          </a:p>
        </p:txBody>
      </p:sp>
      <p:sp>
        <p:nvSpPr>
          <p:cNvPr id="714" name="Google Shape;714;p6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Cyber Incident Response</a:t>
            </a:r>
            <a:endParaRPr b="1" sz="1400"/>
          </a:p>
        </p:txBody>
      </p:sp>
      <p:sp>
        <p:nvSpPr>
          <p:cNvPr id="715" name="Google Shape;715;p6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specific cyber methods used to attack systems and steal personally identifiable data (PII). While most people are aware of these methods, the code to execute these attacks remains available to hackers online; we must all continue to create a defensive plan around our systems, both now and into the future.</a:t>
            </a:r>
            <a:endParaRPr sz="800">
              <a:solidFill>
                <a:srgbClr val="000000"/>
              </a:solidFill>
              <a:latin typeface="Arial"/>
              <a:ea typeface="Arial"/>
              <a:cs typeface="Arial"/>
              <a:sym typeface="Arial"/>
            </a:endParaRPr>
          </a:p>
        </p:txBody>
      </p:sp>
      <p:sp>
        <p:nvSpPr>
          <p:cNvPr id="716" name="Google Shape;716;p68"/>
          <p:cNvSpPr/>
          <p:nvPr/>
        </p:nvSpPr>
        <p:spPr>
          <a:xfrm>
            <a:off x="426000" y="927450"/>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7" name="Google Shape;717;p68"/>
          <p:cNvSpPr/>
          <p:nvPr/>
        </p:nvSpPr>
        <p:spPr>
          <a:xfrm>
            <a:off x="4352813" y="2358956"/>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8" name="Google Shape;718;p68"/>
          <p:cNvSpPr/>
          <p:nvPr/>
        </p:nvSpPr>
        <p:spPr>
          <a:xfrm>
            <a:off x="2353706" y="2357906"/>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9" name="Google Shape;719;p68"/>
          <p:cNvSpPr/>
          <p:nvPr/>
        </p:nvSpPr>
        <p:spPr>
          <a:xfrm>
            <a:off x="481931" y="2357897"/>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0" name="Google Shape;720;p68"/>
          <p:cNvSpPr/>
          <p:nvPr/>
        </p:nvSpPr>
        <p:spPr>
          <a:xfrm>
            <a:off x="2353706" y="927450"/>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1" name="Google Shape;721;p68"/>
          <p:cNvSpPr/>
          <p:nvPr/>
        </p:nvSpPr>
        <p:spPr>
          <a:xfrm>
            <a:off x="4352813" y="950794"/>
            <a:ext cx="1097100" cy="7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2" name="Google Shape;722;p68"/>
          <p:cNvSpPr txBox="1"/>
          <p:nvPr/>
        </p:nvSpPr>
        <p:spPr>
          <a:xfrm>
            <a:off x="519338" y="1114556"/>
            <a:ext cx="11436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Network Packet Sniffers</a:t>
            </a:r>
            <a:endParaRPr sz="1100">
              <a:latin typeface="Calibri"/>
              <a:ea typeface="Calibri"/>
              <a:cs typeface="Calibri"/>
              <a:sym typeface="Calibri"/>
            </a:endParaRPr>
          </a:p>
        </p:txBody>
      </p:sp>
      <p:sp>
        <p:nvSpPr>
          <p:cNvPr id="723" name="Google Shape;723;p68"/>
          <p:cNvSpPr txBox="1"/>
          <p:nvPr/>
        </p:nvSpPr>
        <p:spPr>
          <a:xfrm>
            <a:off x="2354475" y="1064250"/>
            <a:ext cx="1143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IP Spoofing</a:t>
            </a:r>
            <a:endParaRPr sz="1100">
              <a:latin typeface="Calibri"/>
              <a:ea typeface="Calibri"/>
              <a:cs typeface="Calibri"/>
              <a:sym typeface="Calibri"/>
            </a:endParaRPr>
          </a:p>
        </p:txBody>
      </p:sp>
      <p:sp>
        <p:nvSpPr>
          <p:cNvPr id="724" name="Google Shape;724;p68"/>
          <p:cNvSpPr txBox="1"/>
          <p:nvPr/>
        </p:nvSpPr>
        <p:spPr>
          <a:xfrm>
            <a:off x="4329525" y="1064250"/>
            <a:ext cx="1143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Password Attacks</a:t>
            </a:r>
            <a:endParaRPr sz="1100">
              <a:latin typeface="Calibri"/>
              <a:ea typeface="Calibri"/>
              <a:cs typeface="Calibri"/>
              <a:sym typeface="Calibri"/>
            </a:endParaRPr>
          </a:p>
        </p:txBody>
      </p:sp>
      <p:sp>
        <p:nvSpPr>
          <p:cNvPr id="725" name="Google Shape;725;p68"/>
          <p:cNvSpPr txBox="1"/>
          <p:nvPr/>
        </p:nvSpPr>
        <p:spPr>
          <a:xfrm>
            <a:off x="459863" y="2530556"/>
            <a:ext cx="11436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Denial of Service (DDoS Attacks)</a:t>
            </a:r>
            <a:endParaRPr sz="1100">
              <a:latin typeface="Calibri"/>
              <a:ea typeface="Calibri"/>
              <a:cs typeface="Calibri"/>
              <a:sym typeface="Calibri"/>
            </a:endParaRPr>
          </a:p>
        </p:txBody>
      </p:sp>
      <p:sp>
        <p:nvSpPr>
          <p:cNvPr id="726" name="Google Shape;726;p68"/>
          <p:cNvSpPr txBox="1"/>
          <p:nvPr/>
        </p:nvSpPr>
        <p:spPr>
          <a:xfrm>
            <a:off x="2353706" y="2495756"/>
            <a:ext cx="1143600" cy="646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Application Layer Attacks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p:txBody>
      </p:sp>
      <p:sp>
        <p:nvSpPr>
          <p:cNvPr id="727" name="Google Shape;727;p68"/>
          <p:cNvSpPr txBox="1"/>
          <p:nvPr/>
        </p:nvSpPr>
        <p:spPr>
          <a:xfrm>
            <a:off x="4365600" y="2495756"/>
            <a:ext cx="1143600" cy="6465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Social Engineering Attacks</a:t>
            </a:r>
            <a:endParaRPr sz="11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6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rPr lang="en"/>
              <a:t>Find a video clip or something related to a Botnet with VO. Also, use slide 2 which is text on screen.</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33" name="Google Shape;733;p6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34" name="Google Shape;734;p6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5" name="Google Shape;735;p69"/>
          <p:cNvSpPr txBox="1"/>
          <p:nvPr/>
        </p:nvSpPr>
        <p:spPr>
          <a:xfrm>
            <a:off x="332963" y="493369"/>
            <a:ext cx="45162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The Rise of the Bots: Working with a Botnet (1/2)</a:t>
            </a:r>
            <a:endParaRPr b="1" sz="1400"/>
          </a:p>
        </p:txBody>
      </p:sp>
      <p:sp>
        <p:nvSpPr>
          <p:cNvPr id="736" name="Google Shape;736;p6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37" name="Google Shape;737;p6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robot, or more commonly called a bot, is a piece of highly complex and evolving malicious code that was designed to take control of a user machine without their knowledge or consent. Once discovered by the user, they are still very hard to completely remove from a computer system.</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738" name="Google Shape;738;p69"/>
          <p:cNvPicPr preferRelativeResize="0"/>
          <p:nvPr/>
        </p:nvPicPr>
        <p:blipFill rotWithShape="1">
          <a:blip r:embed="rId3">
            <a:alphaModFix/>
          </a:blip>
          <a:srcRect b="0" l="0" r="0" t="0"/>
          <a:stretch/>
        </p:blipFill>
        <p:spPr>
          <a:xfrm>
            <a:off x="2103433" y="1121036"/>
            <a:ext cx="1429238" cy="142923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7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44" name="Google Shape;744;p7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45" name="Google Shape;745;p7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6" name="Google Shape;746;p70"/>
          <p:cNvSpPr txBox="1"/>
          <p:nvPr/>
        </p:nvSpPr>
        <p:spPr>
          <a:xfrm>
            <a:off x="332963" y="493369"/>
            <a:ext cx="48315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The Eight Stages of a Botnet Attack (2/2)</a:t>
            </a:r>
            <a:endParaRPr b="1" sz="1400">
              <a:solidFill>
                <a:schemeClr val="dk1"/>
              </a:solidFill>
            </a:endParaRPr>
          </a:p>
          <a:p>
            <a:pPr indent="0" lvl="0" marL="0" rtl="0" algn="l">
              <a:spcBef>
                <a:spcPts val="0"/>
              </a:spcBef>
              <a:spcAft>
                <a:spcPts val="0"/>
              </a:spcAft>
              <a:buNone/>
            </a:pPr>
            <a:r>
              <a:t/>
            </a:r>
            <a:endParaRPr b="1" sz="1400"/>
          </a:p>
        </p:txBody>
      </p:sp>
      <p:sp>
        <p:nvSpPr>
          <p:cNvPr id="747" name="Google Shape;747;p7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48" name="Google Shape;748;p7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Although the original bots were IRC (Internet Relay Chat) based, the bots used today will vary based on the target of the attack. With the ability to cross-infect thousands of new computers, any new vulnerability in a new system can increase that number by adding thousands of new bots, which in turn will inflict more damage and create more bots over time.</a:t>
            </a:r>
            <a:endParaRPr sz="800">
              <a:solidFill>
                <a:srgbClr val="000000"/>
              </a:solidFill>
              <a:latin typeface="Arial"/>
              <a:ea typeface="Arial"/>
              <a:cs typeface="Arial"/>
              <a:sym typeface="Arial"/>
            </a:endParaRPr>
          </a:p>
        </p:txBody>
      </p:sp>
      <p:sp>
        <p:nvSpPr>
          <p:cNvPr id="749" name="Google Shape;749;p70"/>
          <p:cNvSpPr txBox="1"/>
          <p:nvPr/>
        </p:nvSpPr>
        <p:spPr>
          <a:xfrm>
            <a:off x="571856" y="974513"/>
            <a:ext cx="5024400" cy="25089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The bot master sends malicious Trojan/botnet client over the Internet and infects a victim.</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The bot client connects to the command center (malicious server) and informs the status of being infected.</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Command center informs the bot master about the victim.</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The attacker send attack information to the command center.</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The command center triggers the victim with the set of instructions sent by the bot master to search for other victim computers with similar vulnerabilities.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The compromised computer scans the Internet for other similar systems and infects them with malicious code.</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This way the attacker creates a huge network of bots that are ready to act based on the instructions sent by the attacker.</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Bot masters sell access to sections of the botnet as timeshares to bidders online.</a:t>
            </a:r>
            <a:endParaRPr sz="11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55" name="Google Shape;755;p7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56" name="Google Shape;756;p7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7" name="Google Shape;757;p71"/>
          <p:cNvSpPr txBox="1"/>
          <p:nvPr/>
        </p:nvSpPr>
        <p:spPr>
          <a:xfrm>
            <a:off x="332963" y="493369"/>
            <a:ext cx="4014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Proactive Protection Against Botnets</a:t>
            </a:r>
            <a:endParaRPr b="1" sz="1400"/>
          </a:p>
        </p:txBody>
      </p:sp>
      <p:sp>
        <p:nvSpPr>
          <p:cNvPr id="758" name="Google Shape;758;p7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59" name="Google Shape;759;p7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While everyone is at risk in being infected by potential botnets, there continues to be some confusion behind how important it is to actively protect yourself when working online. With our increasing dependence on network infrastructure and the Internet combined with a general lack of understanding and funding for adequate network security tools, the ease of executing a cyber attack remains very likely. Additionally, the difficulty in tracking cyber activity across geographic lines, such as countries and continents, creates more confusion into what happens next after an attack is carried out.</a:t>
            </a:r>
            <a:endParaRPr sz="800">
              <a:solidFill>
                <a:srgbClr val="000000"/>
              </a:solidFill>
              <a:latin typeface="Arial"/>
              <a:ea typeface="Arial"/>
              <a:cs typeface="Arial"/>
              <a:sym typeface="Arial"/>
            </a:endParaRPr>
          </a:p>
        </p:txBody>
      </p:sp>
      <p:sp>
        <p:nvSpPr>
          <p:cNvPr id="760" name="Google Shape;760;p71"/>
          <p:cNvSpPr txBox="1"/>
          <p:nvPr/>
        </p:nvSpPr>
        <p:spPr>
          <a:xfrm>
            <a:off x="846131" y="1108725"/>
            <a:ext cx="3775500" cy="16623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“The danger of disruptive and even destructive cyber-attack is growing, and the risk of another global economic slowdown remains. The international community’s ability to respond effectively to these and other risks is helped or hindered by the behaviors of major powers. Where progress has been most profound, it is due to the steadfastness of our allies and the cooperation of other emerging powers.”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Former President Barack Obama</a:t>
            </a:r>
            <a:endParaRPr sz="11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7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766" name="Google Shape;766;p7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67" name="Google Shape;767;p72"/>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8" name="Google Shape;768;p72"/>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5</a:t>
            </a:r>
            <a:endParaRPr b="1" sz="2300"/>
          </a:p>
        </p:txBody>
      </p:sp>
      <p:sp>
        <p:nvSpPr>
          <p:cNvPr id="769" name="Google Shape;769;p72"/>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770" name="Google Shape;770;p72"/>
          <p:cNvSpPr txBox="1"/>
          <p:nvPr/>
        </p:nvSpPr>
        <p:spPr>
          <a:xfrm>
            <a:off x="760925" y="2876850"/>
            <a:ext cx="45534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a:t>
            </a:r>
            <a:r>
              <a:rPr b="1" lang="en"/>
              <a:t>5</a:t>
            </a:r>
            <a:r>
              <a:rPr b="1" lang="en" sz="1400"/>
              <a:t>: </a:t>
            </a:r>
            <a:r>
              <a:rPr b="1" lang="en"/>
              <a:t>Using Windows Tools &amp; Best-Practices</a:t>
            </a:r>
            <a:r>
              <a:rPr b="1" lang="en"/>
              <a:t>  </a:t>
            </a:r>
            <a:endParaRPr b="1" sz="1400"/>
          </a:p>
        </p:txBody>
      </p:sp>
      <p:sp>
        <p:nvSpPr>
          <p:cNvPr id="771" name="Google Shape;771;p72"/>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772" name="Google Shape;772;p72"/>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773" name="Google Shape;773;p7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5.</a:t>
            </a:r>
            <a:endParaRPr sz="80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7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79" name="Google Shape;779;p7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80" name="Google Shape;780;p7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1" name="Google Shape;781;p7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What is NMAP? (1/3)</a:t>
            </a:r>
            <a:endParaRPr b="1" sz="1400"/>
          </a:p>
        </p:txBody>
      </p:sp>
      <p:sp>
        <p:nvSpPr>
          <p:cNvPr id="782" name="Google Shape;782;p7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83" name="Google Shape;783;p7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Nmap is short for Network mapper. A open source tool for network exploration and security auditing and was designed to rapidly scan large networks, although it works fine against single hosts.</a:t>
            </a:r>
            <a:endParaRPr sz="800">
              <a:solidFill>
                <a:srgbClr val="000000"/>
              </a:solidFill>
              <a:latin typeface="Arial"/>
              <a:ea typeface="Arial"/>
              <a:cs typeface="Arial"/>
              <a:sym typeface="Arial"/>
            </a:endParaRPr>
          </a:p>
        </p:txBody>
      </p:sp>
      <p:sp>
        <p:nvSpPr>
          <p:cNvPr id="784" name="Google Shape;784;p73"/>
          <p:cNvSpPr txBox="1"/>
          <p:nvPr/>
        </p:nvSpPr>
        <p:spPr>
          <a:xfrm>
            <a:off x="472669" y="1073700"/>
            <a:ext cx="5018400" cy="9852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Nmap uses raw IP packets in novel ways to determine the following: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What hosts are available on the network.</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What services (application name and version) those hosts are offering.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What operating systems (and OS versions) they are running.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What type of packet filters/firewalls are in use.</a:t>
            </a:r>
            <a:endParaRPr sz="1100">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790" name="Google Shape;790;p7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791" name="Google Shape;791;p7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2" name="Google Shape;792;p74"/>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Why do we use NMAP? (2/3)</a:t>
            </a:r>
            <a:endParaRPr b="1" sz="1400"/>
          </a:p>
        </p:txBody>
      </p:sp>
      <p:sp>
        <p:nvSpPr>
          <p:cNvPr id="793" name="Google Shape;793;p7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794" name="Google Shape;794;p7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Nmap is commonly used for security audits, many systems and network administrators find it useful for routine tasks.</a:t>
            </a:r>
            <a:endParaRPr sz="800">
              <a:solidFill>
                <a:srgbClr val="000000"/>
              </a:solidFill>
              <a:latin typeface="Arial"/>
              <a:ea typeface="Arial"/>
              <a:cs typeface="Arial"/>
              <a:sym typeface="Arial"/>
            </a:endParaRPr>
          </a:p>
        </p:txBody>
      </p:sp>
      <p:sp>
        <p:nvSpPr>
          <p:cNvPr id="795" name="Google Shape;795;p74"/>
          <p:cNvSpPr txBox="1"/>
          <p:nvPr/>
        </p:nvSpPr>
        <p:spPr>
          <a:xfrm>
            <a:off x="566025" y="1237088"/>
            <a:ext cx="4026300" cy="6465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Network inventory.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Managing service upgrade schedules.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Monitoring host or service uptime.</a:t>
            </a:r>
            <a:endParaRPr sz="1100">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01" name="Google Shape;801;p7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02" name="Google Shape;802;p7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3" name="Google Shape;803;p7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What do you do with its results?</a:t>
            </a:r>
            <a:endParaRPr b="1" sz="1400"/>
          </a:p>
        </p:txBody>
      </p:sp>
      <p:sp>
        <p:nvSpPr>
          <p:cNvPr id="804" name="Google Shape;804;p7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05" name="Google Shape;805;p7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806" name="Google Shape;806;p75"/>
          <p:cNvSpPr txBox="1"/>
          <p:nvPr/>
        </p:nvSpPr>
        <p:spPr>
          <a:xfrm>
            <a:off x="828619" y="1242938"/>
            <a:ext cx="4306500" cy="6465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Proactively to identify and correct security holes.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Reconcile found assets with network diagrams.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Starting place for other types of scans, such as Retina or Nessus.</a:t>
            </a:r>
            <a:endParaRPr sz="11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7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12" name="Google Shape;812;p7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13" name="Google Shape;813;p7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4" name="Google Shape;814;p7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NMAP Examples</a:t>
            </a:r>
            <a:endParaRPr b="1" sz="1400"/>
          </a:p>
        </p:txBody>
      </p:sp>
      <p:sp>
        <p:nvSpPr>
          <p:cNvPr id="815" name="Google Shape;815;p7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16" name="Google Shape;816;p7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817" name="Google Shape;817;p76"/>
          <p:cNvPicPr preferRelativeResize="0"/>
          <p:nvPr/>
        </p:nvPicPr>
        <p:blipFill>
          <a:blip r:embed="rId3">
            <a:alphaModFix/>
          </a:blip>
          <a:stretch>
            <a:fillRect/>
          </a:stretch>
        </p:blipFill>
        <p:spPr>
          <a:xfrm>
            <a:off x="279327" y="957000"/>
            <a:ext cx="3269872" cy="2039775"/>
          </a:xfrm>
          <a:prstGeom prst="rect">
            <a:avLst/>
          </a:prstGeom>
          <a:noFill/>
          <a:ln>
            <a:noFill/>
          </a:ln>
        </p:spPr>
      </p:pic>
      <p:pic>
        <p:nvPicPr>
          <p:cNvPr id="818" name="Google Shape;818;p76"/>
          <p:cNvPicPr preferRelativeResize="0"/>
          <p:nvPr/>
        </p:nvPicPr>
        <p:blipFill>
          <a:blip r:embed="rId4">
            <a:alphaModFix/>
          </a:blip>
          <a:stretch>
            <a:fillRect/>
          </a:stretch>
        </p:blipFill>
        <p:spPr>
          <a:xfrm>
            <a:off x="3663497" y="345545"/>
            <a:ext cx="2149451" cy="1459835"/>
          </a:xfrm>
          <a:prstGeom prst="rect">
            <a:avLst/>
          </a:prstGeom>
          <a:noFill/>
          <a:ln>
            <a:noFill/>
          </a:ln>
        </p:spPr>
      </p:pic>
      <p:pic>
        <p:nvPicPr>
          <p:cNvPr id="819" name="Google Shape;819;p76"/>
          <p:cNvPicPr preferRelativeResize="0"/>
          <p:nvPr/>
        </p:nvPicPr>
        <p:blipFill>
          <a:blip r:embed="rId5">
            <a:alphaModFix/>
          </a:blip>
          <a:stretch>
            <a:fillRect/>
          </a:stretch>
        </p:blipFill>
        <p:spPr>
          <a:xfrm>
            <a:off x="3663497" y="1919682"/>
            <a:ext cx="2149451" cy="14969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idx="1" type="body"/>
          </p:nvPr>
        </p:nvSpPr>
        <p:spPr>
          <a:xfrm>
            <a:off x="5927175" y="231244"/>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spcBef>
                <a:spcPts val="0"/>
              </a:spcBef>
              <a:spcAft>
                <a:spcPts val="0"/>
              </a:spcAft>
              <a:buClr>
                <a:schemeClr val="dk1"/>
              </a:buClr>
              <a:buSzPts val="800"/>
              <a:buFont typeface="Arial"/>
              <a:buNone/>
            </a:pPr>
            <a:r>
              <a:t/>
            </a:r>
            <a:endParaRPr b="1"/>
          </a:p>
          <a:p>
            <a:pPr indent="0" lvl="0" marL="0" rtl="0" algn="l">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rPr b="1" lang="en"/>
              <a:t>A way to recreate this image and have them clickable with the text on screen.</a:t>
            </a:r>
            <a:endParaRPr b="1"/>
          </a:p>
        </p:txBody>
      </p:sp>
      <p:sp>
        <p:nvSpPr>
          <p:cNvPr id="261" name="Google Shape;261;p3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62" name="Google Shape;262;p3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3" name="Google Shape;263;p32"/>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What is a Virtual Machine?</a:t>
            </a:r>
            <a:endParaRPr b="1" sz="1400"/>
          </a:p>
        </p:txBody>
      </p:sp>
      <p:sp>
        <p:nvSpPr>
          <p:cNvPr id="264" name="Google Shape;264;p3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265" name="Google Shape;265;p3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virtual machine allows multiple machines to run on a single computer system, complete with virtual hardware devices. The virtual machine runs as a process in regular window on your current computer or system. The operating system running on your computer is called the host, and any operating system that's running inside your virtual machine are called guests.</a:t>
            </a:r>
            <a:endParaRPr sz="800">
              <a:solidFill>
                <a:srgbClr val="000000"/>
              </a:solidFill>
              <a:latin typeface="Arial"/>
              <a:ea typeface="Arial"/>
              <a:cs typeface="Arial"/>
              <a:sym typeface="Arial"/>
            </a:endParaRPr>
          </a:p>
        </p:txBody>
      </p:sp>
      <p:sp>
        <p:nvSpPr>
          <p:cNvPr id="266" name="Google Shape;266;p32"/>
          <p:cNvSpPr txBox="1"/>
          <p:nvPr/>
        </p:nvSpPr>
        <p:spPr>
          <a:xfrm>
            <a:off x="543038" y="1056881"/>
            <a:ext cx="42744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Calibri"/>
              <a:ea typeface="Calibri"/>
              <a:cs typeface="Calibri"/>
              <a:sym typeface="Calibri"/>
            </a:endParaRPr>
          </a:p>
        </p:txBody>
      </p:sp>
      <p:sp>
        <p:nvSpPr>
          <p:cNvPr id="267" name="Google Shape;267;p32"/>
          <p:cNvSpPr txBox="1"/>
          <p:nvPr/>
        </p:nvSpPr>
        <p:spPr>
          <a:xfrm>
            <a:off x="443775" y="857550"/>
            <a:ext cx="5211300" cy="25089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Here are a few examples of virtual machine software: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b="1" lang="en" sz="1100">
                <a:latin typeface="Calibri"/>
                <a:ea typeface="Calibri"/>
                <a:cs typeface="Calibri"/>
                <a:sym typeface="Calibri"/>
              </a:rPr>
              <a:t>UML-Unified Modeling Language(UML)</a:t>
            </a:r>
            <a:r>
              <a:rPr lang="en" sz="1100">
                <a:latin typeface="Calibri"/>
                <a:ea typeface="Calibri"/>
                <a:cs typeface="Calibri"/>
                <a:sym typeface="Calibri"/>
              </a:rPr>
              <a:t> is a standardized (ISO/IEC19501:2005), general-purpose modeling language in the field of software engineering. The Unified Modeling Language includes a set of graphic notation techniques to create visual models of object-oriented software-intensive systems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b="1" lang="en" sz="1100">
                <a:latin typeface="Calibri"/>
                <a:ea typeface="Calibri"/>
                <a:cs typeface="Calibri"/>
                <a:sym typeface="Calibri"/>
              </a:rPr>
              <a:t>Xen</a:t>
            </a:r>
            <a:r>
              <a:rPr lang="en" sz="1100">
                <a:latin typeface="Calibri"/>
                <a:ea typeface="Calibri"/>
                <a:cs typeface="Calibri"/>
                <a:sym typeface="Calibri"/>
              </a:rPr>
              <a:t>- is a hypervisor providing services that allow multiple computer operating systems to execute on the same computer hardware concurrently.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b="1" lang="en" sz="1100">
                <a:latin typeface="Calibri"/>
                <a:ea typeface="Calibri"/>
                <a:cs typeface="Calibri"/>
                <a:sym typeface="Calibri"/>
              </a:rPr>
              <a:t>Denali Software, Inc. </a:t>
            </a:r>
            <a:r>
              <a:rPr lang="en" sz="1100">
                <a:latin typeface="Calibri"/>
                <a:ea typeface="Calibri"/>
                <a:cs typeface="Calibri"/>
                <a:sym typeface="Calibri"/>
              </a:rPr>
              <a:t>is an American software company. The company produces electronic design automation (EDA) software, intellectual property (IP) and design cores and platforms for memory, other standard interfaces and system-on-chip (SoC) design and verification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b="1" lang="en" sz="1100">
                <a:latin typeface="Calibri"/>
                <a:ea typeface="Calibri"/>
                <a:cs typeface="Calibri"/>
                <a:sym typeface="Calibri"/>
              </a:rPr>
              <a:t>Paravirtualization</a:t>
            </a:r>
            <a:r>
              <a:rPr lang="en" sz="1100">
                <a:latin typeface="Calibri"/>
                <a:ea typeface="Calibri"/>
                <a:cs typeface="Calibri"/>
                <a:sym typeface="Calibri"/>
              </a:rPr>
              <a:t>: Para = “beside”, “with”, or “alongside”. Paravirtualization refers to communication between the guest OS and the hypervisor to improve performance and efficiency.</a:t>
            </a:r>
            <a:endParaRPr sz="1100">
              <a:latin typeface="Calibri"/>
              <a:ea typeface="Calibri"/>
              <a:cs typeface="Calibri"/>
              <a:sym typeface="Calibri"/>
            </a:endParaRPr>
          </a:p>
        </p:txBody>
      </p:sp>
      <p:pic>
        <p:nvPicPr>
          <p:cNvPr id="268" name="Google Shape;268;p32"/>
          <p:cNvPicPr preferRelativeResize="0"/>
          <p:nvPr/>
        </p:nvPicPr>
        <p:blipFill>
          <a:blip r:embed="rId3">
            <a:alphaModFix/>
          </a:blip>
          <a:stretch>
            <a:fillRect/>
          </a:stretch>
        </p:blipFill>
        <p:spPr>
          <a:xfrm>
            <a:off x="6184688" y="1179506"/>
            <a:ext cx="2452500" cy="105221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7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825" name="Google Shape;825;p7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26" name="Google Shape;826;p77"/>
          <p:cNvSpPr/>
          <p:nvPr/>
        </p:nvSpPr>
        <p:spPr>
          <a:xfrm>
            <a:off x="728484"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7" name="Google Shape;827;p77"/>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2300"/>
              <a:t>6</a:t>
            </a:r>
            <a:endParaRPr b="1" sz="2300"/>
          </a:p>
        </p:txBody>
      </p:sp>
      <p:sp>
        <p:nvSpPr>
          <p:cNvPr id="828" name="Google Shape;828;p77"/>
          <p:cNvSpPr txBox="1"/>
          <p:nvPr/>
        </p:nvSpPr>
        <p:spPr>
          <a:xfrm>
            <a:off x="775613" y="2684269"/>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800"/>
              <a:t>Data Collection and Analysis</a:t>
            </a:r>
            <a:endParaRPr b="1" sz="1400"/>
          </a:p>
        </p:txBody>
      </p:sp>
      <p:sp>
        <p:nvSpPr>
          <p:cNvPr id="829" name="Google Shape;829;p77"/>
          <p:cNvSpPr txBox="1"/>
          <p:nvPr/>
        </p:nvSpPr>
        <p:spPr>
          <a:xfrm>
            <a:off x="760925" y="2876850"/>
            <a:ext cx="4553400" cy="2265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400"/>
              <a:t>Module </a:t>
            </a:r>
            <a:r>
              <a:rPr b="1" lang="en"/>
              <a:t>6</a:t>
            </a:r>
            <a:r>
              <a:rPr b="1" lang="en" sz="1400"/>
              <a:t>: </a:t>
            </a:r>
            <a:r>
              <a:rPr b="1" lang="en"/>
              <a:t>Challenges of Secure Data Management</a:t>
            </a:r>
            <a:r>
              <a:rPr b="1" lang="en"/>
              <a:t>  </a:t>
            </a:r>
            <a:endParaRPr b="1" sz="1400"/>
          </a:p>
        </p:txBody>
      </p:sp>
      <p:sp>
        <p:nvSpPr>
          <p:cNvPr id="830" name="Google Shape;830;p77"/>
          <p:cNvSpPr txBox="1"/>
          <p:nvPr/>
        </p:nvSpPr>
        <p:spPr>
          <a:xfrm>
            <a:off x="54956" y="235687"/>
            <a:ext cx="5832000" cy="2358000"/>
          </a:xfrm>
          <a:prstGeom prst="rect">
            <a:avLst/>
          </a:prstGeom>
          <a:solidFill>
            <a:srgbClr val="666666"/>
          </a:solidFill>
          <a:ln>
            <a:noFill/>
          </a:ln>
          <a:effectLst>
            <a:outerShdw blurRad="57150" rotWithShape="0" algn="bl" dir="5400000" dist="19050">
              <a:srgbClr val="000000">
                <a:alpha val="50000"/>
              </a:srgbClr>
            </a:outerShdw>
          </a:effectLst>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rPr lang="en" sz="800">
                <a:solidFill>
                  <a:srgbClr val="000000"/>
                </a:solidFill>
                <a:latin typeface="Calibri"/>
                <a:ea typeface="Calibri"/>
                <a:cs typeface="Calibri"/>
                <a:sym typeface="Calibri"/>
              </a:rPr>
              <a:t> </a:t>
            </a:r>
            <a:endParaRPr sz="800">
              <a:solidFill>
                <a:srgbClr val="000000"/>
              </a:solidFill>
              <a:latin typeface="Calibri"/>
              <a:ea typeface="Calibri"/>
              <a:cs typeface="Calibri"/>
              <a:sym typeface="Calibri"/>
            </a:endParaRPr>
          </a:p>
          <a:p>
            <a:pPr indent="0" lvl="0" marL="0" rtl="0" algn="l">
              <a:lnSpc>
                <a:spcPct val="90000"/>
              </a:lnSpc>
              <a:spcBef>
                <a:spcPts val="800"/>
              </a:spcBef>
              <a:spcAft>
                <a:spcPts val="0"/>
              </a:spcAft>
              <a:buNone/>
            </a:pPr>
            <a:r>
              <a:t/>
            </a:r>
            <a:endParaRPr sz="800">
              <a:solidFill>
                <a:srgbClr val="000000"/>
              </a:solidFill>
              <a:latin typeface="Calibri"/>
              <a:ea typeface="Calibri"/>
              <a:cs typeface="Calibri"/>
              <a:sym typeface="Calibri"/>
            </a:endParaRPr>
          </a:p>
        </p:txBody>
      </p:sp>
      <p:pic>
        <p:nvPicPr>
          <p:cNvPr id="831" name="Google Shape;831;p77"/>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50000"/>
              </a:srgbClr>
            </a:outerShdw>
          </a:effectLst>
        </p:spPr>
      </p:pic>
      <p:sp>
        <p:nvSpPr>
          <p:cNvPr id="832" name="Google Shape;832;p7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Module 6.</a:t>
            </a:r>
            <a:endParaRPr sz="80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38" name="Google Shape;838;p7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39" name="Google Shape;839;p7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0" name="Google Shape;840;p7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Gathering Information</a:t>
            </a:r>
            <a:endParaRPr b="1" sz="1400"/>
          </a:p>
        </p:txBody>
      </p:sp>
      <p:sp>
        <p:nvSpPr>
          <p:cNvPr id="841" name="Google Shape;841;p7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42" name="Google Shape;842;p7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art of conducting reconnaissance (or footprinting) means determining everything you can about a target (e.g. company, network, system, person) through technical or nontechnical means.  In general, hacker’s footprint to identify potential targets and identify types of attacks that may be successful against those targets. By comparison, security professionals footprint to determine what information the organization is giving away and what weaknesses are apparent. Overall, the collecting of bits and pieces of information (by both parties) from multiple sources creates a larger picture that can be exploited for specific reasons if desired.</a:t>
            </a:r>
            <a:endParaRPr sz="800">
              <a:solidFill>
                <a:srgbClr val="000000"/>
              </a:solidFill>
              <a:latin typeface="Arial"/>
              <a:ea typeface="Arial"/>
              <a:cs typeface="Arial"/>
              <a:sym typeface="Arial"/>
            </a:endParaRPr>
          </a:p>
        </p:txBody>
      </p:sp>
      <p:sp>
        <p:nvSpPr>
          <p:cNvPr id="843" name="Google Shape;843;p78"/>
          <p:cNvSpPr txBox="1"/>
          <p:nvPr/>
        </p:nvSpPr>
        <p:spPr>
          <a:xfrm>
            <a:off x="420150" y="836269"/>
            <a:ext cx="5205300" cy="2355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900">
                <a:latin typeface="Calibri"/>
                <a:ea typeface="Calibri"/>
                <a:cs typeface="Calibri"/>
                <a:sym typeface="Calibri"/>
              </a:rPr>
              <a:t>Public records </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WHOIS: information about owner</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DNS : information about IP addresses</a:t>
            </a:r>
            <a:br>
              <a:rPr lang="en" sz="900">
                <a:latin typeface="Calibri"/>
                <a:ea typeface="Calibri"/>
                <a:cs typeface="Calibri"/>
                <a:sym typeface="Calibri"/>
              </a:rPr>
            </a:b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Search engines </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Google hacking</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Cache all information gathered</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Tweaking provides additional information</a:t>
            </a:r>
            <a:br>
              <a:rPr lang="en" sz="900">
                <a:latin typeface="Calibri"/>
                <a:ea typeface="Calibri"/>
                <a:cs typeface="Calibri"/>
                <a:sym typeface="Calibri"/>
              </a:rPr>
            </a:b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Various websites </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Robtex.com, DNSstuff.com, iptools.com, samspade.org, etc…</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Combine above techniques</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Sort results for nice presentation</a:t>
            </a:r>
            <a:br>
              <a:rPr lang="en" sz="900">
                <a:latin typeface="Calibri"/>
                <a:ea typeface="Calibri"/>
                <a:cs typeface="Calibri"/>
                <a:sym typeface="Calibri"/>
              </a:rPr>
            </a:b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Advanced and Automated Scanning</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Specialized (offline) Tools – Kali Linux</a:t>
            </a:r>
            <a:endParaRPr sz="9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7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49" name="Google Shape;849;p7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50" name="Google Shape;850;p7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1" name="Google Shape;851;p7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DNS Lookups</a:t>
            </a:r>
            <a:endParaRPr b="1" sz="1400"/>
          </a:p>
        </p:txBody>
      </p:sp>
      <p:sp>
        <p:nvSpPr>
          <p:cNvPr id="852" name="Google Shape;852;p7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53" name="Google Shape;853;p7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854" name="Google Shape;854;p79"/>
          <p:cNvSpPr txBox="1"/>
          <p:nvPr/>
        </p:nvSpPr>
        <p:spPr>
          <a:xfrm>
            <a:off x="519338" y="1132050"/>
            <a:ext cx="4458300" cy="1662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DNS = Domain Name Service</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DNS is the utility within the Internet that maps human-readable website names to IP addresses.</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DNS is considered to be at either the Application or Network layer.</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Since the Internet is huge, its governance and mapping occurs on an international scale.</a:t>
            </a:r>
            <a:endParaRPr sz="11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8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60" name="Google Shape;860;p8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61" name="Google Shape;861;p8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62" name="Google Shape;862;p80"/>
          <p:cNvSpPr txBox="1"/>
          <p:nvPr/>
        </p:nvSpPr>
        <p:spPr>
          <a:xfrm>
            <a:off x="332963" y="493369"/>
            <a:ext cx="5181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Additional Concepts &amp; Terms - Regional Internet Registries (RIRs) (1/3)</a:t>
            </a:r>
            <a:endParaRPr b="1" sz="1400"/>
          </a:p>
        </p:txBody>
      </p:sp>
      <p:sp>
        <p:nvSpPr>
          <p:cNvPr id="863" name="Google Shape;863;p8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64" name="Google Shape;864;p8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Regional Internet Registries (RIRs) are nonprofit corporations that administer and register Internet Protocol (IP) address space and Autonomous System (AS) numbers within a defined region.</a:t>
            </a:r>
            <a:endParaRPr sz="800">
              <a:solidFill>
                <a:srgbClr val="000000"/>
              </a:solidFill>
              <a:latin typeface="Arial"/>
              <a:ea typeface="Arial"/>
              <a:cs typeface="Arial"/>
              <a:sym typeface="Arial"/>
            </a:endParaRPr>
          </a:p>
        </p:txBody>
      </p:sp>
      <p:pic>
        <p:nvPicPr>
          <p:cNvPr id="865" name="Google Shape;865;p80"/>
          <p:cNvPicPr preferRelativeResize="0"/>
          <p:nvPr/>
        </p:nvPicPr>
        <p:blipFill>
          <a:blip r:embed="rId3">
            <a:alphaModFix/>
          </a:blip>
          <a:stretch>
            <a:fillRect/>
          </a:stretch>
        </p:blipFill>
        <p:spPr>
          <a:xfrm>
            <a:off x="828619" y="1121925"/>
            <a:ext cx="4181737" cy="15440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8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71" name="Google Shape;871;p8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72" name="Google Shape;872;p8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3" name="Google Shape;873;p81"/>
          <p:cNvSpPr txBox="1"/>
          <p:nvPr/>
        </p:nvSpPr>
        <p:spPr>
          <a:xfrm>
            <a:off x="332963" y="493369"/>
            <a:ext cx="52980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Additional Concepts &amp; Terms - Domain Information Groper (DIG) (1/3)</a:t>
            </a:r>
            <a:endParaRPr b="1" sz="1400"/>
          </a:p>
        </p:txBody>
      </p:sp>
      <p:sp>
        <p:nvSpPr>
          <p:cNvPr id="874" name="Google Shape;874;p81"/>
          <p:cNvSpPr txBox="1"/>
          <p:nvPr/>
        </p:nvSpPr>
        <p:spPr>
          <a:xfrm>
            <a:off x="304913" y="322902"/>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75" name="Google Shape;875;p8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DiG is used to look up the DNS name servers of a domain. Previous utilities that have been deprecated: nslookup and host. Dig is a part of the BIND DNS suite for *nix.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876" name="Google Shape;876;p81"/>
          <p:cNvSpPr txBox="1"/>
          <p:nvPr/>
        </p:nvSpPr>
        <p:spPr>
          <a:xfrm>
            <a:off x="618544" y="1645575"/>
            <a:ext cx="4113900" cy="9852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Unless specified otherwise, dig will try each server listed in /etc/resolv.conf</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When no options are given, dig performs an NS query for “.” (root). Dig defaults to IPv4 lookups.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Syntax:  dig @server name type</a:t>
            </a:r>
            <a:endParaRPr sz="1100">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8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82" name="Google Shape;882;p8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83" name="Google Shape;883;p8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4" name="Google Shape;884;p82"/>
          <p:cNvSpPr txBox="1"/>
          <p:nvPr/>
        </p:nvSpPr>
        <p:spPr>
          <a:xfrm>
            <a:off x="332963" y="493369"/>
            <a:ext cx="53913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Additional Concepts &amp; Terms - Traceroute (1/3)</a:t>
            </a:r>
            <a:endParaRPr b="1" sz="1400"/>
          </a:p>
        </p:txBody>
      </p:sp>
      <p:sp>
        <p:nvSpPr>
          <p:cNvPr id="885" name="Google Shape;885;p8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86" name="Google Shape;886;p8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Traceroute allows users to discover all of the hops taken between a host and target machine.</a:t>
            </a:r>
            <a:endParaRPr sz="800">
              <a:solidFill>
                <a:srgbClr val="000000"/>
              </a:solidFill>
              <a:latin typeface="Arial"/>
              <a:ea typeface="Arial"/>
              <a:cs typeface="Arial"/>
              <a:sym typeface="Arial"/>
            </a:endParaRPr>
          </a:p>
        </p:txBody>
      </p:sp>
      <p:sp>
        <p:nvSpPr>
          <p:cNvPr id="887" name="Google Shape;887;p82"/>
          <p:cNvSpPr txBox="1"/>
          <p:nvPr/>
        </p:nvSpPr>
        <p:spPr>
          <a:xfrm>
            <a:off x="525188" y="1091213"/>
            <a:ext cx="4533900" cy="4773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*nix Command: traceroute www.example.com</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Windows Command: tracert www.example.com</a:t>
            </a:r>
            <a:endParaRPr sz="1100">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8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893" name="Google Shape;893;p8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894" name="Google Shape;894;p8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5" name="Google Shape;895;p8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Scanning and Enumeration (1/2)</a:t>
            </a:r>
            <a:endParaRPr b="1" sz="1400"/>
          </a:p>
        </p:txBody>
      </p:sp>
      <p:sp>
        <p:nvSpPr>
          <p:cNvPr id="896" name="Google Shape;896;p8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897" name="Google Shape;897;p8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Scanning is the process of detecting live or responding systems on the network. Scanning is conducted after the information gathering, footprinting and reconnaissance stages. Enumeration occurs next and is the process of gathering user names, host or device names, and applications. It involves actively querying or connecting to a target system to acquire these pieces of information.</a:t>
            </a:r>
            <a:endParaRPr sz="800">
              <a:solidFill>
                <a:srgbClr val="000000"/>
              </a:solidFill>
              <a:latin typeface="Arial"/>
              <a:ea typeface="Arial"/>
              <a:cs typeface="Arial"/>
              <a:sym typeface="Arial"/>
            </a:endParaRPr>
          </a:p>
        </p:txBody>
      </p:sp>
      <p:sp>
        <p:nvSpPr>
          <p:cNvPr id="898" name="Google Shape;898;p83"/>
          <p:cNvSpPr txBox="1"/>
          <p:nvPr/>
        </p:nvSpPr>
        <p:spPr>
          <a:xfrm>
            <a:off x="618544" y="1021181"/>
            <a:ext cx="4218900" cy="11544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Three Major Types of Scanning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Port Scanning: determines open TCP/IP ports and services running on a system.</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Network Scanning: identifies IPs on a given network or subnet.</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Vulnerability Scanning: discovers presence of known weaknesses on a system.</a:t>
            </a:r>
            <a:endParaRPr sz="11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8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04" name="Google Shape;904;p8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05" name="Google Shape;905;p8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6" name="Google Shape;906;p84"/>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Scanning Methodology (2/2)</a:t>
            </a:r>
            <a:endParaRPr b="1" sz="1400"/>
          </a:p>
        </p:txBody>
      </p:sp>
      <p:sp>
        <p:nvSpPr>
          <p:cNvPr id="907" name="Google Shape;907;p8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08" name="Google Shape;908;p8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general steps used when scanning for systems on the network.</a:t>
            </a:r>
            <a:endParaRPr sz="800">
              <a:solidFill>
                <a:srgbClr val="000000"/>
              </a:solidFill>
              <a:latin typeface="Arial"/>
              <a:ea typeface="Arial"/>
              <a:cs typeface="Arial"/>
              <a:sym typeface="Arial"/>
            </a:endParaRPr>
          </a:p>
        </p:txBody>
      </p:sp>
      <p:sp>
        <p:nvSpPr>
          <p:cNvPr id="909" name="Google Shape;909;p84"/>
          <p:cNvSpPr txBox="1"/>
          <p:nvPr/>
        </p:nvSpPr>
        <p:spPr>
          <a:xfrm>
            <a:off x="513506" y="980344"/>
            <a:ext cx="4434900" cy="9852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Check for Live Systems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Check for Open Ports</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Service Identification</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Banner Grabbing/OS Fingerprinting</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Vulnerability Scanning</a:t>
            </a:r>
            <a:endParaRPr sz="1100">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8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15" name="Google Shape;915;p8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16" name="Google Shape;916;p8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7" name="Google Shape;917;p8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Port Numbers and Ranges</a:t>
            </a:r>
            <a:endParaRPr b="1" sz="1400"/>
          </a:p>
        </p:txBody>
      </p:sp>
      <p:sp>
        <p:nvSpPr>
          <p:cNvPr id="918" name="Google Shape;918;p8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19" name="Google Shape;919;p8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920" name="Google Shape;920;p85"/>
          <p:cNvSpPr txBox="1"/>
          <p:nvPr/>
        </p:nvSpPr>
        <p:spPr>
          <a:xfrm>
            <a:off x="496013" y="1277944"/>
            <a:ext cx="2217300" cy="13236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Well-known (System) ports: 0 to 1023</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Registered (User) ports: 1024 to 49,151</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Dynamic, private, or ephemeral (unassigned) ports: 49,152 to 65,535</a:t>
            </a:r>
            <a:endParaRPr sz="1100">
              <a:latin typeface="Calibri"/>
              <a:ea typeface="Calibri"/>
              <a:cs typeface="Calibri"/>
              <a:sym typeface="Calibri"/>
            </a:endParaRPr>
          </a:p>
        </p:txBody>
      </p:sp>
      <p:pic>
        <p:nvPicPr>
          <p:cNvPr id="921" name="Google Shape;921;p85"/>
          <p:cNvPicPr preferRelativeResize="0"/>
          <p:nvPr/>
        </p:nvPicPr>
        <p:blipFill>
          <a:blip r:embed="rId3">
            <a:alphaModFix/>
          </a:blip>
          <a:stretch>
            <a:fillRect/>
          </a:stretch>
        </p:blipFill>
        <p:spPr>
          <a:xfrm>
            <a:off x="3061088" y="1199512"/>
            <a:ext cx="2678906" cy="155019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8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27" name="Google Shape;927;p8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28" name="Google Shape;928;p8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9" name="Google Shape;929;p86"/>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Port Scan Types- TCP</a:t>
            </a:r>
            <a:endParaRPr b="1" sz="1400"/>
          </a:p>
        </p:txBody>
      </p:sp>
      <p:sp>
        <p:nvSpPr>
          <p:cNvPr id="930" name="Google Shape;930;p8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31" name="Google Shape;931;p8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932" name="Google Shape;932;p86"/>
          <p:cNvSpPr/>
          <p:nvPr/>
        </p:nvSpPr>
        <p:spPr>
          <a:xfrm>
            <a:off x="304913" y="1055081"/>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3" name="Google Shape;933;p86"/>
          <p:cNvSpPr/>
          <p:nvPr/>
        </p:nvSpPr>
        <p:spPr>
          <a:xfrm>
            <a:off x="4212769" y="2372316"/>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4" name="Google Shape;934;p86"/>
          <p:cNvSpPr/>
          <p:nvPr/>
        </p:nvSpPr>
        <p:spPr>
          <a:xfrm>
            <a:off x="2155275" y="2372316"/>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5" name="Google Shape;935;p86"/>
          <p:cNvSpPr/>
          <p:nvPr/>
        </p:nvSpPr>
        <p:spPr>
          <a:xfrm>
            <a:off x="304913" y="2337581"/>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6" name="Google Shape;936;p86"/>
          <p:cNvSpPr/>
          <p:nvPr/>
        </p:nvSpPr>
        <p:spPr>
          <a:xfrm>
            <a:off x="2155275" y="1026675"/>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7" name="Google Shape;937;p86"/>
          <p:cNvSpPr/>
          <p:nvPr/>
        </p:nvSpPr>
        <p:spPr>
          <a:xfrm>
            <a:off x="4212769" y="1026675"/>
            <a:ext cx="1272300" cy="88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8" name="Google Shape;938;p86"/>
          <p:cNvSpPr txBox="1"/>
          <p:nvPr/>
        </p:nvSpPr>
        <p:spPr>
          <a:xfrm>
            <a:off x="478500" y="1231256"/>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SYN</a:t>
            </a:r>
            <a:endParaRPr sz="1100">
              <a:latin typeface="Calibri"/>
              <a:ea typeface="Calibri"/>
              <a:cs typeface="Calibri"/>
              <a:sym typeface="Calibri"/>
            </a:endParaRPr>
          </a:p>
        </p:txBody>
      </p:sp>
      <p:sp>
        <p:nvSpPr>
          <p:cNvPr id="939" name="Google Shape;939;p86"/>
          <p:cNvSpPr txBox="1"/>
          <p:nvPr/>
        </p:nvSpPr>
        <p:spPr>
          <a:xfrm>
            <a:off x="4351800" y="2628056"/>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FIN</a:t>
            </a:r>
            <a:endParaRPr sz="1100">
              <a:latin typeface="Calibri"/>
              <a:ea typeface="Calibri"/>
              <a:cs typeface="Calibri"/>
              <a:sym typeface="Calibri"/>
            </a:endParaRPr>
          </a:p>
        </p:txBody>
      </p:sp>
      <p:sp>
        <p:nvSpPr>
          <p:cNvPr id="940" name="Google Shape;940;p86"/>
          <p:cNvSpPr txBox="1"/>
          <p:nvPr/>
        </p:nvSpPr>
        <p:spPr>
          <a:xfrm>
            <a:off x="2370169" y="2628056"/>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ACK</a:t>
            </a:r>
            <a:endParaRPr sz="1100">
              <a:latin typeface="Calibri"/>
              <a:ea typeface="Calibri"/>
              <a:cs typeface="Calibri"/>
              <a:sym typeface="Calibri"/>
            </a:endParaRPr>
          </a:p>
        </p:txBody>
      </p:sp>
      <p:sp>
        <p:nvSpPr>
          <p:cNvPr id="941" name="Google Shape;941;p86"/>
          <p:cNvSpPr txBox="1"/>
          <p:nvPr/>
        </p:nvSpPr>
        <p:spPr>
          <a:xfrm>
            <a:off x="4351800" y="1317150"/>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NULL</a:t>
            </a:r>
            <a:endParaRPr sz="1100">
              <a:latin typeface="Calibri"/>
              <a:ea typeface="Calibri"/>
              <a:cs typeface="Calibri"/>
              <a:sym typeface="Calibri"/>
            </a:endParaRPr>
          </a:p>
        </p:txBody>
      </p:sp>
      <p:sp>
        <p:nvSpPr>
          <p:cNvPr id="942" name="Google Shape;942;p86"/>
          <p:cNvSpPr txBox="1"/>
          <p:nvPr/>
        </p:nvSpPr>
        <p:spPr>
          <a:xfrm>
            <a:off x="2307019" y="1274006"/>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Connect</a:t>
            </a:r>
            <a:endParaRPr sz="1100">
              <a:latin typeface="Calibri"/>
              <a:ea typeface="Calibri"/>
              <a:cs typeface="Calibri"/>
              <a:sym typeface="Calibri"/>
            </a:endParaRPr>
          </a:p>
        </p:txBody>
      </p:sp>
      <p:sp>
        <p:nvSpPr>
          <p:cNvPr id="943" name="Google Shape;943;p86"/>
          <p:cNvSpPr txBox="1"/>
          <p:nvPr/>
        </p:nvSpPr>
        <p:spPr>
          <a:xfrm>
            <a:off x="453731" y="2588906"/>
            <a:ext cx="9162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XMAS</a:t>
            </a:r>
            <a:endParaRPr sz="11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Idea: Have an image of a cloud with these for clickable objects or something similar.</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74" name="Google Shape;274;p3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75" name="Google Shape;275;p3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6" name="Google Shape;276;p33"/>
          <p:cNvSpPr txBox="1"/>
          <p:nvPr/>
        </p:nvSpPr>
        <p:spPr>
          <a:xfrm>
            <a:off x="332963" y="493369"/>
            <a:ext cx="45018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Cloud Computing- Cloud Service Provider (</a:t>
            </a:r>
            <a:r>
              <a:rPr b="1" lang="en" sz="1400"/>
              <a:t>1/2</a:t>
            </a:r>
            <a:r>
              <a:rPr b="1" lang="en" sz="1400"/>
              <a:t>)</a:t>
            </a:r>
            <a:endParaRPr b="1" sz="1400"/>
          </a:p>
        </p:txBody>
      </p:sp>
      <p:sp>
        <p:nvSpPr>
          <p:cNvPr id="277" name="Google Shape;277;p3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278" name="Google Shape;278;p3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For Cloud Platform as a Service, the Cloud Service Provider manages the cloud infrastructure for the platform, and provisions tools and execution resources for the platform consumers to develop, test, deploy, and administer applications. Consumers have control over the applications and possibly the hosting environment settings, but cannot access the infrastructure underlying the platform including network, servers, operating systems, or storage.</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For Cloud Infrastructure as a Service, the cloud provider provisions the physical processing, storage, networking, and other fundamental computing resources, as well as manages the hosting environment and cloud infrastructure for IaaS consumers. Cloud consumers deploy and run applications, have more control over the hosting environment and operating systems, but do not manage or control the underlying cloud infrastructure (e.g., the physical servers, network, storage, hypervisors, etc.).</a:t>
            </a:r>
            <a:endParaRPr sz="800">
              <a:solidFill>
                <a:srgbClr val="000000"/>
              </a:solidFill>
              <a:latin typeface="Arial"/>
              <a:ea typeface="Arial"/>
              <a:cs typeface="Arial"/>
              <a:sym typeface="Arial"/>
            </a:endParaRPr>
          </a:p>
        </p:txBody>
      </p:sp>
      <p:sp>
        <p:nvSpPr>
          <p:cNvPr id="279" name="Google Shape;279;p33"/>
          <p:cNvSpPr txBox="1"/>
          <p:nvPr/>
        </p:nvSpPr>
        <p:spPr>
          <a:xfrm>
            <a:off x="397050" y="1021838"/>
            <a:ext cx="4858200" cy="985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Cloud Software as a Service, the Cloud Service Provider:</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Deploys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Configures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Maintains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Updates the operation of the software applications on a cloud infrastructure</a:t>
            </a:r>
            <a:endParaRPr sz="1100">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8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49" name="Google Shape;949;p8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50" name="Google Shape;950;p8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1" name="Google Shape;951;p87"/>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TCP Packet Format</a:t>
            </a:r>
            <a:endParaRPr b="1" sz="1400"/>
          </a:p>
        </p:txBody>
      </p:sp>
      <p:sp>
        <p:nvSpPr>
          <p:cNvPr id="952" name="Google Shape;952;p8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53" name="Google Shape;953;p8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954" name="Google Shape;954;p87"/>
          <p:cNvPicPr preferRelativeResize="0"/>
          <p:nvPr/>
        </p:nvPicPr>
        <p:blipFill>
          <a:blip r:embed="rId3">
            <a:alphaModFix/>
          </a:blip>
          <a:stretch>
            <a:fillRect/>
          </a:stretch>
        </p:blipFill>
        <p:spPr>
          <a:xfrm>
            <a:off x="776419" y="859378"/>
            <a:ext cx="4114198" cy="252175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8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60" name="Google Shape;960;p8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61" name="Google Shape;961;p8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2" name="Google Shape;962;p8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Port Scan Types - UDP</a:t>
            </a:r>
            <a:endParaRPr b="1" sz="1400"/>
          </a:p>
        </p:txBody>
      </p:sp>
      <p:sp>
        <p:nvSpPr>
          <p:cNvPr id="963" name="Google Shape;963;p8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64" name="Google Shape;964;p8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965" name="Google Shape;965;p88"/>
          <p:cNvPicPr preferRelativeResize="0"/>
          <p:nvPr/>
        </p:nvPicPr>
        <p:blipFill>
          <a:blip r:embed="rId3">
            <a:alphaModFix/>
          </a:blip>
          <a:stretch>
            <a:fillRect/>
          </a:stretch>
        </p:blipFill>
        <p:spPr>
          <a:xfrm>
            <a:off x="3069413" y="1264781"/>
            <a:ext cx="2585982" cy="1160231"/>
          </a:xfrm>
          <a:prstGeom prst="rect">
            <a:avLst/>
          </a:prstGeom>
          <a:noFill/>
          <a:ln>
            <a:noFill/>
          </a:ln>
        </p:spPr>
      </p:pic>
      <p:sp>
        <p:nvSpPr>
          <p:cNvPr id="966" name="Google Shape;966;p88"/>
          <p:cNvSpPr txBox="1"/>
          <p:nvPr/>
        </p:nvSpPr>
        <p:spPr>
          <a:xfrm>
            <a:off x="297600" y="881138"/>
            <a:ext cx="2707800" cy="2078100"/>
          </a:xfrm>
          <a:prstGeom prst="rect">
            <a:avLst/>
          </a:prstGeom>
          <a:noFill/>
          <a:ln>
            <a:noFill/>
          </a:ln>
        </p:spPr>
        <p:txBody>
          <a:bodyPr anchorCtr="0" anchor="t" bIns="68575" lIns="68575" spcFirstLastPara="1" rIns="68575" wrap="square" tIns="68575">
            <a:spAutoFit/>
          </a:bodyPr>
          <a:lstStyle/>
          <a:p>
            <a:pPr indent="-222250" lvl="0" marL="342900" rtl="0" algn="l">
              <a:spcBef>
                <a:spcPts val="0"/>
              </a:spcBef>
              <a:spcAft>
                <a:spcPts val="0"/>
              </a:spcAft>
              <a:buSzPts val="900"/>
              <a:buFont typeface="Calibri"/>
              <a:buChar char="●"/>
            </a:pPr>
            <a:r>
              <a:rPr lang="en" sz="900">
                <a:latin typeface="Calibri"/>
                <a:ea typeface="Calibri"/>
                <a:cs typeface="Calibri"/>
                <a:sym typeface="Calibri"/>
              </a:rPr>
              <a:t>Connectionless protocol</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Faster but less reliable than TCP</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UDP packet is sent to target</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If the response is ICMP “Port Unreachable,” the port is closed</a:t>
            </a:r>
            <a:endParaRPr sz="900">
              <a:latin typeface="Calibri"/>
              <a:ea typeface="Calibri"/>
              <a:cs typeface="Calibri"/>
              <a:sym typeface="Calibri"/>
            </a:endParaRPr>
          </a:p>
          <a:p>
            <a:pPr indent="-222250" lvl="1" marL="685800" rtl="0" algn="l">
              <a:spcBef>
                <a:spcPts val="0"/>
              </a:spcBef>
              <a:spcAft>
                <a:spcPts val="0"/>
              </a:spcAft>
              <a:buSzPts val="900"/>
              <a:buFont typeface="Calibri"/>
              <a:buChar char="○"/>
            </a:pPr>
            <a:r>
              <a:rPr lang="en" sz="900">
                <a:latin typeface="Calibri"/>
                <a:ea typeface="Calibri"/>
                <a:cs typeface="Calibri"/>
                <a:sym typeface="Calibri"/>
              </a:rPr>
              <a:t>A lack of response means the port may or may not be open, depending on whether a firewall or other packet filtering device is in place</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Port Return Options</a:t>
            </a:r>
            <a:endParaRPr sz="900">
              <a:latin typeface="Calibri"/>
              <a:ea typeface="Calibri"/>
              <a:cs typeface="Calibri"/>
              <a:sym typeface="Calibri"/>
            </a:endParaRPr>
          </a:p>
          <a:p>
            <a:pPr indent="-222250" lvl="1" marL="685800" rtl="0" algn="l">
              <a:spcBef>
                <a:spcPts val="0"/>
              </a:spcBef>
              <a:spcAft>
                <a:spcPts val="0"/>
              </a:spcAft>
              <a:buSzPts val="900"/>
              <a:buFont typeface="Calibri"/>
              <a:buChar char="○"/>
            </a:pPr>
            <a:r>
              <a:rPr lang="en" sz="900">
                <a:latin typeface="Calibri"/>
                <a:ea typeface="Calibri"/>
                <a:cs typeface="Calibri"/>
                <a:sym typeface="Calibri"/>
              </a:rPr>
              <a:t> Open</a:t>
            </a:r>
            <a:endParaRPr sz="900">
              <a:latin typeface="Calibri"/>
              <a:ea typeface="Calibri"/>
              <a:cs typeface="Calibri"/>
              <a:sym typeface="Calibri"/>
            </a:endParaRPr>
          </a:p>
          <a:p>
            <a:pPr indent="-222250" lvl="1" marL="685800" rtl="0" algn="l">
              <a:spcBef>
                <a:spcPts val="0"/>
              </a:spcBef>
              <a:spcAft>
                <a:spcPts val="0"/>
              </a:spcAft>
              <a:buSzPts val="900"/>
              <a:buFont typeface="Calibri"/>
              <a:buChar char="○"/>
            </a:pPr>
            <a:r>
              <a:rPr lang="en" sz="900">
                <a:latin typeface="Calibri"/>
                <a:ea typeface="Calibri"/>
                <a:cs typeface="Calibri"/>
                <a:sym typeface="Calibri"/>
              </a:rPr>
              <a:t> Closed</a:t>
            </a:r>
            <a:endParaRPr sz="900">
              <a:latin typeface="Calibri"/>
              <a:ea typeface="Calibri"/>
              <a:cs typeface="Calibri"/>
              <a:sym typeface="Calibri"/>
            </a:endParaRPr>
          </a:p>
          <a:p>
            <a:pPr indent="-222250" lvl="1" marL="685800" rtl="0" algn="l">
              <a:spcBef>
                <a:spcPts val="0"/>
              </a:spcBef>
              <a:spcAft>
                <a:spcPts val="0"/>
              </a:spcAft>
              <a:buSzPts val="900"/>
              <a:buFont typeface="Calibri"/>
              <a:buChar char="○"/>
            </a:pPr>
            <a:r>
              <a:rPr lang="en" sz="900">
                <a:latin typeface="Calibri"/>
                <a:ea typeface="Calibri"/>
                <a:cs typeface="Calibri"/>
                <a:sym typeface="Calibri"/>
              </a:rPr>
              <a:t> Filtered</a:t>
            </a:r>
            <a:endParaRPr sz="900">
              <a:latin typeface="Calibri"/>
              <a:ea typeface="Calibri"/>
              <a:cs typeface="Calibri"/>
              <a:sym typeface="Calibri"/>
            </a:endParaRPr>
          </a:p>
          <a:p>
            <a:pPr indent="-222250" lvl="2" marL="1028700" rtl="0" algn="l">
              <a:spcBef>
                <a:spcPts val="0"/>
              </a:spcBef>
              <a:spcAft>
                <a:spcPts val="0"/>
              </a:spcAft>
              <a:buSzPts val="900"/>
              <a:buFont typeface="Calibri"/>
              <a:buChar char="■"/>
            </a:pPr>
            <a:r>
              <a:rPr lang="en" sz="900">
                <a:latin typeface="Calibri"/>
                <a:ea typeface="Calibri"/>
                <a:cs typeface="Calibri"/>
                <a:sym typeface="Calibri"/>
              </a:rPr>
              <a:t>False positives and negatives</a:t>
            </a:r>
            <a:endParaRPr sz="900">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8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72" name="Google Shape;972;p8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73" name="Google Shape;973;p8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4" name="Google Shape;974;p8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Scanning Countermeasures</a:t>
            </a:r>
            <a:endParaRPr b="1" sz="1400"/>
          </a:p>
        </p:txBody>
      </p:sp>
      <p:sp>
        <p:nvSpPr>
          <p:cNvPr id="975" name="Google Shape;975;p8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76" name="Google Shape;976;p8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977" name="Google Shape;977;p89"/>
          <p:cNvSpPr txBox="1"/>
          <p:nvPr/>
        </p:nvSpPr>
        <p:spPr>
          <a:xfrm>
            <a:off x="741094" y="1091213"/>
            <a:ext cx="4073100" cy="18318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Filter inbound ICMP message types at network border.</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Filter outbound ICMP type 3 at network border.</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Configure firewalls to identify port scan and throttle the connection.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Configure firewall and IDS to properly handle fragmented packets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Test router and firewall configurations for bypassing source routing techniques.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Patch!</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Be aware of network configuration and “normal” traffic.</a:t>
            </a:r>
            <a:endParaRPr sz="11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9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83" name="Google Shape;983;p9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84" name="Google Shape;984;p9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5" name="Google Shape;985;p9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Enumeration &amp; Tools (1/2)</a:t>
            </a:r>
            <a:endParaRPr b="1" sz="1400"/>
          </a:p>
        </p:txBody>
      </p:sp>
      <p:sp>
        <p:nvSpPr>
          <p:cNvPr id="986" name="Google Shape;986;p9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87" name="Google Shape;987;p9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Once your scanning is complete the next stage is Enumeration. </a:t>
            </a:r>
            <a:endParaRPr sz="800">
              <a:solidFill>
                <a:srgbClr val="000000"/>
              </a:solidFill>
              <a:latin typeface="Arial"/>
              <a:ea typeface="Arial"/>
              <a:cs typeface="Arial"/>
              <a:sym typeface="Arial"/>
            </a:endParaRPr>
          </a:p>
        </p:txBody>
      </p:sp>
      <p:sp>
        <p:nvSpPr>
          <p:cNvPr id="988" name="Google Shape;988;p90"/>
          <p:cNvSpPr txBox="1"/>
          <p:nvPr/>
        </p:nvSpPr>
        <p:spPr>
          <a:xfrm>
            <a:off x="525188" y="1003688"/>
            <a:ext cx="4872600" cy="13236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The process of gathering and compiling:</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Usernames, Groups and Machine names</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Username passwords and login times </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Network Resources or Shares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Requires an active connection to the target; more intrusive than scanning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Helps the attacker determine what vulnerabilities may be exploited or the assessor determine what to mitigate</a:t>
            </a:r>
            <a:endParaRPr sz="110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9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994" name="Google Shape;994;p9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995" name="Google Shape;995;p9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6" name="Google Shape;996;p91"/>
          <p:cNvSpPr txBox="1"/>
          <p:nvPr/>
        </p:nvSpPr>
        <p:spPr>
          <a:xfrm>
            <a:off x="332963" y="493369"/>
            <a:ext cx="4784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Enumeration &amp; Tools- Banner Grabbing (2/2)</a:t>
            </a:r>
            <a:endParaRPr b="1" sz="1400"/>
          </a:p>
        </p:txBody>
      </p:sp>
      <p:sp>
        <p:nvSpPr>
          <p:cNvPr id="997" name="Google Shape;997;p9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998" name="Google Shape;998;p9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A common method is using Telnet aimed at a specific port. Many enumeration tools establish a NetBIOS null session to gather information. Unauthenticated connection to a Windows computer without using a logon and password value. </a:t>
            </a:r>
            <a:r>
              <a:rPr lang="en" sz="800">
                <a:latin typeface="Arial"/>
                <a:ea typeface="Arial"/>
                <a:cs typeface="Arial"/>
                <a:sym typeface="Arial"/>
              </a:rPr>
              <a:t>Enumerations can be performed using tools built in to Windows or others such as, DumpSec,  Hyena, Nessus, Enum, SNMPUtil, onesixtyone, and SNScan. Enumeration of *nix systems can be done with built-in UNIX utilities, such as the finger command, others such as Nessus</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999" name="Google Shape;999;p91"/>
          <p:cNvSpPr txBox="1"/>
          <p:nvPr/>
        </p:nvSpPr>
        <p:spPr>
          <a:xfrm>
            <a:off x="379294" y="1021181"/>
            <a:ext cx="4983300" cy="6465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Sending an unsolicited request to an open port to see what, if any, default error message (banner) is returned.</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SNMP can also be used to enumerate user accounts on target systems.</a:t>
            </a:r>
            <a:endParaRPr sz="1100">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92"/>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05" name="Google Shape;1005;p92"/>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06" name="Google Shape;1006;p92"/>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7" name="Google Shape;1007;p92"/>
          <p:cNvSpPr txBox="1"/>
          <p:nvPr/>
        </p:nvSpPr>
        <p:spPr>
          <a:xfrm>
            <a:off x="332963" y="493369"/>
            <a:ext cx="4329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Simple Network Management Protocol</a:t>
            </a:r>
            <a:endParaRPr b="1" sz="1400"/>
          </a:p>
        </p:txBody>
      </p:sp>
      <p:sp>
        <p:nvSpPr>
          <p:cNvPr id="1008" name="Google Shape;1008;p92"/>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09" name="Google Shape;1009;p9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Simple network management Protocol is designed for network administrators to monitor network attached devices.</a:t>
            </a:r>
            <a:endParaRPr sz="800">
              <a:solidFill>
                <a:srgbClr val="000000"/>
              </a:solidFill>
              <a:latin typeface="Arial"/>
              <a:ea typeface="Arial"/>
              <a:cs typeface="Arial"/>
              <a:sym typeface="Arial"/>
            </a:endParaRPr>
          </a:p>
        </p:txBody>
      </p:sp>
      <p:sp>
        <p:nvSpPr>
          <p:cNvPr id="1010" name="Google Shape;1010;p92"/>
          <p:cNvSpPr txBox="1"/>
          <p:nvPr/>
        </p:nvSpPr>
        <p:spPr>
          <a:xfrm>
            <a:off x="460988" y="1277944"/>
            <a:ext cx="4434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sz="1100">
              <a:latin typeface="Calibri"/>
              <a:ea typeface="Calibri"/>
              <a:cs typeface="Calibri"/>
              <a:sym typeface="Calibri"/>
            </a:endParaRPr>
          </a:p>
        </p:txBody>
      </p:sp>
      <p:sp>
        <p:nvSpPr>
          <p:cNvPr id="1011" name="Google Shape;1011;p92"/>
          <p:cNvSpPr txBox="1"/>
          <p:nvPr/>
        </p:nvSpPr>
        <p:spPr>
          <a:xfrm>
            <a:off x="548531" y="1056206"/>
            <a:ext cx="4434900" cy="13236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Client-server application that uses port 161.</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Uses the Management Information Base (MIB) for data.</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Versions 1 and 2 use community strings to protect data.</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Defaults: public, private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Version 3 adds encryption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Can list information about hardware, software, version numbers, network information.</a:t>
            </a:r>
            <a:endParaRPr sz="1100">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93"/>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rPr lang="en" u="sng">
                <a:solidFill>
                  <a:schemeClr val="hlink"/>
                </a:solidFill>
                <a:hlinkClick r:id="rId3"/>
              </a:rPr>
              <a:t>https://www.wireshark.org/docs/wsug_html_chunked/ChUseMainWindowSection.html</a:t>
            </a:r>
            <a:r>
              <a:rPr lang="en"/>
              <a:t>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17" name="Google Shape;1017;p93"/>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18" name="Google Shape;1018;p9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9" name="Google Shape;1019;p9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Getting Started with Wireshark</a:t>
            </a:r>
            <a:endParaRPr b="1" sz="1400"/>
          </a:p>
        </p:txBody>
      </p:sp>
      <p:sp>
        <p:nvSpPr>
          <p:cNvPr id="1020" name="Google Shape;1020;p93"/>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21" name="Google Shape;1021;p9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Wireshark is the top network protocol analyzer and is free under the GNU General Public License. It provides deep packet inspection across virtually all major protocols, and can be used for live capture or offline for analysis. The terminal version of the program is called TShark. Here are other threat analysis tools or site, SAINT and sectools.org</a:t>
            </a:r>
            <a:endParaRPr sz="800">
              <a:solidFill>
                <a:srgbClr val="000000"/>
              </a:solidFill>
              <a:latin typeface="Arial"/>
              <a:ea typeface="Arial"/>
              <a:cs typeface="Arial"/>
              <a:sym typeface="Arial"/>
            </a:endParaRPr>
          </a:p>
        </p:txBody>
      </p:sp>
      <p:pic>
        <p:nvPicPr>
          <p:cNvPr id="1022" name="Google Shape;1022;p93"/>
          <p:cNvPicPr preferRelativeResize="0"/>
          <p:nvPr/>
        </p:nvPicPr>
        <p:blipFill>
          <a:blip r:embed="rId4">
            <a:alphaModFix/>
          </a:blip>
          <a:stretch>
            <a:fillRect/>
          </a:stretch>
        </p:blipFill>
        <p:spPr>
          <a:xfrm>
            <a:off x="1024501" y="824344"/>
            <a:ext cx="3428512" cy="254728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9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28" name="Google Shape;1028;p9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29" name="Google Shape;1029;p9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30" name="Google Shape;1030;p94"/>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NMAP Network Mapper</a:t>
            </a:r>
            <a:endParaRPr b="1" sz="1400"/>
          </a:p>
        </p:txBody>
      </p:sp>
      <p:sp>
        <p:nvSpPr>
          <p:cNvPr id="1031" name="Google Shape;1031;p9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32" name="Google Shape;1032;p9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Free and open source utility for network discovery and security auditing. Which uses IP packets to determine what hosts are available on the network, what services (application name and version) those hosts are offering, what operating systems (and OS versions) they are running and used to audit the security and network connections of the devices within the certification boundary. Will identify and validate all systems to be tested and their open ports, network communications, and protocols</a:t>
            </a:r>
            <a:endParaRPr sz="800">
              <a:solidFill>
                <a:srgbClr val="000000"/>
              </a:solidFill>
              <a:latin typeface="Arial"/>
              <a:ea typeface="Arial"/>
              <a:cs typeface="Arial"/>
              <a:sym typeface="Arial"/>
            </a:endParaRPr>
          </a:p>
        </p:txBody>
      </p:sp>
      <p:pic>
        <p:nvPicPr>
          <p:cNvPr id="1033" name="Google Shape;1033;p94"/>
          <p:cNvPicPr preferRelativeResize="0"/>
          <p:nvPr/>
        </p:nvPicPr>
        <p:blipFill>
          <a:blip r:embed="rId3">
            <a:alphaModFix/>
          </a:blip>
          <a:stretch>
            <a:fillRect/>
          </a:stretch>
        </p:blipFill>
        <p:spPr>
          <a:xfrm>
            <a:off x="1144575" y="906919"/>
            <a:ext cx="3534582" cy="231275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9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39" name="Google Shape;1039;p9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40" name="Google Shape;1040;p9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1" name="Google Shape;1041;p95"/>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Working with NMAP Syntax</a:t>
            </a:r>
            <a:endParaRPr b="1" sz="1400"/>
          </a:p>
        </p:txBody>
      </p:sp>
      <p:sp>
        <p:nvSpPr>
          <p:cNvPr id="1042" name="Google Shape;1042;p9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43" name="Google Shape;1043;p9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044" name="Google Shape;1044;p95"/>
          <p:cNvSpPr txBox="1"/>
          <p:nvPr/>
        </p:nvSpPr>
        <p:spPr>
          <a:xfrm>
            <a:off x="379294" y="1003688"/>
            <a:ext cx="5041800" cy="1831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The general syntax used when working with NMAP commands looks like this: nmap [scan type…] [options] {target specification}</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Some common syntax commands include:</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-sS: TCP SYN scan;-sT: Connect() scan; -sA: ACK scan; -sW: Window scan; -sM: Maimon scan; -sU: UDP scan;-sN: TCP Null scan; -sF: FIN scan; -sX: Xmas scan; -sI &lt;zombie host{:probeport]&gt;: Idle scan-; sY: SCTP INIT scan; -sZ: COOKIE-ECHO scan; -s0: IP protocol scan; -b &lt;FTP relay host&gt;: FTP bounce scan;--scanflags &lt;flags&gt;: Customize TCP scan flags</a:t>
            </a:r>
            <a:endParaRPr sz="1100">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9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50" name="Google Shape;1050;p9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51" name="Google Shape;1051;p9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2" name="Google Shape;1052;p96"/>
          <p:cNvSpPr txBox="1"/>
          <p:nvPr/>
        </p:nvSpPr>
        <p:spPr>
          <a:xfrm>
            <a:off x="332978" y="493375"/>
            <a:ext cx="39153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NMAP Syntax: Selected Options (1/3)</a:t>
            </a:r>
            <a:endParaRPr b="1" sz="1400"/>
          </a:p>
        </p:txBody>
      </p:sp>
      <p:sp>
        <p:nvSpPr>
          <p:cNvPr id="1053" name="Google Shape;1053;p9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54" name="Google Shape;1054;p9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lists provides a brief overview into selected NMAP commands, organized by specific objectives and goals needed for scans across a system.</a:t>
            </a:r>
            <a:endParaRPr sz="800">
              <a:solidFill>
                <a:srgbClr val="000000"/>
              </a:solidFill>
              <a:latin typeface="Arial"/>
              <a:ea typeface="Arial"/>
              <a:cs typeface="Arial"/>
              <a:sym typeface="Arial"/>
            </a:endParaRPr>
          </a:p>
        </p:txBody>
      </p:sp>
      <p:sp>
        <p:nvSpPr>
          <p:cNvPr id="1055" name="Google Shape;1055;p96"/>
          <p:cNvSpPr txBox="1"/>
          <p:nvPr/>
        </p:nvSpPr>
        <p:spPr>
          <a:xfrm>
            <a:off x="478500" y="863825"/>
            <a:ext cx="5092800" cy="25089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Host Discovery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-sL: List scan (lists targets to scan)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-sn: Ping scan (Disable port scan)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--traceroute: Trace hop path to each host</a:t>
            </a:r>
            <a:br>
              <a:rPr lang="en" sz="1100">
                <a:latin typeface="Calibri"/>
                <a:ea typeface="Calibri"/>
                <a:cs typeface="Calibri"/>
                <a:sym typeface="Calibri"/>
              </a:rPr>
            </a:b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Port Specification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 &lt;port ranges&gt;: Only scan specific ports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-p22 only scans port #22</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-p U:53,11,T:21-8080 scans UDP ports #53 &amp; 11, TCP 21 through 8080</a:t>
            </a:r>
            <a:br>
              <a:rPr lang="en" sz="1100">
                <a:latin typeface="Calibri"/>
                <a:ea typeface="Calibri"/>
                <a:cs typeface="Calibri"/>
                <a:sym typeface="Calibri"/>
              </a:rPr>
            </a:b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Scan Order and Speed</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-F: Fast mode – scans fewer ports than default</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 Scan ports consecutively (don’t randomize)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--top-ports &lt;number&gt;: Scan &lt;number&gt; most common ports</a:t>
            </a:r>
            <a:endParaRPr sz="1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4"/>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Recreate table image. Could make it interactive or not.</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85" name="Google Shape;285;p34"/>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86" name="Google Shape;286;p34"/>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34"/>
          <p:cNvSpPr txBox="1"/>
          <p:nvPr/>
        </p:nvSpPr>
        <p:spPr>
          <a:xfrm>
            <a:off x="332963" y="493369"/>
            <a:ext cx="38130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Cloud Computing - Five Major Actors (2/2)</a:t>
            </a:r>
            <a:endParaRPr b="1" sz="1400"/>
          </a:p>
        </p:txBody>
      </p:sp>
      <p:sp>
        <p:nvSpPr>
          <p:cNvPr id="288" name="Google Shape;288;p34"/>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289" name="Google Shape;289;p34"/>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NIST SP 500-291, the NIST cloud computing reference architecture defines five major actors: cloud consumer, cloud provider, cloud auditor, cloud broker, and cloud carrier. Each actor is an entity (a person or an organization) that participates in a transaction or process and/or performs tasks in cloud computing.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800"/>
              <a:buFont typeface="Arial"/>
              <a:buNone/>
            </a:pPr>
            <a:r>
              <a:rPr lang="en" sz="800">
                <a:solidFill>
                  <a:srgbClr val="000000"/>
                </a:solidFill>
                <a:latin typeface="Arial"/>
                <a:ea typeface="Arial"/>
                <a:cs typeface="Arial"/>
                <a:sym typeface="Arial"/>
              </a:rPr>
              <a:t>The table shows the interactions among the actors in the NIST cloud computing reference architecture. A cloud consumer may request cloud services from a cloud provider directly or via a cloud broker. A cloud auditor conducts independent audits and may contact the others to collect necessary information.</a:t>
            </a:r>
            <a:endParaRPr sz="800">
              <a:solidFill>
                <a:srgbClr val="000000"/>
              </a:solidFill>
              <a:latin typeface="Arial"/>
              <a:ea typeface="Arial"/>
              <a:cs typeface="Arial"/>
              <a:sym typeface="Arial"/>
            </a:endParaRPr>
          </a:p>
        </p:txBody>
      </p:sp>
      <p:pic>
        <p:nvPicPr>
          <p:cNvPr id="290" name="Google Shape;290;p34"/>
          <p:cNvPicPr preferRelativeResize="0"/>
          <p:nvPr/>
        </p:nvPicPr>
        <p:blipFill>
          <a:blip r:embed="rId3">
            <a:alphaModFix/>
          </a:blip>
          <a:stretch>
            <a:fillRect/>
          </a:stretch>
        </p:blipFill>
        <p:spPr>
          <a:xfrm>
            <a:off x="1256474" y="920175"/>
            <a:ext cx="3555766" cy="219060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97"/>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61" name="Google Shape;1061;p97"/>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62" name="Google Shape;1062;p97"/>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63" name="Google Shape;1063;p97"/>
          <p:cNvSpPr txBox="1"/>
          <p:nvPr/>
        </p:nvSpPr>
        <p:spPr>
          <a:xfrm>
            <a:off x="332978" y="493375"/>
            <a:ext cx="39264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NMAP Syntax: Selected Options (2/3)</a:t>
            </a:r>
            <a:endParaRPr b="1" sz="1400"/>
          </a:p>
        </p:txBody>
      </p:sp>
      <p:sp>
        <p:nvSpPr>
          <p:cNvPr id="1064" name="Google Shape;1064;p97"/>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65" name="Google Shape;1065;p97"/>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066" name="Google Shape;1066;p97"/>
          <p:cNvSpPr txBox="1"/>
          <p:nvPr/>
        </p:nvSpPr>
        <p:spPr>
          <a:xfrm>
            <a:off x="331913" y="855563"/>
            <a:ext cx="5263500" cy="2216400"/>
          </a:xfrm>
          <a:prstGeom prst="rect">
            <a:avLst/>
          </a:prstGeom>
          <a:noFill/>
          <a:ln cap="flat" cmpd="sng" w="9525">
            <a:solidFill>
              <a:srgbClr val="888888"/>
            </a:solidFill>
            <a:prstDash val="solid"/>
            <a:round/>
            <a:headEnd len="sm" w="sm" type="none"/>
            <a:tailEnd len="sm" w="sm" type="none"/>
          </a:ln>
        </p:spPr>
        <p:txBody>
          <a:bodyPr anchorCtr="0" anchor="t" bIns="68575" lIns="68575" spcFirstLastPara="1" rIns="68575" wrap="square" tIns="68575">
            <a:spAutoFit/>
          </a:bodyPr>
          <a:lstStyle/>
          <a:p>
            <a:pPr indent="0" lvl="0" marL="0" rtl="0" algn="l">
              <a:spcBef>
                <a:spcPts val="0"/>
              </a:spcBef>
              <a:spcAft>
                <a:spcPts val="0"/>
              </a:spcAft>
              <a:buNone/>
            </a:pPr>
            <a:r>
              <a:rPr lang="en" sz="900">
                <a:latin typeface="Calibri"/>
                <a:ea typeface="Calibri"/>
                <a:cs typeface="Calibri"/>
                <a:sym typeface="Calibri"/>
              </a:rPr>
              <a:t>Service/Version Detection</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-sV: Probe open ports to determine service/version info</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OS Detection</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-O: Enable OS detection</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Timing and Performance</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Options for &lt;time&gt;: ms, s, m, &amp; h</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-T&lt;0-5&gt;: Set timing template (higher = faster)</a:t>
            </a:r>
            <a:br>
              <a:rPr lang="en" sz="900">
                <a:latin typeface="Calibri"/>
                <a:ea typeface="Calibri"/>
                <a:cs typeface="Calibri"/>
                <a:sym typeface="Calibri"/>
              </a:rPr>
            </a:br>
            <a:endParaRPr sz="900">
              <a:latin typeface="Calibri"/>
              <a:ea typeface="Calibri"/>
              <a:cs typeface="Calibri"/>
              <a:sym typeface="Calibri"/>
            </a:endParaRPr>
          </a:p>
          <a:p>
            <a:pPr indent="0" lvl="0" marL="0" rtl="0" algn="l">
              <a:spcBef>
                <a:spcPts val="0"/>
              </a:spcBef>
              <a:spcAft>
                <a:spcPts val="0"/>
              </a:spcAft>
              <a:buNone/>
            </a:pPr>
            <a:r>
              <a:rPr lang="en" sz="900">
                <a:latin typeface="Calibri"/>
                <a:ea typeface="Calibri"/>
                <a:cs typeface="Calibri"/>
                <a:sym typeface="Calibri"/>
              </a:rPr>
              <a:t>Firewall/IDS Evasion and Spoofing</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-f; --mtu &lt;val&gt;: fragment packets (optionally with given MTU)</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-S &lt;IP_address&gt;: Spoof source address</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-g/--source-port &lt;portnum&gt;: Use given port number</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--data-length &lt;num&gt;: Append random data to sent packets</a:t>
            </a:r>
            <a:endParaRPr sz="900">
              <a:latin typeface="Calibri"/>
              <a:ea typeface="Calibri"/>
              <a:cs typeface="Calibri"/>
              <a:sym typeface="Calibri"/>
            </a:endParaRPr>
          </a:p>
          <a:p>
            <a:pPr indent="-222250" lvl="0" marL="342900" rtl="0" algn="l">
              <a:spcBef>
                <a:spcPts val="0"/>
              </a:spcBef>
              <a:spcAft>
                <a:spcPts val="0"/>
              </a:spcAft>
              <a:buSzPts val="900"/>
              <a:buFont typeface="Calibri"/>
              <a:buChar char="●"/>
            </a:pPr>
            <a:r>
              <a:rPr lang="en" sz="900">
                <a:latin typeface="Calibri"/>
                <a:ea typeface="Calibri"/>
                <a:cs typeface="Calibri"/>
                <a:sym typeface="Calibri"/>
              </a:rPr>
              <a:t>--spoof-mac &lt;mac address/prefix/vendor name&gt;: Spoof your MAC address</a:t>
            </a:r>
            <a:endParaRPr sz="900">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98"/>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72" name="Google Shape;1072;p98"/>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73" name="Google Shape;1073;p98"/>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4" name="Google Shape;1074;p98"/>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b="1" lang="en" sz="1400">
                <a:solidFill>
                  <a:schemeClr val="dk1"/>
                </a:solidFill>
              </a:rPr>
              <a:t>NMAP Syntax: Selected Options (3/3)</a:t>
            </a:r>
            <a:endParaRPr b="1" sz="1400"/>
          </a:p>
        </p:txBody>
      </p:sp>
      <p:sp>
        <p:nvSpPr>
          <p:cNvPr id="1075" name="Google Shape;1075;p98"/>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76" name="Google Shape;1076;p98"/>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077" name="Google Shape;1077;p98"/>
          <p:cNvSpPr txBox="1"/>
          <p:nvPr/>
        </p:nvSpPr>
        <p:spPr>
          <a:xfrm>
            <a:off x="431813" y="1038694"/>
            <a:ext cx="4954200" cy="18318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Output</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-oN/-oX/-oS/-oG &lt;file&gt;: Output scan in normal, XML, s|&lt;rIpt kIddi3, and Grepable format, respectively, to the given filename</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-v: Increase verbosity level (use –vv or more for greater effect)</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--reason: display the reason the port is in a particular state</a:t>
            </a:r>
            <a:endParaRPr sz="1100">
              <a:latin typeface="Calibri"/>
              <a:ea typeface="Calibri"/>
              <a:cs typeface="Calibri"/>
              <a:sym typeface="Calibri"/>
            </a:endParaRPr>
          </a:p>
          <a:p>
            <a:pPr indent="-234950" lvl="1" marL="685800" rtl="0" algn="l">
              <a:spcBef>
                <a:spcPts val="0"/>
              </a:spcBef>
              <a:spcAft>
                <a:spcPts val="0"/>
              </a:spcAft>
              <a:buSzPts val="1100"/>
              <a:buFont typeface="Calibri"/>
              <a:buChar char="○"/>
            </a:pPr>
            <a:r>
              <a:rPr lang="en" sz="1100">
                <a:latin typeface="Calibri"/>
                <a:ea typeface="Calibri"/>
                <a:cs typeface="Calibri"/>
                <a:sym typeface="Calibri"/>
              </a:rPr>
              <a:t>--open: only show open (or possibly open) ports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-6: Enable IPv6 scanning</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-A: Enable OS detection, version detection, script scanning, and traceroute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--datadir &lt;dirname&gt;: Specify custom Nmap data file location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-h: Print Nmap help summary page</a:t>
            </a:r>
            <a:endParaRPr sz="1100">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99"/>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83" name="Google Shape;1083;p99"/>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84" name="Google Shape;1084;p99"/>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5" name="Google Shape;1085;p99"/>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NMAP Syntax: Target Specification</a:t>
            </a:r>
            <a:endParaRPr b="1" sz="1400"/>
          </a:p>
        </p:txBody>
      </p:sp>
      <p:sp>
        <p:nvSpPr>
          <p:cNvPr id="1086" name="Google Shape;1086;p99"/>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87" name="Google Shape;1087;p99"/>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pic>
        <p:nvPicPr>
          <p:cNvPr id="1088" name="Google Shape;1088;p99"/>
          <p:cNvPicPr preferRelativeResize="0"/>
          <p:nvPr/>
        </p:nvPicPr>
        <p:blipFill>
          <a:blip r:embed="rId3">
            <a:alphaModFix/>
          </a:blip>
          <a:stretch>
            <a:fillRect/>
          </a:stretch>
        </p:blipFill>
        <p:spPr>
          <a:xfrm>
            <a:off x="2713800" y="1163138"/>
            <a:ext cx="2985339" cy="1593825"/>
          </a:xfrm>
          <a:prstGeom prst="rect">
            <a:avLst/>
          </a:prstGeom>
          <a:noFill/>
          <a:ln>
            <a:noFill/>
          </a:ln>
        </p:spPr>
      </p:pic>
      <p:sp>
        <p:nvSpPr>
          <p:cNvPr id="1089" name="Google Shape;1089;p99"/>
          <p:cNvSpPr txBox="1"/>
          <p:nvPr/>
        </p:nvSpPr>
        <p:spPr>
          <a:xfrm>
            <a:off x="182644" y="981750"/>
            <a:ext cx="2368800" cy="25089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Can pass: Hostnames, IP addresses,  networks, etc.</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Examples: scanme.nmap.org, microsoft.com/24, 192.168.0.1, 10.0.0-255.1-254</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-iL &lt;inputfilename&gt;: Input from list of hosts/networks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-iR &lt;num hosts&gt;: Choose random targets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--exclude &lt;host1[,host2][,host3],…&gt;: Exclude hosts/networks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--excludefile &lt;exclude_file&gt;: Exclude list from file</a:t>
            </a:r>
            <a:endParaRPr sz="1100">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00"/>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095" name="Google Shape;1095;p100"/>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096" name="Google Shape;1096;p100"/>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7" name="Google Shape;1097;p100"/>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Understanding Port States</a:t>
            </a:r>
            <a:endParaRPr b="1" sz="1400"/>
          </a:p>
        </p:txBody>
      </p:sp>
      <p:sp>
        <p:nvSpPr>
          <p:cNvPr id="1098" name="Google Shape;1098;p100"/>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099" name="Google Shape;1099;p100"/>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100" name="Google Shape;1100;p100"/>
          <p:cNvSpPr/>
          <p:nvPr/>
        </p:nvSpPr>
        <p:spPr>
          <a:xfrm>
            <a:off x="376725" y="1055963"/>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1" name="Google Shape;1101;p100"/>
          <p:cNvSpPr/>
          <p:nvPr/>
        </p:nvSpPr>
        <p:spPr>
          <a:xfrm>
            <a:off x="4172869" y="2317688"/>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2" name="Google Shape;1102;p100"/>
          <p:cNvSpPr/>
          <p:nvPr/>
        </p:nvSpPr>
        <p:spPr>
          <a:xfrm>
            <a:off x="2203463" y="2317688"/>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3" name="Google Shape;1103;p100"/>
          <p:cNvSpPr/>
          <p:nvPr/>
        </p:nvSpPr>
        <p:spPr>
          <a:xfrm>
            <a:off x="4172869" y="999300"/>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4" name="Google Shape;1104;p100"/>
          <p:cNvSpPr/>
          <p:nvPr/>
        </p:nvSpPr>
        <p:spPr>
          <a:xfrm>
            <a:off x="2203819" y="1055963"/>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5" name="Google Shape;1105;p100"/>
          <p:cNvSpPr/>
          <p:nvPr/>
        </p:nvSpPr>
        <p:spPr>
          <a:xfrm>
            <a:off x="376725" y="2283338"/>
            <a:ext cx="1141500" cy="99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6" name="Google Shape;1106;p100"/>
          <p:cNvSpPr txBox="1"/>
          <p:nvPr/>
        </p:nvSpPr>
        <p:spPr>
          <a:xfrm>
            <a:off x="536531" y="1307100"/>
            <a:ext cx="684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Open</a:t>
            </a:r>
            <a:endParaRPr sz="1100">
              <a:latin typeface="Calibri"/>
              <a:ea typeface="Calibri"/>
              <a:cs typeface="Calibri"/>
              <a:sym typeface="Calibri"/>
            </a:endParaRPr>
          </a:p>
        </p:txBody>
      </p:sp>
      <p:sp>
        <p:nvSpPr>
          <p:cNvPr id="1107" name="Google Shape;1107;p100"/>
          <p:cNvSpPr txBox="1"/>
          <p:nvPr/>
        </p:nvSpPr>
        <p:spPr>
          <a:xfrm>
            <a:off x="2431838" y="1348613"/>
            <a:ext cx="684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Closed</a:t>
            </a:r>
            <a:endParaRPr sz="1100">
              <a:latin typeface="Calibri"/>
              <a:ea typeface="Calibri"/>
              <a:cs typeface="Calibri"/>
              <a:sym typeface="Calibri"/>
            </a:endParaRPr>
          </a:p>
        </p:txBody>
      </p:sp>
      <p:sp>
        <p:nvSpPr>
          <p:cNvPr id="1108" name="Google Shape;1108;p100"/>
          <p:cNvSpPr txBox="1"/>
          <p:nvPr/>
        </p:nvSpPr>
        <p:spPr>
          <a:xfrm>
            <a:off x="4372500" y="1307100"/>
            <a:ext cx="6849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Filtered</a:t>
            </a:r>
            <a:endParaRPr sz="1100">
              <a:latin typeface="Calibri"/>
              <a:ea typeface="Calibri"/>
              <a:cs typeface="Calibri"/>
              <a:sym typeface="Calibri"/>
            </a:endParaRPr>
          </a:p>
        </p:txBody>
      </p:sp>
      <p:sp>
        <p:nvSpPr>
          <p:cNvPr id="1109" name="Google Shape;1109;p100"/>
          <p:cNvSpPr txBox="1"/>
          <p:nvPr/>
        </p:nvSpPr>
        <p:spPr>
          <a:xfrm>
            <a:off x="576926" y="2667000"/>
            <a:ext cx="7986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Unfiltered</a:t>
            </a:r>
            <a:endParaRPr sz="1100">
              <a:latin typeface="Calibri"/>
              <a:ea typeface="Calibri"/>
              <a:cs typeface="Calibri"/>
              <a:sym typeface="Calibri"/>
            </a:endParaRPr>
          </a:p>
        </p:txBody>
      </p:sp>
      <p:sp>
        <p:nvSpPr>
          <p:cNvPr id="1110" name="Google Shape;1110;p100"/>
          <p:cNvSpPr txBox="1"/>
          <p:nvPr/>
        </p:nvSpPr>
        <p:spPr>
          <a:xfrm>
            <a:off x="2305969" y="2667000"/>
            <a:ext cx="9618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Open/Filtered</a:t>
            </a:r>
            <a:endParaRPr sz="1100">
              <a:latin typeface="Calibri"/>
              <a:ea typeface="Calibri"/>
              <a:cs typeface="Calibri"/>
              <a:sym typeface="Calibri"/>
            </a:endParaRPr>
          </a:p>
        </p:txBody>
      </p:sp>
      <p:sp>
        <p:nvSpPr>
          <p:cNvPr id="1111" name="Google Shape;1111;p100"/>
          <p:cNvSpPr txBox="1"/>
          <p:nvPr/>
        </p:nvSpPr>
        <p:spPr>
          <a:xfrm>
            <a:off x="4263769" y="2667000"/>
            <a:ext cx="10101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Closed/Filtered</a:t>
            </a:r>
            <a:endParaRPr sz="1100">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101"/>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Let’s get creative on this slide, have a click to text or slider.</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1117" name="Google Shape;1117;p101"/>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118" name="Google Shape;1118;p101"/>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9" name="Google Shape;1119;p101"/>
          <p:cNvSpPr txBox="1"/>
          <p:nvPr/>
        </p:nvSpPr>
        <p:spPr>
          <a:xfrm>
            <a:off x="332963" y="493369"/>
            <a:ext cx="41877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Footprinting/</a:t>
            </a:r>
            <a:r>
              <a:rPr b="1" lang="en"/>
              <a:t>Info Gathering</a:t>
            </a:r>
            <a:r>
              <a:rPr b="1" lang="en" sz="1400"/>
              <a:t> Countermeasures</a:t>
            </a:r>
            <a:endParaRPr b="1" sz="1400"/>
          </a:p>
        </p:txBody>
      </p:sp>
      <p:sp>
        <p:nvSpPr>
          <p:cNvPr id="1120" name="Google Shape;1120;p101"/>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1121" name="Google Shape;1121;p101"/>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1122" name="Google Shape;1122;p101"/>
          <p:cNvSpPr txBox="1"/>
          <p:nvPr/>
        </p:nvSpPr>
        <p:spPr>
          <a:xfrm>
            <a:off x="439500" y="947513"/>
            <a:ext cx="4623300" cy="25089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Limit access by allowing search engines only to see what they need to see. Make sure unauthorized users are not able to look into or even see files they do not need to see. Force possible intruders to use methods that can be scanned and monitored.</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Use the tools of hackers by scanning your systems with the tools hackers use and check the information that is found. Scan for error messages and other things that reveal information about the system and services and remove them.</a:t>
            </a:r>
            <a:endParaRPr sz="1100">
              <a:latin typeface="Calibri"/>
              <a:ea typeface="Calibri"/>
              <a:cs typeface="Calibri"/>
              <a:sym typeface="Calibri"/>
            </a:endParaRPr>
          </a:p>
          <a:p>
            <a:pPr indent="-234950" lvl="0" marL="342900" rtl="0" algn="l">
              <a:spcBef>
                <a:spcPts val="0"/>
              </a:spcBef>
              <a:spcAft>
                <a:spcPts val="0"/>
              </a:spcAft>
              <a:buSzPts val="1100"/>
              <a:buFont typeface="Calibri"/>
              <a:buAutoNum type="arabicPeriod"/>
            </a:pPr>
            <a:r>
              <a:rPr lang="en" sz="1100">
                <a:latin typeface="Calibri"/>
                <a:ea typeface="Calibri"/>
                <a:cs typeface="Calibri"/>
                <a:sym typeface="Calibri"/>
              </a:rPr>
              <a:t>Be aware of all possible sources of information.  Create awareness among employees.  Assume all information will possibly be abused by cleaning documents and removing all metadata from documents before publishing. Be sure to always audit frequently, which will keep your knowledge up-to-date and scan regularly for information that can be found about your systems or hire professionals do to it for you.</a:t>
            </a:r>
            <a:endParaRPr sz="11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102"/>
          <p:cNvSpPr txBox="1"/>
          <p:nvPr>
            <p:ph idx="1" type="body"/>
          </p:nvPr>
        </p:nvSpPr>
        <p:spPr>
          <a:xfrm>
            <a:off x="5991763" y="204691"/>
            <a:ext cx="2412600" cy="3681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800"/>
              <a:buFont typeface="Arial"/>
              <a:buNone/>
            </a:pPr>
            <a:r>
              <a:t/>
            </a:r>
            <a:endParaRPr/>
          </a:p>
        </p:txBody>
      </p:sp>
      <p:sp>
        <p:nvSpPr>
          <p:cNvPr id="1128" name="Google Shape;1128;p102"/>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129" name="Google Shape;1129;p102"/>
          <p:cNvSpPr txBox="1"/>
          <p:nvPr/>
        </p:nvSpPr>
        <p:spPr>
          <a:xfrm>
            <a:off x="428096" y="2662973"/>
            <a:ext cx="276900" cy="3516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300"/>
              <a:buFont typeface="Arial"/>
              <a:buNone/>
            </a:pPr>
            <a:r>
              <a:rPr b="1" lang="en" sz="2300"/>
              <a:t>7</a:t>
            </a:r>
            <a:endParaRPr b="1" i="0" sz="2300" u="none" cap="none" strike="noStrike">
              <a:solidFill>
                <a:srgbClr val="000000"/>
              </a:solidFill>
              <a:latin typeface="Arial"/>
              <a:ea typeface="Arial"/>
              <a:cs typeface="Arial"/>
              <a:sym typeface="Arial"/>
            </a:endParaRPr>
          </a:p>
        </p:txBody>
      </p:sp>
      <p:sp>
        <p:nvSpPr>
          <p:cNvPr id="1130" name="Google Shape;1130;p102"/>
          <p:cNvSpPr/>
          <p:nvPr/>
        </p:nvSpPr>
        <p:spPr>
          <a:xfrm>
            <a:off x="728485" y="2730769"/>
            <a:ext cx="29700" cy="3516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1" name="Google Shape;1131;p102"/>
          <p:cNvSpPr txBox="1"/>
          <p:nvPr/>
        </p:nvSpPr>
        <p:spPr>
          <a:xfrm>
            <a:off x="781638" y="2662970"/>
            <a:ext cx="3162600" cy="202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 sz="800">
                <a:solidFill>
                  <a:schemeClr val="dk1"/>
                </a:solidFill>
              </a:rPr>
              <a:t>Data Collection and Analysis</a:t>
            </a:r>
            <a:endParaRPr b="1">
              <a:solidFill>
                <a:schemeClr val="dk1"/>
              </a:solidFill>
            </a:endParaRPr>
          </a:p>
          <a:p>
            <a:pPr indent="0" lvl="0" marL="0" marR="0" rtl="0" algn="l">
              <a:lnSpc>
                <a:spcPct val="100000"/>
              </a:lnSpc>
              <a:spcBef>
                <a:spcPts val="800"/>
              </a:spcBef>
              <a:spcAft>
                <a:spcPts val="0"/>
              </a:spcAft>
              <a:buClr>
                <a:srgbClr val="000000"/>
              </a:buClr>
              <a:buSzPts val="800"/>
              <a:buFont typeface="Arial"/>
              <a:buNone/>
            </a:pPr>
            <a:r>
              <a:t/>
            </a:r>
            <a:endParaRPr sz="800"/>
          </a:p>
        </p:txBody>
      </p:sp>
      <p:sp>
        <p:nvSpPr>
          <p:cNvPr id="1132" name="Google Shape;1132;p102"/>
          <p:cNvSpPr txBox="1"/>
          <p:nvPr/>
        </p:nvSpPr>
        <p:spPr>
          <a:xfrm>
            <a:off x="760913" y="2876847"/>
            <a:ext cx="3162600" cy="2265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Final Assessment</a:t>
            </a:r>
            <a:endParaRPr b="1" i="0" sz="1400" u="none" cap="none" strike="noStrike">
              <a:solidFill>
                <a:srgbClr val="000000"/>
              </a:solidFill>
              <a:latin typeface="Arial"/>
              <a:ea typeface="Arial"/>
              <a:cs typeface="Arial"/>
              <a:sym typeface="Arial"/>
            </a:endParaRPr>
          </a:p>
        </p:txBody>
      </p:sp>
      <p:sp>
        <p:nvSpPr>
          <p:cNvPr id="1133" name="Google Shape;1133;p102"/>
          <p:cNvSpPr txBox="1"/>
          <p:nvPr/>
        </p:nvSpPr>
        <p:spPr>
          <a:xfrm>
            <a:off x="54956" y="235688"/>
            <a:ext cx="5832000" cy="2358000"/>
          </a:xfrm>
          <a:prstGeom prst="rect">
            <a:avLst/>
          </a:prstGeom>
          <a:solidFill>
            <a:srgbClr val="666666"/>
          </a:solidFill>
          <a:ln>
            <a:noFill/>
          </a:ln>
          <a:effectLst>
            <a:outerShdw blurRad="57150" rotWithShape="0" algn="bl" dir="5400000" dist="19050">
              <a:srgbClr val="000000">
                <a:alpha val="49800"/>
              </a:srgbClr>
            </a:outerShdw>
          </a:effectLst>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800"/>
              <a:buFont typeface="Arial"/>
              <a:buNone/>
            </a:pPr>
            <a:r>
              <a:rPr b="0" i="0" lang="en" sz="800" u="none" cap="none" strike="noStrike">
                <a:solidFill>
                  <a:srgbClr val="000000"/>
                </a:solidFill>
                <a:latin typeface="Calibri"/>
                <a:ea typeface="Calibri"/>
                <a:cs typeface="Calibri"/>
                <a:sym typeface="Calibri"/>
              </a:rPr>
              <a:t> </a:t>
            </a:r>
            <a:endParaRPr b="0" i="0" sz="800" u="none" cap="none" strike="noStrike">
              <a:solidFill>
                <a:srgbClr val="000000"/>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800"/>
              <a:buFont typeface="Arial"/>
              <a:buNone/>
            </a:pPr>
            <a:r>
              <a:t/>
            </a:r>
            <a:endParaRPr b="0" i="0" sz="800" u="none" cap="none" strike="noStrike">
              <a:solidFill>
                <a:srgbClr val="000000"/>
              </a:solidFill>
              <a:latin typeface="Calibri"/>
              <a:ea typeface="Calibri"/>
              <a:cs typeface="Calibri"/>
              <a:sym typeface="Calibri"/>
            </a:endParaRPr>
          </a:p>
        </p:txBody>
      </p:sp>
      <p:pic>
        <p:nvPicPr>
          <p:cNvPr id="1134" name="Google Shape;1134;p102"/>
          <p:cNvPicPr preferRelativeResize="0"/>
          <p:nvPr/>
        </p:nvPicPr>
        <p:blipFill rotWithShape="1">
          <a:blip r:embed="rId3">
            <a:alphaModFix/>
          </a:blip>
          <a:srcRect b="0" l="0" r="0" t="0"/>
          <a:stretch/>
        </p:blipFill>
        <p:spPr>
          <a:xfrm>
            <a:off x="2225177" y="700080"/>
            <a:ext cx="1429238" cy="1429238"/>
          </a:xfrm>
          <a:prstGeom prst="rect">
            <a:avLst/>
          </a:prstGeom>
          <a:noFill/>
          <a:ln>
            <a:noFill/>
          </a:ln>
          <a:effectLst>
            <a:outerShdw blurRad="57150" rotWithShape="0" algn="bl" dir="5400000" dist="19050">
              <a:srgbClr val="000000">
                <a:alpha val="49800"/>
              </a:srgbClr>
            </a:outerShdw>
          </a:effectLst>
        </p:spPr>
      </p:pic>
      <p:sp>
        <p:nvSpPr>
          <p:cNvPr id="1135" name="Google Shape;1135;p102"/>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rPr lang="en">
                <a:solidFill>
                  <a:srgbClr val="000000"/>
                </a:solidFill>
                <a:latin typeface="Arial"/>
                <a:ea typeface="Arial"/>
                <a:cs typeface="Arial"/>
                <a:sym typeface="Arial"/>
              </a:rPr>
              <a:t>Welcome to the final assessment. Please familiarize yourself with the instructions and pass requirements.</a:t>
            </a:r>
            <a:endParaRPr sz="800">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03"/>
          <p:cNvSpPr txBox="1"/>
          <p:nvPr>
            <p:ph idx="1" type="body"/>
          </p:nvPr>
        </p:nvSpPr>
        <p:spPr>
          <a:xfrm>
            <a:off x="5935938" y="210266"/>
            <a:ext cx="2412600" cy="3681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800"/>
              <a:buFont typeface="Arial"/>
              <a:buNone/>
            </a:pPr>
            <a:r>
              <a:rPr b="1" lang="en">
                <a:solidFill>
                  <a:srgbClr val="FF0000"/>
                </a:solidFill>
              </a:rPr>
              <a:t>Source:</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b="1" lang="en"/>
              <a:t>Slide scope:</a:t>
            </a:r>
            <a:endParaRPr b="1"/>
          </a:p>
          <a:p>
            <a:pPr indent="0" lvl="0" marL="0" rtl="0" algn="l">
              <a:lnSpc>
                <a:spcPct val="115000"/>
              </a:lnSpc>
              <a:spcBef>
                <a:spcPts val="0"/>
              </a:spcBef>
              <a:spcAft>
                <a:spcPts val="0"/>
              </a:spcAft>
              <a:buClr>
                <a:schemeClr val="dk1"/>
              </a:buClr>
              <a:buSzPts val="800"/>
              <a:buFont typeface="Arial"/>
              <a:buNone/>
            </a:pPr>
            <a:r>
              <a:rPr lang="en" sz="800"/>
              <a:t>A quiz to test the student's knowledge (10 questions, 8+ correct = pass) </a:t>
            </a:r>
            <a:endParaRPr b="1"/>
          </a:p>
        </p:txBody>
      </p:sp>
      <p:sp>
        <p:nvSpPr>
          <p:cNvPr id="1141" name="Google Shape;1141;p103"/>
          <p:cNvSpPr txBox="1"/>
          <p:nvPr>
            <p:ph idx="12" type="sldNum"/>
          </p:nvPr>
        </p:nvSpPr>
        <p:spPr>
          <a:xfrm>
            <a:off x="2996443" y="-3247"/>
            <a:ext cx="1413300" cy="1767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1142" name="Google Shape;1142;p103"/>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43" name="Google Shape;1143;p103"/>
          <p:cNvSpPr txBox="1"/>
          <p:nvPr/>
        </p:nvSpPr>
        <p:spPr>
          <a:xfrm>
            <a:off x="332963" y="493377"/>
            <a:ext cx="3162600" cy="273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Assessment</a:t>
            </a:r>
            <a:endParaRPr b="1" i="0" sz="1400" u="none" cap="none" strike="noStrike">
              <a:solidFill>
                <a:srgbClr val="000000"/>
              </a:solidFill>
              <a:latin typeface="Arial"/>
              <a:ea typeface="Arial"/>
              <a:cs typeface="Arial"/>
              <a:sym typeface="Arial"/>
            </a:endParaRPr>
          </a:p>
        </p:txBody>
      </p:sp>
      <p:sp>
        <p:nvSpPr>
          <p:cNvPr id="1144" name="Google Shape;1144;p103"/>
          <p:cNvSpPr txBox="1"/>
          <p:nvPr/>
        </p:nvSpPr>
        <p:spPr>
          <a:xfrm>
            <a:off x="332963" y="315178"/>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 sz="800">
                <a:solidFill>
                  <a:schemeClr val="dk1"/>
                </a:solidFill>
              </a:rPr>
              <a:t>Data Collection and Analysis</a:t>
            </a:r>
            <a:endParaRPr b="1">
              <a:solidFill>
                <a:schemeClr val="dk1"/>
              </a:solidFill>
            </a:endParaRPr>
          </a:p>
          <a:p>
            <a:pPr indent="0" lvl="0" marL="0" marR="0" rtl="0" algn="l">
              <a:lnSpc>
                <a:spcPct val="100000"/>
              </a:lnSpc>
              <a:spcBef>
                <a:spcPts val="800"/>
              </a:spcBef>
              <a:spcAft>
                <a:spcPts val="800"/>
              </a:spcAft>
              <a:buClr>
                <a:srgbClr val="000000"/>
              </a:buClr>
              <a:buSzPts val="800"/>
              <a:buFont typeface="Arial"/>
              <a:buNone/>
            </a:pPr>
            <a:r>
              <a:t/>
            </a:r>
            <a:endParaRPr sz="800"/>
          </a:p>
        </p:txBody>
      </p:sp>
      <p:sp>
        <p:nvSpPr>
          <p:cNvPr id="1145" name="Google Shape;1145;p103"/>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5"/>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rPr lang="en"/>
              <a:t>Find graphic that represents advantages, make click to reveal.</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296" name="Google Shape;296;p35"/>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297" name="Google Shape;297;p35"/>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8" name="Google Shape;298;p35"/>
          <p:cNvSpPr txBox="1"/>
          <p:nvPr/>
        </p:nvSpPr>
        <p:spPr>
          <a:xfrm>
            <a:off x="332978" y="493375"/>
            <a:ext cx="38595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Advantages to Cloud Computing (</a:t>
            </a:r>
            <a:r>
              <a:rPr b="1" lang="en" sz="1400"/>
              <a:t>1/4</a:t>
            </a:r>
            <a:r>
              <a:rPr b="1" lang="en" sz="1400"/>
              <a:t>)</a:t>
            </a:r>
            <a:endParaRPr b="1" sz="1400"/>
          </a:p>
        </p:txBody>
      </p:sp>
      <p:sp>
        <p:nvSpPr>
          <p:cNvPr id="299" name="Google Shape;299;p35"/>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00" name="Google Shape;300;p35"/>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800"/>
              <a:buFont typeface="Arial"/>
              <a:buNone/>
            </a:pPr>
            <a:r>
              <a:t/>
            </a:r>
            <a:endParaRPr sz="800">
              <a:solidFill>
                <a:srgbClr val="000000"/>
              </a:solidFill>
              <a:latin typeface="Arial"/>
              <a:ea typeface="Arial"/>
              <a:cs typeface="Arial"/>
              <a:sym typeface="Arial"/>
            </a:endParaRPr>
          </a:p>
        </p:txBody>
      </p:sp>
      <p:sp>
        <p:nvSpPr>
          <p:cNvPr id="301" name="Google Shape;301;p35"/>
          <p:cNvSpPr txBox="1"/>
          <p:nvPr/>
        </p:nvSpPr>
        <p:spPr>
          <a:xfrm>
            <a:off x="589744" y="1021838"/>
            <a:ext cx="4338300" cy="16623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Reduced Software Costs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Lower Computing Costs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Improved performance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Instant Software Updates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Unlimited Storage Capacity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Increased data reliability</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Universal Document Access</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Device Independence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Latest version available</a:t>
            </a:r>
            <a:endParaRPr sz="1100">
              <a:latin typeface="Calibri"/>
              <a:ea typeface="Calibri"/>
              <a:cs typeface="Calibri"/>
              <a:sym typeface="Calibri"/>
            </a:endParaRPr>
          </a:p>
        </p:txBody>
      </p:sp>
      <p:pic>
        <p:nvPicPr>
          <p:cNvPr id="302" name="Google Shape;302;p35"/>
          <p:cNvPicPr preferRelativeResize="0"/>
          <p:nvPr/>
        </p:nvPicPr>
        <p:blipFill rotWithShape="1">
          <a:blip r:embed="rId4">
            <a:alphaModFix/>
          </a:blip>
          <a:srcRect b="0" l="0" r="0" t="0"/>
          <a:stretch/>
        </p:blipFill>
        <p:spPr>
          <a:xfrm>
            <a:off x="3468902" y="1021830"/>
            <a:ext cx="1429238" cy="142923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idx="1" type="body"/>
          </p:nvPr>
        </p:nvSpPr>
        <p:spPr>
          <a:xfrm>
            <a:off x="5927250" y="235688"/>
            <a:ext cx="3216900" cy="49080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800"/>
              <a:buFont typeface="Arial"/>
              <a:buNone/>
            </a:pPr>
            <a:r>
              <a:rPr b="1" lang="en">
                <a:solidFill>
                  <a:srgbClr val="FF0000"/>
                </a:solidFill>
              </a:rPr>
              <a:t>Source: </a:t>
            </a:r>
            <a:endParaRPr b="1">
              <a:solidFill>
                <a:srgbClr val="FF0000"/>
              </a:solidFill>
            </a:endParaRPr>
          </a:p>
          <a:p>
            <a:pPr indent="0" lvl="0" marL="0" rtl="0" algn="l">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rPr b="1" lang="en">
                <a:solidFill>
                  <a:srgbClr val="FF0000"/>
                </a:solidFill>
              </a:rPr>
              <a:t>Information for developer:</a:t>
            </a:r>
            <a:endParaRPr b="1">
              <a:solidFill>
                <a:srgbClr val="FF0000"/>
              </a:solidFill>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a:p>
          <a:p>
            <a:pPr indent="0" lvl="0" marL="0" rtl="0" algn="l">
              <a:lnSpc>
                <a:spcPct val="115000"/>
              </a:lnSpc>
              <a:spcBef>
                <a:spcPts val="0"/>
              </a:spcBef>
              <a:spcAft>
                <a:spcPts val="0"/>
              </a:spcAft>
              <a:buClr>
                <a:schemeClr val="dk1"/>
              </a:buClr>
              <a:buSzPts val="800"/>
              <a:buFont typeface="Arial"/>
              <a:buNone/>
            </a:pPr>
            <a:r>
              <a:t/>
            </a:r>
            <a:endParaRPr b="1"/>
          </a:p>
          <a:p>
            <a:pPr indent="0" lvl="0" marL="0" rtl="0" algn="l">
              <a:lnSpc>
                <a:spcPct val="115000"/>
              </a:lnSpc>
              <a:spcBef>
                <a:spcPts val="0"/>
              </a:spcBef>
              <a:spcAft>
                <a:spcPts val="0"/>
              </a:spcAft>
              <a:buClr>
                <a:schemeClr val="dk1"/>
              </a:buClr>
              <a:buSzPts val="800"/>
              <a:buFont typeface="Arial"/>
              <a:buNone/>
            </a:pPr>
            <a:r>
              <a:t/>
            </a:r>
            <a:endParaRPr b="1"/>
          </a:p>
        </p:txBody>
      </p:sp>
      <p:sp>
        <p:nvSpPr>
          <p:cNvPr id="308" name="Google Shape;308;p36"/>
          <p:cNvSpPr txBox="1"/>
          <p:nvPr>
            <p:ph idx="12" type="sldNum"/>
          </p:nvPr>
        </p:nvSpPr>
        <p:spPr>
          <a:xfrm>
            <a:off x="3995257" y="-4330"/>
            <a:ext cx="1884300" cy="235500"/>
          </a:xfrm>
          <a:prstGeom prst="rect">
            <a:avLst/>
          </a:prstGeom>
          <a:noFill/>
          <a:ln>
            <a:noFill/>
          </a:ln>
        </p:spPr>
        <p:txBody>
          <a:bodyPr anchorCtr="0" anchor="ctr" bIns="34275" lIns="68575" spcFirstLastPara="1" rIns="68575" wrap="square" tIns="34275">
            <a:normAutofit/>
          </a:bodyPr>
          <a:lstStyle/>
          <a:p>
            <a:pPr indent="0" lvl="0" marL="0" rtl="0" algn="r">
              <a:spcBef>
                <a:spcPts val="0"/>
              </a:spcBef>
              <a:spcAft>
                <a:spcPts val="0"/>
              </a:spcAft>
              <a:buClr>
                <a:srgbClr val="000000"/>
              </a:buClr>
              <a:buSzPts val="900"/>
              <a:buFont typeface="Arial"/>
              <a:buNone/>
            </a:pPr>
            <a:fld id="{00000000-1234-1234-1234-123412341234}" type="slidenum">
              <a:rPr lang="en"/>
              <a:t>‹#›</a:t>
            </a:fld>
            <a:endParaRPr/>
          </a:p>
        </p:txBody>
      </p:sp>
      <p:sp>
        <p:nvSpPr>
          <p:cNvPr id="309" name="Google Shape;309;p36"/>
          <p:cNvSpPr/>
          <p:nvPr/>
        </p:nvSpPr>
        <p:spPr>
          <a:xfrm>
            <a:off x="304913" y="337219"/>
            <a:ext cx="27000" cy="455400"/>
          </a:xfrm>
          <a:prstGeom prst="rect">
            <a:avLst/>
          </a:prstGeom>
          <a:solidFill>
            <a:srgbClr val="666666"/>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0" name="Google Shape;310;p36"/>
          <p:cNvSpPr txBox="1"/>
          <p:nvPr/>
        </p:nvSpPr>
        <p:spPr>
          <a:xfrm>
            <a:off x="332978" y="493375"/>
            <a:ext cx="4038000" cy="273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 sz="1400"/>
              <a:t>Disadvantages to Cloud Computing (2/4)</a:t>
            </a:r>
            <a:endParaRPr b="1" sz="1400"/>
          </a:p>
        </p:txBody>
      </p:sp>
      <p:sp>
        <p:nvSpPr>
          <p:cNvPr id="311" name="Google Shape;311;p36"/>
          <p:cNvSpPr txBox="1"/>
          <p:nvPr/>
        </p:nvSpPr>
        <p:spPr>
          <a:xfrm>
            <a:off x="332963" y="315177"/>
            <a:ext cx="3162600" cy="235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800"/>
              </a:spcAft>
              <a:buNone/>
            </a:pPr>
            <a:r>
              <a:rPr lang="en" sz="800"/>
              <a:t>Data Collection and Analysis</a:t>
            </a:r>
            <a:endParaRPr b="1" sz="1400"/>
          </a:p>
        </p:txBody>
      </p:sp>
      <p:sp>
        <p:nvSpPr>
          <p:cNvPr id="312" name="Google Shape;312;p36"/>
          <p:cNvSpPr txBox="1"/>
          <p:nvPr>
            <p:ph idx="2" type="body"/>
          </p:nvPr>
        </p:nvSpPr>
        <p:spPr>
          <a:xfrm>
            <a:off x="47625" y="3717956"/>
            <a:ext cx="5832000" cy="1425600"/>
          </a:xfrm>
          <a:prstGeom prst="rect">
            <a:avLst/>
          </a:prstGeom>
          <a:noFill/>
          <a:ln cap="flat" cmpd="sng" w="9525">
            <a:solidFill>
              <a:srgbClr val="888888"/>
            </a:solidFill>
            <a:prstDash val="solid"/>
            <a:round/>
            <a:headEnd len="sm" w="sm" type="none"/>
            <a:tailEnd len="sm" w="sm" type="none"/>
          </a:ln>
        </p:spPr>
        <p:txBody>
          <a:bodyPr anchorCtr="0" anchor="t" bIns="34275" lIns="68575" spcFirstLastPara="1" rIns="68575" wrap="square" tIns="34275">
            <a:normAutofit fontScale="85000" lnSpcReduction="20000"/>
          </a:bodyPr>
          <a:lstStyle/>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Cloud computing is not perfect.  So, now that we have discussed the advantages, let’s look at some of the disadvantages.Cloud computing is impossible if you cannot connect to the Internet. Since you use the Internet to connect to both your applications and documents, if you do not have an Internet connection you cannot access anything, even your own documents. A dead Internet connection means no work and in areas where Internet connections are few or inherently unreliable, this could be a deal-breaker. When you are offline, cloud computing simply does not work.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Stored data might not be secure</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With cloud computing, all your data is stored on the cloud.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The questions is How secure is the cloud?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Can unauthorized users gain access to your confidential data?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Cloud computing companies say that data is secure, but it is too early to be completely sure of that.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Only time will tell if your data is secure in the cloud.</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Feature might be limited</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ct val="100000"/>
              <a:buFont typeface="Arial"/>
              <a:buNone/>
            </a:pPr>
            <a:r>
              <a:rPr lang="en">
                <a:solidFill>
                  <a:srgbClr val="000000"/>
                </a:solidFill>
                <a:latin typeface="Arial"/>
                <a:ea typeface="Arial"/>
                <a:cs typeface="Arial"/>
                <a:sym typeface="Arial"/>
              </a:rPr>
              <a:t>Many web-based applications simply are not as full-featured as their desktop-based applications</a:t>
            </a:r>
            <a:endParaRPr>
              <a:solidFill>
                <a:srgbClr val="000000"/>
              </a:solidFill>
              <a:latin typeface="Arial"/>
              <a:ea typeface="Arial"/>
              <a:cs typeface="Arial"/>
              <a:sym typeface="Arial"/>
            </a:endParaRPr>
          </a:p>
        </p:txBody>
      </p:sp>
      <p:sp>
        <p:nvSpPr>
          <p:cNvPr id="313" name="Google Shape;313;p36"/>
          <p:cNvSpPr txBox="1"/>
          <p:nvPr/>
        </p:nvSpPr>
        <p:spPr>
          <a:xfrm>
            <a:off x="513844" y="1172606"/>
            <a:ext cx="3162600" cy="815700"/>
          </a:xfrm>
          <a:prstGeom prst="rect">
            <a:avLst/>
          </a:prstGeom>
          <a:noFill/>
          <a:ln>
            <a:noFill/>
          </a:ln>
        </p:spPr>
        <p:txBody>
          <a:bodyPr anchorCtr="0" anchor="t" bIns="68575" lIns="68575" spcFirstLastPara="1" rIns="68575" wrap="square" tIns="68575">
            <a:spAutoFit/>
          </a:bodyPr>
          <a:lstStyle/>
          <a:p>
            <a:pPr indent="-234950" lvl="0" marL="342900" rtl="0" algn="l">
              <a:spcBef>
                <a:spcPts val="0"/>
              </a:spcBef>
              <a:spcAft>
                <a:spcPts val="0"/>
              </a:spcAft>
              <a:buSzPts val="1100"/>
              <a:buFont typeface="Calibri"/>
              <a:buChar char="●"/>
            </a:pPr>
            <a:r>
              <a:rPr lang="en" sz="1100">
                <a:latin typeface="Calibri"/>
                <a:ea typeface="Calibri"/>
                <a:cs typeface="Calibri"/>
                <a:sym typeface="Calibri"/>
              </a:rPr>
              <a:t>Requires a constant internet connection.</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When offline, cloud computing does not work.</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Stored data might not be secure.</a:t>
            </a:r>
            <a:endParaRPr sz="1100">
              <a:latin typeface="Calibri"/>
              <a:ea typeface="Calibri"/>
              <a:cs typeface="Calibri"/>
              <a:sym typeface="Calibri"/>
            </a:endParaRPr>
          </a:p>
          <a:p>
            <a:pPr indent="-234950" lvl="0" marL="342900" rtl="0" algn="l">
              <a:spcBef>
                <a:spcPts val="0"/>
              </a:spcBef>
              <a:spcAft>
                <a:spcPts val="0"/>
              </a:spcAft>
              <a:buSzPts val="1100"/>
              <a:buFont typeface="Calibri"/>
              <a:buChar char="●"/>
            </a:pPr>
            <a:r>
              <a:rPr lang="en" sz="1100">
                <a:latin typeface="Calibri"/>
                <a:ea typeface="Calibri"/>
                <a:cs typeface="Calibri"/>
                <a:sym typeface="Calibri"/>
              </a:rPr>
              <a:t>Features might be limited.</a:t>
            </a:r>
            <a:endParaRPr sz="1100">
              <a:latin typeface="Calibri"/>
              <a:ea typeface="Calibri"/>
              <a:cs typeface="Calibri"/>
              <a:sym typeface="Calibri"/>
            </a:endParaRPr>
          </a:p>
        </p:txBody>
      </p:sp>
      <p:pic>
        <p:nvPicPr>
          <p:cNvPr id="314" name="Google Shape;314;p36"/>
          <p:cNvPicPr preferRelativeResize="0"/>
          <p:nvPr/>
        </p:nvPicPr>
        <p:blipFill rotWithShape="1">
          <a:blip r:embed="rId3">
            <a:alphaModFix/>
          </a:blip>
          <a:srcRect b="0" l="0" r="0" t="0"/>
          <a:stretch/>
        </p:blipFill>
        <p:spPr>
          <a:xfrm>
            <a:off x="3889314" y="1325467"/>
            <a:ext cx="1429238" cy="142923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