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Roboto Condense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Condensed-bold.fntdata"/><Relationship Id="rId21" Type="http://schemas.openxmlformats.org/officeDocument/2006/relationships/slide" Target="slides/slide16.xml"/><Relationship Id="rId43" Type="http://schemas.openxmlformats.org/officeDocument/2006/relationships/font" Target="fonts/RobotoCondensed-regular.fntdata"/><Relationship Id="rId24" Type="http://schemas.openxmlformats.org/officeDocument/2006/relationships/slide" Target="slides/slide19.xml"/><Relationship Id="rId46" Type="http://schemas.openxmlformats.org/officeDocument/2006/relationships/font" Target="fonts/RobotoCondensed-boldItalic.fntdata"/><Relationship Id="rId23" Type="http://schemas.openxmlformats.org/officeDocument/2006/relationships/slide" Target="slides/slide18.xml"/><Relationship Id="rId45" Type="http://schemas.openxmlformats.org/officeDocument/2006/relationships/font" Target="fonts/RobotoCondense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0ef0fe86f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0" name="Google Shape;60;g10ef0fe86f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0efcd7aa3d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07" name="Google Shape;207;g10efcd7aa3d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0efcd7aa3d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18" name="Google Shape;218;g10efcd7aa3d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0efcd7aa3d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29" name="Google Shape;229;g10efcd7aa3d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efcd7aa3d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40" name="Google Shape;240;g10efcd7aa3d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0efcd7aa3d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51" name="Google Shape;251;g10efcd7aa3d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0efcd7aa3d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62" name="Google Shape;262;g10efcd7aa3d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efcd7aa3d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75" name="Google Shape;275;g10efcd7aa3d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0efcd7aa3d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88" name="Google Shape;288;g10efcd7aa3d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efcd7aa3d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97" name="Google Shape;297;g10efcd7aa3d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0efcd7aa3d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08" name="Google Shape;308;g10efcd7aa3d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ef0fe86f0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9" name="Google Shape;79;g10ef0fe86f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0efcd7aa3d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19" name="Google Shape;319;g10efcd7aa3d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0efcd7aa3d_0_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30" name="Google Shape;330;g10efcd7aa3d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efcd7aa3d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41" name="Google Shape;341;g10efcd7aa3d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0efcd7aa3d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52" name="Google Shape;352;g10efcd7aa3d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efcd7aa3d_0_2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63" name="Google Shape;363;g10efcd7aa3d_0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0efcd7aa3d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72" name="Google Shape;372;g10efcd7aa3d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0ef0fe86f0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83" name="Google Shape;383;g10ef0fe86f0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0ef0fe86f0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96" name="Google Shape;396;g10ef0fe86f0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0efcd7aa3d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07" name="Google Shape;407;g10efcd7aa3d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0efcd7aa3d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18" name="Google Shape;418;g10efcd7aa3d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efcd7aa3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0" name="Google Shape;90;g10efcd7aa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0efcd7aa3d_0_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29" name="Google Shape;429;g10efcd7aa3d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0efcd7aa3d_0_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38" name="Google Shape;438;g10efcd7aa3d_0_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0ef0fe86f0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49" name="Google Shape;449;g10ef0fe86f0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0ef0fe86f0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62" name="Google Shape;462;g10ef0fe86f0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0ef0fe86f0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72" name="Google Shape;472;g10ef0fe86f0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0ef0fe86f0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85" name="Google Shape;485;g10ef0fe86f0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ef0fe86f0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95" name="Google Shape;495;g10ef0fe86f0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0ef0fe86f0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08" name="Google Shape;508;g10ef0fe86f0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ef0fe86f0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1" name="Google Shape;101;g10ef0fe86f0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ef0fe86f0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51" name="Google Shape;151;g10ef0fe86f0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efcd7aa3d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64" name="Google Shape;164;g10efcd7aa3d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ef0fe86f0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73" name="Google Shape;173;g10ef0fe86f0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ef100aeae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85" name="Google Shape;185;g10ef100aeae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0ef100aeae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96" name="Google Shape;196;g10ef100aeae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0" name="Shape 50"/>
        <p:cNvGrpSpPr/>
        <p:nvPr/>
      </p:nvGrpSpPr>
      <p:grpSpPr>
        <a:xfrm>
          <a:off x="0" y="0"/>
          <a:ext cx="0" cy="0"/>
          <a:chOff x="0" y="0"/>
          <a:chExt cx="0" cy="0"/>
        </a:xfrm>
      </p:grpSpPr>
      <p:sp>
        <p:nvSpPr>
          <p:cNvPr id="51" name="Google Shape;51;p13"/>
          <p:cNvSpPr/>
          <p:nvPr/>
        </p:nvSpPr>
        <p:spPr>
          <a:xfrm>
            <a:off x="47625" y="231356"/>
            <a:ext cx="5832000" cy="32640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 name="Google Shape;52;p1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lvl1pPr indent="-279400" lvl="0" marL="457200" marR="0" rtl="0" algn="l">
              <a:lnSpc>
                <a:spcPct val="115000"/>
              </a:lnSpc>
              <a:spcBef>
                <a:spcPts val="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1pPr>
            <a:lvl2pPr indent="-279400" lvl="1" marL="9144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2pPr>
            <a:lvl3pPr indent="-279400" lvl="2" marL="13716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3pPr>
            <a:lvl4pPr indent="-279400" lvl="3" marL="18288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4pPr>
            <a:lvl5pPr indent="-279400" lvl="4" marL="22860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2" type="body"/>
          </p:nvPr>
        </p:nvSpPr>
        <p:spPr>
          <a:xfrm>
            <a:off x="47625" y="3717950"/>
            <a:ext cx="5784300" cy="1425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nvSpPr>
        <p:spPr>
          <a:xfrm>
            <a:off x="5927250" y="0"/>
            <a:ext cx="32169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alibri"/>
                <a:ea typeface="Calibri"/>
                <a:cs typeface="Calibri"/>
                <a:sym typeface="Calibri"/>
              </a:rPr>
              <a:t>Notes</a:t>
            </a:r>
            <a:endParaRPr b="0" i="0" sz="1100" u="none" cap="none" strike="noStrike">
              <a:solidFill>
                <a:schemeClr val="dk1"/>
              </a:solidFill>
              <a:latin typeface="Calibri"/>
              <a:ea typeface="Calibri"/>
              <a:cs typeface="Calibri"/>
              <a:sym typeface="Calibri"/>
            </a:endParaRPr>
          </a:p>
        </p:txBody>
      </p:sp>
      <p:sp>
        <p:nvSpPr>
          <p:cNvPr id="55" name="Google Shape;55;p13"/>
          <p:cNvSpPr txBox="1"/>
          <p:nvPr/>
        </p:nvSpPr>
        <p:spPr>
          <a:xfrm>
            <a:off x="47623" y="3490988"/>
            <a:ext cx="3264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Narration</a:t>
            </a:r>
            <a:endParaRPr b="0" i="0" sz="1100" u="none" cap="none" strike="noStrike">
              <a:solidFill>
                <a:schemeClr val="dk1"/>
              </a:solidFill>
              <a:latin typeface="Calibri"/>
              <a:ea typeface="Calibri"/>
              <a:cs typeface="Calibri"/>
              <a:sym typeface="Calibri"/>
            </a:endParaRPr>
          </a:p>
        </p:txBody>
      </p:sp>
      <p:sp>
        <p:nvSpPr>
          <p:cNvPr id="56" name="Google Shape;56;p13"/>
          <p:cNvSpPr txBox="1"/>
          <p:nvPr/>
        </p:nvSpPr>
        <p:spPr>
          <a:xfrm>
            <a:off x="47626" y="-4331"/>
            <a:ext cx="8745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Slide mockup</a:t>
            </a:r>
            <a:endParaRPr b="0" i="0" sz="1100" u="none" cap="none" strike="noStrike">
              <a:solidFill>
                <a:schemeClr val="dk1"/>
              </a:solidFill>
              <a:latin typeface="Calibri"/>
              <a:ea typeface="Calibri"/>
              <a:cs typeface="Calibri"/>
              <a:sym typeface="Calibri"/>
            </a:endParaRPr>
          </a:p>
        </p:txBody>
      </p:sp>
      <p:sp>
        <p:nvSpPr>
          <p:cNvPr id="57" name="Google Shape;57;p1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drive.google.com/drive/folders/1qoEplbfiicj4_q5REIDTP812jszwBBO1"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4294967295" type="body"/>
          </p:nvPr>
        </p:nvSpPr>
        <p:spPr>
          <a:xfrm>
            <a:off x="47625" y="231356"/>
            <a:ext cx="5832000" cy="3263400"/>
          </a:xfrm>
          <a:prstGeom prst="rect">
            <a:avLst/>
          </a:prstGeom>
          <a:solidFill>
            <a:srgbClr val="666666"/>
          </a:solidFill>
          <a:ln>
            <a:noFill/>
          </a:ln>
        </p:spPr>
        <p:txBody>
          <a:bodyPr anchorCtr="0" anchor="t" bIns="34275" lIns="68575" spcFirstLastPara="1" rIns="68575" wrap="square" tIns="34275">
            <a:normAutofit/>
          </a:bodyPr>
          <a:lstStyle/>
          <a:p>
            <a:pPr indent="0" lvl="0" marL="0" rtl="0" algn="l">
              <a:spcBef>
                <a:spcPts val="0"/>
              </a:spcBef>
              <a:spcAft>
                <a:spcPts val="0"/>
              </a:spcAft>
              <a:buNone/>
            </a:pPr>
            <a:r>
              <a:t/>
            </a:r>
            <a:endParaRPr sz="800"/>
          </a:p>
          <a:p>
            <a:pPr indent="0" lvl="0" marL="0" rtl="0" algn="l">
              <a:spcBef>
                <a:spcPts val="1200"/>
              </a:spcBef>
              <a:spcAft>
                <a:spcPts val="0"/>
              </a:spcAft>
              <a:buNone/>
            </a:pPr>
            <a:r>
              <a:t/>
            </a:r>
            <a:endParaRPr sz="800"/>
          </a:p>
          <a:p>
            <a:pPr indent="0" lvl="0" marL="0" rtl="0" algn="l">
              <a:spcBef>
                <a:spcPts val="1200"/>
              </a:spcBef>
              <a:spcAft>
                <a:spcPts val="0"/>
              </a:spcAft>
              <a:buNone/>
            </a:pPr>
            <a:r>
              <a:rPr lang="en" sz="800"/>
              <a:t> </a:t>
            </a:r>
            <a:endParaRPr sz="800"/>
          </a:p>
          <a:p>
            <a:pPr indent="0" lvl="0" marL="0" rtl="0" algn="l">
              <a:spcBef>
                <a:spcPts val="1200"/>
              </a:spcBef>
              <a:spcAft>
                <a:spcPts val="1200"/>
              </a:spcAft>
              <a:buNone/>
            </a:pPr>
            <a:r>
              <a:t/>
            </a:r>
            <a:endParaRPr sz="800"/>
          </a:p>
        </p:txBody>
      </p:sp>
      <p:sp>
        <p:nvSpPr>
          <p:cNvPr id="63" name="Google Shape;63;p14"/>
          <p:cNvSpPr/>
          <p:nvPr/>
        </p:nvSpPr>
        <p:spPr>
          <a:xfrm>
            <a:off x="3045281" y="642530"/>
            <a:ext cx="2637900" cy="22044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 name="Google Shape;64;p1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Current </a:t>
            </a:r>
            <a:r>
              <a:rPr b="1" lang="en">
                <a:solidFill>
                  <a:srgbClr val="FF0000"/>
                </a:solidFill>
              </a:rPr>
              <a:t>Version:</a:t>
            </a:r>
            <a:r>
              <a:rPr b="1" lang="en"/>
              <a:t>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Previous version link from Google Drive:</a:t>
            </a:r>
            <a:r>
              <a:rPr b="1" lang="en"/>
              <a:t>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LXP Link: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Critical SME: </a:t>
            </a:r>
            <a:r>
              <a:rPr b="1" lang="en"/>
              <a:t>Sukhpal TheraSingh</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rPr b="1" lang="en"/>
              <a:t>SME(s): Sukhpal TheraSingh</a:t>
            </a:r>
            <a:endParaRPr b="1"/>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Sources</a:t>
            </a:r>
            <a:r>
              <a:rPr lang="en">
                <a:solidFill>
                  <a:srgbClr val="FF0000"/>
                </a:solidFill>
              </a:rPr>
              <a:t>:</a:t>
            </a:r>
            <a:endParaRPr>
              <a:solidFill>
                <a:srgbClr val="FF0000"/>
              </a:solidFill>
            </a:endParaRPr>
          </a:p>
          <a:p>
            <a:pPr indent="0" lvl="0" marL="0" rtl="0" algn="l">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Tool access (if applicable):</a:t>
            </a:r>
            <a:endParaRPr>
              <a:solidFill>
                <a:srgbClr val="FF0000"/>
              </a:solidFill>
            </a:endParaRPr>
          </a:p>
          <a:p>
            <a:pPr indent="0" lvl="0" marL="0" rtl="0" algn="l">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Update scope (if applicable): </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Course Description: </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Target Audience: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Voice talents (number, gender) - indicate if crucial:</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t/>
            </a:r>
            <a:endParaRPr>
              <a:solidFill>
                <a:srgbClr val="FF0000"/>
              </a:solidFill>
            </a:endParaRPr>
          </a:p>
        </p:txBody>
      </p:sp>
      <p:sp>
        <p:nvSpPr>
          <p:cNvPr id="65" name="Google Shape;65;p1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6" name="Google Shape;66;p14"/>
          <p:cNvSpPr/>
          <p:nvPr/>
        </p:nvSpPr>
        <p:spPr>
          <a:xfrm>
            <a:off x="3171241" y="733187"/>
            <a:ext cx="534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14"/>
          <p:cNvSpPr txBox="1"/>
          <p:nvPr/>
        </p:nvSpPr>
        <p:spPr>
          <a:xfrm>
            <a:off x="3232088" y="889336"/>
            <a:ext cx="2165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MOTOTRBO Capacity Max System Design</a:t>
            </a:r>
            <a:endParaRPr b="1" sz="1400"/>
          </a:p>
        </p:txBody>
      </p:sp>
      <p:sp>
        <p:nvSpPr>
          <p:cNvPr id="68" name="Google Shape;68;p14"/>
          <p:cNvSpPr txBox="1"/>
          <p:nvPr/>
        </p:nvSpPr>
        <p:spPr>
          <a:xfrm>
            <a:off x="3232088" y="711136"/>
            <a:ext cx="21654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Course number</a:t>
            </a:r>
            <a:endParaRPr b="1" sz="1400"/>
          </a:p>
        </p:txBody>
      </p:sp>
      <p:sp>
        <p:nvSpPr>
          <p:cNvPr id="69" name="Google Shape;69;p14"/>
          <p:cNvSpPr txBox="1"/>
          <p:nvPr/>
        </p:nvSpPr>
        <p:spPr>
          <a:xfrm>
            <a:off x="3379202" y="2148839"/>
            <a:ext cx="2165400" cy="183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Click the icon to test your audio settings.</a:t>
            </a:r>
            <a:endParaRPr sz="800"/>
          </a:p>
        </p:txBody>
      </p:sp>
      <p:sp>
        <p:nvSpPr>
          <p:cNvPr id="70" name="Google Shape;70;p14"/>
          <p:cNvSpPr txBox="1"/>
          <p:nvPr/>
        </p:nvSpPr>
        <p:spPr>
          <a:xfrm>
            <a:off x="3379202" y="2462526"/>
            <a:ext cx="2165400" cy="183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Click the icon to learn about course navigation.</a:t>
            </a:r>
            <a:endParaRPr sz="800"/>
          </a:p>
        </p:txBody>
      </p:sp>
      <p:pic>
        <p:nvPicPr>
          <p:cNvPr id="71" name="Google Shape;71;p14"/>
          <p:cNvPicPr preferRelativeResize="0"/>
          <p:nvPr/>
        </p:nvPicPr>
        <p:blipFill rotWithShape="1">
          <a:blip r:embed="rId3">
            <a:alphaModFix/>
          </a:blip>
          <a:srcRect b="0" l="0" r="0" t="0"/>
          <a:stretch/>
        </p:blipFill>
        <p:spPr>
          <a:xfrm>
            <a:off x="5571015" y="231237"/>
            <a:ext cx="308610" cy="308610"/>
          </a:xfrm>
          <a:prstGeom prst="rect">
            <a:avLst/>
          </a:prstGeom>
          <a:noFill/>
          <a:ln>
            <a:noFill/>
          </a:ln>
        </p:spPr>
      </p:pic>
      <p:sp>
        <p:nvSpPr>
          <p:cNvPr id="72" name="Google Shape;72;p14"/>
          <p:cNvSpPr/>
          <p:nvPr/>
        </p:nvSpPr>
        <p:spPr>
          <a:xfrm>
            <a:off x="47646" y="3054919"/>
            <a:ext cx="5832000" cy="2355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73" name="Google Shape;73;p14"/>
          <p:cNvPicPr preferRelativeResize="0"/>
          <p:nvPr/>
        </p:nvPicPr>
        <p:blipFill rotWithShape="1">
          <a:blip r:embed="rId4">
            <a:alphaModFix/>
          </a:blip>
          <a:srcRect b="0" l="0" r="0" t="0"/>
          <a:stretch/>
        </p:blipFill>
        <p:spPr>
          <a:xfrm>
            <a:off x="3187340" y="2149744"/>
            <a:ext cx="235575" cy="235575"/>
          </a:xfrm>
          <a:prstGeom prst="rect">
            <a:avLst/>
          </a:prstGeom>
          <a:noFill/>
          <a:ln>
            <a:noFill/>
          </a:ln>
        </p:spPr>
      </p:pic>
      <p:pic>
        <p:nvPicPr>
          <p:cNvPr id="74" name="Google Shape;74;p14"/>
          <p:cNvPicPr preferRelativeResize="0"/>
          <p:nvPr/>
        </p:nvPicPr>
        <p:blipFill rotWithShape="1">
          <a:blip r:embed="rId5">
            <a:alphaModFix/>
          </a:blip>
          <a:srcRect b="19" l="0" r="0" t="19"/>
          <a:stretch/>
        </p:blipFill>
        <p:spPr>
          <a:xfrm>
            <a:off x="3172639" y="2454006"/>
            <a:ext cx="235575" cy="235485"/>
          </a:xfrm>
          <a:prstGeom prst="rect">
            <a:avLst/>
          </a:prstGeom>
          <a:noFill/>
          <a:ln>
            <a:noFill/>
          </a:ln>
        </p:spPr>
      </p:pic>
      <p:pic>
        <p:nvPicPr>
          <p:cNvPr id="75" name="Google Shape;75;p14"/>
          <p:cNvPicPr preferRelativeResize="0"/>
          <p:nvPr/>
        </p:nvPicPr>
        <p:blipFill rotWithShape="1">
          <a:blip r:embed="rId6">
            <a:alphaModFix/>
          </a:blip>
          <a:srcRect b="0" l="0" r="0" t="0"/>
          <a:stretch/>
        </p:blipFill>
        <p:spPr>
          <a:xfrm>
            <a:off x="821720" y="946699"/>
            <a:ext cx="1429238" cy="1429238"/>
          </a:xfrm>
          <a:prstGeom prst="rect">
            <a:avLst/>
          </a:prstGeom>
          <a:noFill/>
          <a:ln>
            <a:noFill/>
          </a:ln>
          <a:effectLst>
            <a:outerShdw blurRad="57150" rotWithShape="0" algn="bl" dir="5400000" dist="19050">
              <a:srgbClr val="000000">
                <a:alpha val="50000"/>
              </a:srgbClr>
            </a:outerShdw>
          </a:effectLst>
        </p:spPr>
      </p:pic>
      <p:sp>
        <p:nvSpPr>
          <p:cNvPr id="76" name="Google Shape;76;p1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210" name="Google Shape;210;p2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11" name="Google Shape;211;p2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2" name="Google Shape;212;p23"/>
          <p:cNvSpPr txBox="1"/>
          <p:nvPr/>
        </p:nvSpPr>
        <p:spPr>
          <a:xfrm>
            <a:off x="381125" y="572725"/>
            <a:ext cx="4547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Hardware </a:t>
            </a:r>
            <a:r>
              <a:rPr b="1" lang="en"/>
              <a:t>Components</a:t>
            </a:r>
            <a:r>
              <a:rPr b="1" lang="en"/>
              <a:t> of a Capacity MAX System</a:t>
            </a:r>
            <a:endParaRPr b="1" sz="1400"/>
          </a:p>
        </p:txBody>
      </p:sp>
      <p:sp>
        <p:nvSpPr>
          <p:cNvPr id="213" name="Google Shape;213;p23"/>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14" name="Google Shape;214;p2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The following are </a:t>
            </a:r>
            <a:r>
              <a:rPr lang="en">
                <a:solidFill>
                  <a:srgbClr val="000000"/>
                </a:solidFill>
                <a:latin typeface="Arial"/>
                <a:ea typeface="Arial"/>
                <a:cs typeface="Arial"/>
                <a:sym typeface="Arial"/>
              </a:rPr>
              <a:t>mandatory</a:t>
            </a:r>
            <a:r>
              <a:rPr lang="en">
                <a:solidFill>
                  <a:srgbClr val="000000"/>
                </a:solidFill>
                <a:latin typeface="Arial"/>
                <a:ea typeface="Arial"/>
                <a:cs typeface="Arial"/>
                <a:sym typeface="Arial"/>
              </a:rPr>
              <a:t> hardware requirements that must be met in order to deploy a basic Capacity MAX system.  Here are some supplemental requirements, additional RF sites can be added for wider area operations and additional trunking repeaters can be added at sites to support more users per site. Data Revert repeaters can be added to sites when higher location update rates are required or offload the data load from the trunking repeaters. Lastly, when more than one RF site is in the system, a Capacity MAX site license is required for each additional site beyond the first. The additional Data Revert repeaters will also require Capacity MAX system license.</a:t>
            </a:r>
            <a:endParaRPr>
              <a:solidFill>
                <a:srgbClr val="000000"/>
              </a:solidFill>
              <a:latin typeface="Arial"/>
              <a:ea typeface="Arial"/>
              <a:cs typeface="Arial"/>
              <a:sym typeface="Arial"/>
            </a:endParaRPr>
          </a:p>
        </p:txBody>
      </p:sp>
      <p:sp>
        <p:nvSpPr>
          <p:cNvPr id="215" name="Google Shape;215;p23"/>
          <p:cNvSpPr txBox="1"/>
          <p:nvPr/>
        </p:nvSpPr>
        <p:spPr>
          <a:xfrm>
            <a:off x="628075" y="1092075"/>
            <a:ext cx="4147500" cy="1046700"/>
          </a:xfrm>
          <a:prstGeom prst="rect">
            <a:avLst/>
          </a:prstGeom>
          <a:noFill/>
          <a:ln>
            <a:noFill/>
          </a:ln>
        </p:spPr>
        <p:txBody>
          <a:bodyPr anchorCtr="0" anchor="t" bIns="91425" lIns="91425" spcFirstLastPara="1" rIns="91425" wrap="square" tIns="91425">
            <a:spAutoFit/>
          </a:bodyPr>
          <a:lstStyle/>
          <a:p>
            <a:pPr indent="-279400" lvl="0" marL="457200" rtl="0" algn="l">
              <a:spcBef>
                <a:spcPts val="0"/>
              </a:spcBef>
              <a:spcAft>
                <a:spcPts val="0"/>
              </a:spcAft>
              <a:buSzPts val="800"/>
              <a:buChar char="●"/>
            </a:pPr>
            <a:r>
              <a:rPr lang="en" sz="800"/>
              <a:t>A CMSS (Capacity MAX System Server) with a licensed trunking controller.</a:t>
            </a:r>
            <a:endParaRPr sz="800"/>
          </a:p>
          <a:p>
            <a:pPr indent="-279400" lvl="0" marL="457200" rtl="0" algn="l">
              <a:spcBef>
                <a:spcPts val="0"/>
              </a:spcBef>
              <a:spcAft>
                <a:spcPts val="0"/>
              </a:spcAft>
              <a:buSzPts val="800"/>
              <a:buChar char="●"/>
            </a:pPr>
            <a:r>
              <a:rPr lang="en" sz="800"/>
              <a:t>One RF site with at least one trunking repeater, with a Capacity MAX system license.</a:t>
            </a:r>
            <a:endParaRPr sz="800"/>
          </a:p>
          <a:p>
            <a:pPr indent="-279400" lvl="0" marL="457200" rtl="0" algn="l">
              <a:spcBef>
                <a:spcPts val="0"/>
              </a:spcBef>
              <a:spcAft>
                <a:spcPts val="0"/>
              </a:spcAft>
              <a:buSzPts val="800"/>
              <a:buChar char="●"/>
            </a:pPr>
            <a:r>
              <a:rPr lang="en" sz="800"/>
              <a:t>Radio Management to program equipment. </a:t>
            </a:r>
            <a:endParaRPr sz="800"/>
          </a:p>
          <a:p>
            <a:pPr indent="-279400" lvl="0" marL="457200" rtl="0" algn="l">
              <a:spcBef>
                <a:spcPts val="0"/>
              </a:spcBef>
              <a:spcAft>
                <a:spcPts val="0"/>
              </a:spcAft>
              <a:buSzPts val="800"/>
              <a:buChar char="●"/>
            </a:pPr>
            <a:r>
              <a:rPr lang="en" sz="800"/>
              <a:t>Switches and routers to connect equipment within the site or sites where the CMSS, repeaters, and Radio Management are located.</a:t>
            </a:r>
            <a:endParaRPr sz="800"/>
          </a:p>
          <a:p>
            <a:pPr indent="-279400" lvl="0" marL="457200" rtl="0" algn="l">
              <a:spcBef>
                <a:spcPts val="0"/>
              </a:spcBef>
              <a:spcAft>
                <a:spcPts val="0"/>
              </a:spcAft>
              <a:buSzPts val="800"/>
              <a:buChar char="●"/>
            </a:pPr>
            <a:r>
              <a:rPr lang="en" sz="800"/>
              <a:t>Radios for end users.</a:t>
            </a: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221" name="Google Shape;221;p2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22" name="Google Shape;222;p2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3" name="Google Shape;223;p24"/>
          <p:cNvSpPr txBox="1"/>
          <p:nvPr/>
        </p:nvSpPr>
        <p:spPr>
          <a:xfrm>
            <a:off x="381125" y="572725"/>
            <a:ext cx="4547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Software</a:t>
            </a:r>
            <a:r>
              <a:rPr b="1" lang="en"/>
              <a:t> Components of a Capacity MAX System</a:t>
            </a:r>
            <a:endParaRPr b="1" sz="1400"/>
          </a:p>
        </p:txBody>
      </p:sp>
      <p:sp>
        <p:nvSpPr>
          <p:cNvPr id="224" name="Google Shape;224;p24"/>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25" name="Google Shape;225;p2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The following are some software requirements that must be met in order to deploy a basic Capacity MAX system. A Capacity MAX system must have the following. </a:t>
            </a:r>
            <a:endParaRPr>
              <a:solidFill>
                <a:srgbClr val="000000"/>
              </a:solidFill>
              <a:latin typeface="Arial"/>
              <a:ea typeface="Arial"/>
              <a:cs typeface="Arial"/>
              <a:sym typeface="Arial"/>
            </a:endParaRPr>
          </a:p>
        </p:txBody>
      </p:sp>
      <p:sp>
        <p:nvSpPr>
          <p:cNvPr id="226" name="Google Shape;226;p24"/>
          <p:cNvSpPr txBox="1"/>
          <p:nvPr/>
        </p:nvSpPr>
        <p:spPr>
          <a:xfrm>
            <a:off x="628075" y="1092075"/>
            <a:ext cx="4147500" cy="1293000"/>
          </a:xfrm>
          <a:prstGeom prst="rect">
            <a:avLst/>
          </a:prstGeom>
          <a:noFill/>
          <a:ln>
            <a:noFill/>
          </a:ln>
        </p:spPr>
        <p:txBody>
          <a:bodyPr anchorCtr="0" anchor="t" bIns="91425" lIns="91425" spcFirstLastPara="1" rIns="91425" wrap="square" tIns="91425">
            <a:spAutoFit/>
          </a:bodyPr>
          <a:lstStyle/>
          <a:p>
            <a:pPr indent="-279400" lvl="0" marL="457200" rtl="0" algn="l">
              <a:spcBef>
                <a:spcPts val="0"/>
              </a:spcBef>
              <a:spcAft>
                <a:spcPts val="0"/>
              </a:spcAft>
              <a:buSzPts val="800"/>
              <a:buChar char="●"/>
            </a:pPr>
            <a:r>
              <a:rPr lang="en" sz="800"/>
              <a:t>Radio Management application to program the equipment.</a:t>
            </a:r>
            <a:endParaRPr sz="800"/>
          </a:p>
          <a:p>
            <a:pPr indent="-279400" lvl="0" marL="457200" rtl="0" algn="l">
              <a:spcBef>
                <a:spcPts val="0"/>
              </a:spcBef>
              <a:spcAft>
                <a:spcPts val="0"/>
              </a:spcAft>
              <a:buSzPts val="800"/>
              <a:buChar char="●"/>
            </a:pPr>
            <a:r>
              <a:rPr lang="en" sz="800"/>
              <a:t>Other software applications which may be needed depending on which Capacity MAX configuration is being deployed.</a:t>
            </a:r>
            <a:endParaRPr sz="800"/>
          </a:p>
          <a:p>
            <a:pPr indent="-279400" lvl="0" marL="457200" rtl="0" algn="l">
              <a:spcBef>
                <a:spcPts val="0"/>
              </a:spcBef>
              <a:spcAft>
                <a:spcPts val="0"/>
              </a:spcAft>
              <a:buSzPts val="800"/>
              <a:buChar char="●"/>
            </a:pPr>
            <a:r>
              <a:rPr lang="en" sz="800"/>
              <a:t>The System advisor which can be optionally added to monitor call activity and equipment status.</a:t>
            </a:r>
            <a:endParaRPr sz="800"/>
          </a:p>
          <a:p>
            <a:pPr indent="-279400" lvl="0" marL="457200" rtl="0" algn="l">
              <a:spcBef>
                <a:spcPts val="0"/>
              </a:spcBef>
              <a:spcAft>
                <a:spcPts val="0"/>
              </a:spcAft>
              <a:buSzPts val="800"/>
              <a:buChar char="●"/>
            </a:pPr>
            <a:r>
              <a:rPr lang="en" sz="800"/>
              <a:t>MNIS VRC Gateways and MNIS Data Gateways which can be added to support wire-line voice and data applications.</a:t>
            </a:r>
            <a:endParaRPr sz="800"/>
          </a:p>
          <a:p>
            <a:pPr indent="-279400" lvl="0" marL="457200" rtl="0" algn="l">
              <a:spcBef>
                <a:spcPts val="0"/>
              </a:spcBef>
              <a:spcAft>
                <a:spcPts val="0"/>
              </a:spcAft>
              <a:buSzPts val="800"/>
              <a:buChar char="●"/>
            </a:pPr>
            <a:r>
              <a:rPr lang="en" sz="800"/>
              <a:t>A Battery Management application to manage the health of the radio’s batteries in the system.</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We could turn this into a quick little activity, have learner fill in the blanks missing from the graphic.</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Note: Number 17 represents iLo connection.</a:t>
            </a:r>
            <a:endParaRPr b="1"/>
          </a:p>
        </p:txBody>
      </p:sp>
      <p:sp>
        <p:nvSpPr>
          <p:cNvPr id="232" name="Google Shape;232;p2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33" name="Google Shape;233;p2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4" name="Google Shape;234;p25"/>
          <p:cNvSpPr txBox="1"/>
          <p:nvPr/>
        </p:nvSpPr>
        <p:spPr>
          <a:xfrm>
            <a:off x="381125" y="572725"/>
            <a:ext cx="4547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Capacity MAX Three Site System Example (1/2)</a:t>
            </a:r>
            <a:endParaRPr b="1" sz="1400"/>
          </a:p>
        </p:txBody>
      </p:sp>
      <p:sp>
        <p:nvSpPr>
          <p:cNvPr id="235" name="Google Shape;235;p25"/>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36" name="Google Shape;236;p2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This is an example of a three site system with a single CMSS and two repeaters on each site. Can you identify the missing pieces?</a:t>
            </a:r>
            <a:endParaRPr>
              <a:solidFill>
                <a:srgbClr val="000000"/>
              </a:solidFill>
              <a:latin typeface="Arial"/>
              <a:ea typeface="Arial"/>
              <a:cs typeface="Arial"/>
              <a:sym typeface="Arial"/>
            </a:endParaRPr>
          </a:p>
        </p:txBody>
      </p:sp>
      <p:pic>
        <p:nvPicPr>
          <p:cNvPr id="237" name="Google Shape;237;p25"/>
          <p:cNvPicPr preferRelativeResize="0"/>
          <p:nvPr/>
        </p:nvPicPr>
        <p:blipFill>
          <a:blip r:embed="rId3">
            <a:alphaModFix/>
          </a:blip>
          <a:stretch>
            <a:fillRect/>
          </a:stretch>
        </p:blipFill>
        <p:spPr>
          <a:xfrm>
            <a:off x="1312749" y="1048988"/>
            <a:ext cx="3420875" cy="219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Here is the correct </a:t>
            </a:r>
            <a:r>
              <a:rPr lang="en"/>
              <a:t>answers</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Note: Number 17 represents iLo connection.</a:t>
            </a:r>
            <a:endParaRPr b="1"/>
          </a:p>
        </p:txBody>
      </p:sp>
      <p:sp>
        <p:nvSpPr>
          <p:cNvPr id="243" name="Google Shape;243;p2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44" name="Google Shape;244;p2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5" name="Google Shape;245;p26"/>
          <p:cNvSpPr txBox="1"/>
          <p:nvPr/>
        </p:nvSpPr>
        <p:spPr>
          <a:xfrm>
            <a:off x="381125" y="572725"/>
            <a:ext cx="4547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Capacity MAX Three Site System Example (2/2)</a:t>
            </a:r>
            <a:endParaRPr b="1" sz="1400"/>
          </a:p>
        </p:txBody>
      </p:sp>
      <p:sp>
        <p:nvSpPr>
          <p:cNvPr id="246" name="Google Shape;246;p26"/>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47" name="Google Shape;247;p2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pic>
        <p:nvPicPr>
          <p:cNvPr id="248" name="Google Shape;248;p26"/>
          <p:cNvPicPr preferRelativeResize="0"/>
          <p:nvPr/>
        </p:nvPicPr>
        <p:blipFill>
          <a:blip r:embed="rId3">
            <a:alphaModFix/>
          </a:blip>
          <a:stretch>
            <a:fillRect/>
          </a:stretch>
        </p:blipFill>
        <p:spPr>
          <a:xfrm>
            <a:off x="995500" y="990025"/>
            <a:ext cx="3916185" cy="2314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rPr lang="en"/>
              <a:t>Resign slide</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Note: The improved IP address efficiency </a:t>
            </a:r>
            <a:r>
              <a:rPr b="1" lang="en"/>
              <a:t>feature</a:t>
            </a:r>
            <a:r>
              <a:rPr b="1" lang="en"/>
              <a:t> is introduced in M2021.01 release. Starting from M2021.01 release, the repeater IP address formula in this slide is only true for device ID 1 to 18.</a:t>
            </a:r>
            <a:endParaRPr b="1"/>
          </a:p>
        </p:txBody>
      </p:sp>
      <p:sp>
        <p:nvSpPr>
          <p:cNvPr id="254" name="Google Shape;254;p2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55" name="Google Shape;255;p2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6" name="Google Shape;256;p27"/>
          <p:cNvSpPr txBox="1"/>
          <p:nvPr/>
        </p:nvSpPr>
        <p:spPr>
          <a:xfrm>
            <a:off x="381125" y="572725"/>
            <a:ext cx="4694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MOTOTRBO Capacity MAX 3 Site System Summary- Example Details</a:t>
            </a:r>
            <a:endParaRPr b="1" sz="1400"/>
          </a:p>
        </p:txBody>
      </p:sp>
      <p:sp>
        <p:nvSpPr>
          <p:cNvPr id="257" name="Google Shape;257;p27"/>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58" name="Google Shape;258;p2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pic>
        <p:nvPicPr>
          <p:cNvPr id="259" name="Google Shape;259;p27"/>
          <p:cNvPicPr preferRelativeResize="0"/>
          <p:nvPr/>
        </p:nvPicPr>
        <p:blipFill>
          <a:blip r:embed="rId3">
            <a:alphaModFix/>
          </a:blip>
          <a:stretch>
            <a:fillRect/>
          </a:stretch>
        </p:blipFill>
        <p:spPr>
          <a:xfrm>
            <a:off x="1304546" y="1100875"/>
            <a:ext cx="3517653" cy="22849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p>
        </p:txBody>
      </p:sp>
      <p:sp>
        <p:nvSpPr>
          <p:cNvPr id="265" name="Google Shape;265;p2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66" name="Google Shape;266;p2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7" name="Google Shape;267;p28"/>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Repeater Device ID and IP Addressing Prior to M2021.01</a:t>
            </a:r>
            <a:endParaRPr b="1" sz="1400"/>
          </a:p>
        </p:txBody>
      </p:sp>
      <p:sp>
        <p:nvSpPr>
          <p:cNvPr id="268" name="Google Shape;268;p28"/>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69" name="Google Shape;269;p2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Here are the following Device ID ranges that supported the Cap Max system release prior to the release of M2021.01.</a:t>
            </a:r>
            <a:endParaRPr>
              <a:solidFill>
                <a:srgbClr val="000000"/>
              </a:solidFill>
              <a:latin typeface="Arial"/>
              <a:ea typeface="Arial"/>
              <a:cs typeface="Arial"/>
              <a:sym typeface="Arial"/>
            </a:endParaRPr>
          </a:p>
        </p:txBody>
      </p:sp>
      <p:pic>
        <p:nvPicPr>
          <p:cNvPr id="270" name="Google Shape;270;p28"/>
          <p:cNvPicPr preferRelativeResize="0"/>
          <p:nvPr/>
        </p:nvPicPr>
        <p:blipFill>
          <a:blip r:embed="rId3">
            <a:alphaModFix/>
          </a:blip>
          <a:stretch>
            <a:fillRect/>
          </a:stretch>
        </p:blipFill>
        <p:spPr>
          <a:xfrm>
            <a:off x="981725" y="1090300"/>
            <a:ext cx="1847825" cy="1578925"/>
          </a:xfrm>
          <a:prstGeom prst="rect">
            <a:avLst/>
          </a:prstGeom>
          <a:noFill/>
          <a:ln>
            <a:noFill/>
          </a:ln>
        </p:spPr>
      </p:pic>
      <p:pic>
        <p:nvPicPr>
          <p:cNvPr id="271" name="Google Shape;271;p28"/>
          <p:cNvPicPr preferRelativeResize="0"/>
          <p:nvPr/>
        </p:nvPicPr>
        <p:blipFill>
          <a:blip r:embed="rId4">
            <a:alphaModFix/>
          </a:blip>
          <a:stretch>
            <a:fillRect/>
          </a:stretch>
        </p:blipFill>
        <p:spPr>
          <a:xfrm>
            <a:off x="3326975" y="954985"/>
            <a:ext cx="1165825" cy="2176991"/>
          </a:xfrm>
          <a:prstGeom prst="rect">
            <a:avLst/>
          </a:prstGeom>
          <a:noFill/>
          <a:ln>
            <a:noFill/>
          </a:ln>
        </p:spPr>
      </p:pic>
      <p:sp>
        <p:nvSpPr>
          <p:cNvPr id="272" name="Google Shape;272;p28"/>
          <p:cNvSpPr txBox="1"/>
          <p:nvPr/>
        </p:nvSpPr>
        <p:spPr>
          <a:xfrm>
            <a:off x="1176950" y="2669225"/>
            <a:ext cx="184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t>Table shows example of site with /27 IP subnet mask</a:t>
            </a:r>
            <a:endParaRPr b="1"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p>
        </p:txBody>
      </p:sp>
      <p:sp>
        <p:nvSpPr>
          <p:cNvPr id="278" name="Google Shape;278;p2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79" name="Google Shape;279;p2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0" name="Google Shape;280;p29"/>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Repeater Device ID and IP Addressing Prior to M2021.01</a:t>
            </a:r>
            <a:endParaRPr b="1" sz="1400"/>
          </a:p>
        </p:txBody>
      </p:sp>
      <p:sp>
        <p:nvSpPr>
          <p:cNvPr id="281" name="Google Shape;281;p29"/>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82" name="Google Shape;282;p2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Here are the following Device ID ranges that are supported for Cap Max system release starting at M2021.01. A benefit of the M2021.01 release is three more repeaters can be deployed in a subnet mask /26 and /27.</a:t>
            </a:r>
            <a:endParaRPr>
              <a:solidFill>
                <a:srgbClr val="000000"/>
              </a:solidFill>
              <a:latin typeface="Arial"/>
              <a:ea typeface="Arial"/>
              <a:cs typeface="Arial"/>
              <a:sym typeface="Arial"/>
            </a:endParaRPr>
          </a:p>
        </p:txBody>
      </p:sp>
      <p:sp>
        <p:nvSpPr>
          <p:cNvPr id="283" name="Google Shape;283;p29"/>
          <p:cNvSpPr txBox="1"/>
          <p:nvPr/>
        </p:nvSpPr>
        <p:spPr>
          <a:xfrm>
            <a:off x="1590000" y="2850300"/>
            <a:ext cx="184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t>Table shows example of site with /27 IP subnet mask</a:t>
            </a:r>
            <a:endParaRPr b="1" sz="900"/>
          </a:p>
        </p:txBody>
      </p:sp>
      <p:pic>
        <p:nvPicPr>
          <p:cNvPr id="284" name="Google Shape;284;p29"/>
          <p:cNvPicPr preferRelativeResize="0"/>
          <p:nvPr/>
        </p:nvPicPr>
        <p:blipFill>
          <a:blip r:embed="rId3">
            <a:alphaModFix/>
          </a:blip>
          <a:stretch>
            <a:fillRect/>
          </a:stretch>
        </p:blipFill>
        <p:spPr>
          <a:xfrm>
            <a:off x="565500" y="1201800"/>
            <a:ext cx="2638425" cy="1524000"/>
          </a:xfrm>
          <a:prstGeom prst="rect">
            <a:avLst/>
          </a:prstGeom>
          <a:noFill/>
          <a:ln>
            <a:noFill/>
          </a:ln>
        </p:spPr>
      </p:pic>
      <p:pic>
        <p:nvPicPr>
          <p:cNvPr id="285" name="Google Shape;285;p29"/>
          <p:cNvPicPr preferRelativeResize="0"/>
          <p:nvPr/>
        </p:nvPicPr>
        <p:blipFill>
          <a:blip r:embed="rId4">
            <a:alphaModFix/>
          </a:blip>
          <a:stretch>
            <a:fillRect/>
          </a:stretch>
        </p:blipFill>
        <p:spPr>
          <a:xfrm>
            <a:off x="3471988" y="1007200"/>
            <a:ext cx="2047525" cy="2376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0"/>
          <p:cNvSpPr txBox="1"/>
          <p:nvPr>
            <p:ph idx="1" type="body"/>
          </p:nvPr>
        </p:nvSpPr>
        <p:spPr>
          <a:xfrm>
            <a:off x="5927175" y="231244"/>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291" name="Google Shape;291;p30"/>
          <p:cNvSpPr txBox="1"/>
          <p:nvPr>
            <p:ph idx="12" type="sldNum"/>
          </p:nvPr>
        </p:nvSpPr>
        <p:spPr>
          <a:xfrm>
            <a:off x="2996443" y="-3247"/>
            <a:ext cx="1413300" cy="176700"/>
          </a:xfrm>
          <a:prstGeom prst="rect">
            <a:avLst/>
          </a:prstGeom>
          <a:noFill/>
          <a:ln>
            <a:noFill/>
          </a:ln>
        </p:spPr>
        <p:txBody>
          <a:bodyPr anchorCtr="0" anchor="ctr" bIns="34275" lIns="68575" spcFirstLastPara="1" rIns="68575" wrap="square" tIns="34275">
            <a:normAutofit fontScale="92500" lnSpcReduction="20000"/>
          </a:bodyPr>
          <a:lstStyle/>
          <a:p>
            <a:pPr indent="0" lvl="0" marL="0" rtl="0" algn="r">
              <a:spcBef>
                <a:spcPts val="0"/>
              </a:spcBef>
              <a:spcAft>
                <a:spcPts val="0"/>
              </a:spcAft>
              <a:buNone/>
            </a:pPr>
            <a:fld id="{00000000-1234-1234-1234-123412341234}" type="slidenum">
              <a:rPr lang="en"/>
              <a:t>‹#›</a:t>
            </a:fld>
            <a:endParaRPr/>
          </a:p>
        </p:txBody>
      </p:sp>
      <p:sp>
        <p:nvSpPr>
          <p:cNvPr id="292" name="Google Shape;292;p3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3" name="Google Shape;293;p30"/>
          <p:cNvSpPr txBox="1"/>
          <p:nvPr>
            <p:ph idx="2" type="body"/>
          </p:nvPr>
        </p:nvSpPr>
        <p:spPr>
          <a:xfrm>
            <a:off x="47625" y="3717900"/>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294" name="Google Shape;294;p30"/>
          <p:cNvSpPr txBox="1"/>
          <p:nvPr/>
        </p:nvSpPr>
        <p:spPr>
          <a:xfrm>
            <a:off x="1259321" y="1478275"/>
            <a:ext cx="3510600" cy="44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2000">
                <a:latin typeface="Calibri"/>
                <a:ea typeface="Calibri"/>
                <a:cs typeface="Calibri"/>
                <a:sym typeface="Calibri"/>
              </a:rPr>
              <a:t>Section 2: Supported Call Types</a:t>
            </a:r>
            <a:endParaRPr sz="2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rPr b="1" lang="en"/>
              <a:t>Let’s make each bullet a hover over, to display text. Create an image, graphic or a box around the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Hover-over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Multiple Group: Wide variety of call types to suit specific communication needs.</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Call Preemption: Tear down a call in progress to allow a higher priority call to go through.</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Voice Interrupt: Take control of a currently transmitting group or private call.</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Call Alert: Alert a user that a communication is needed.</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Site and Channel Extensibility: Add additional sites and channel without the need to reprogram radios.</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Remote Monitor: Listen to what’s happening with another user’s radio.</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Add at the bottom of screen </a:t>
            </a:r>
            <a:br>
              <a:rPr b="1" lang="en"/>
            </a:br>
            <a:r>
              <a:rPr b="1" lang="en"/>
              <a:t>Note: Refer to MOTOTRBO Feature Catalog and CEDMEL2000- MOTOTBRO Systems Introduction for Technicians</a:t>
            </a:r>
            <a:endParaRPr b="1"/>
          </a:p>
        </p:txBody>
      </p:sp>
      <p:sp>
        <p:nvSpPr>
          <p:cNvPr id="300" name="Google Shape;300;p3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01" name="Google Shape;301;p3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2" name="Google Shape;302;p31"/>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Call Types</a:t>
            </a:r>
            <a:endParaRPr b="1" sz="1400"/>
          </a:p>
        </p:txBody>
      </p:sp>
      <p:sp>
        <p:nvSpPr>
          <p:cNvPr id="303" name="Google Shape;303;p31"/>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304" name="Google Shape;304;p3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sp>
        <p:nvSpPr>
          <p:cNvPr id="305" name="Google Shape;305;p31"/>
          <p:cNvSpPr txBox="1"/>
          <p:nvPr/>
        </p:nvSpPr>
        <p:spPr>
          <a:xfrm>
            <a:off x="611125" y="1143000"/>
            <a:ext cx="44532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Multiple Group and Private Call Types</a:t>
            </a:r>
            <a:endParaRPr/>
          </a:p>
          <a:p>
            <a:pPr indent="-317500" lvl="0" marL="457200" rtl="0" algn="l">
              <a:spcBef>
                <a:spcPts val="0"/>
              </a:spcBef>
              <a:spcAft>
                <a:spcPts val="0"/>
              </a:spcAft>
              <a:buSzPts val="1400"/>
              <a:buChar char="●"/>
            </a:pPr>
            <a:r>
              <a:rPr lang="en"/>
              <a:t>Call Preemption</a:t>
            </a:r>
            <a:endParaRPr/>
          </a:p>
          <a:p>
            <a:pPr indent="-317500" lvl="0" marL="457200" rtl="0" algn="l">
              <a:spcBef>
                <a:spcPts val="0"/>
              </a:spcBef>
              <a:spcAft>
                <a:spcPts val="0"/>
              </a:spcAft>
              <a:buSzPts val="1400"/>
              <a:buChar char="●"/>
            </a:pPr>
            <a:r>
              <a:rPr lang="en"/>
              <a:t>Voice Interrupt</a:t>
            </a:r>
            <a:endParaRPr/>
          </a:p>
          <a:p>
            <a:pPr indent="-317500" lvl="0" marL="457200" rtl="0" algn="l">
              <a:spcBef>
                <a:spcPts val="0"/>
              </a:spcBef>
              <a:spcAft>
                <a:spcPts val="0"/>
              </a:spcAft>
              <a:buSzPts val="1400"/>
              <a:buChar char="●"/>
            </a:pPr>
            <a:r>
              <a:rPr lang="en"/>
              <a:t>Call Alert</a:t>
            </a:r>
            <a:endParaRPr/>
          </a:p>
          <a:p>
            <a:pPr indent="-317500" lvl="0" marL="457200" rtl="0" algn="l">
              <a:spcBef>
                <a:spcPts val="0"/>
              </a:spcBef>
              <a:spcAft>
                <a:spcPts val="0"/>
              </a:spcAft>
              <a:buSzPts val="1400"/>
              <a:buChar char="●"/>
            </a:pPr>
            <a:r>
              <a:rPr lang="en"/>
              <a:t>Site and Channel Extensibility</a:t>
            </a:r>
            <a:endParaRPr/>
          </a:p>
          <a:p>
            <a:pPr indent="-317500" lvl="0" marL="457200" rtl="0" algn="l">
              <a:spcBef>
                <a:spcPts val="0"/>
              </a:spcBef>
              <a:spcAft>
                <a:spcPts val="0"/>
              </a:spcAft>
              <a:buSzPts val="1400"/>
              <a:buChar char="●"/>
            </a:pPr>
            <a:r>
              <a:rPr lang="en"/>
              <a:t>Remote Monitor and Discreet Listening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rPr b="1" lang="en"/>
              <a:t>Let’s make each bullet a hover over, to display text. Create an image, graphic or a box around the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Hover-over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Emergency Alarm: Alert users to a critical situation and preempt any other call if needed.</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Enhanced Channel Access: Improve the reliability of voice transmissions by preventing talk-over.</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Versatile All-Call: Use a high priority one-way call to all radios at a site, group of sites, or all sites in the system.</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Enhanced Roaming: Radios automatically switch to a better site with no user intervention and </a:t>
            </a:r>
            <a:r>
              <a:rPr b="1" lang="en"/>
              <a:t>minimal</a:t>
            </a:r>
            <a:r>
              <a:rPr b="1" lang="en"/>
              <a:t> audio loss.</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Radio Stun/Revive: Disable system services to a radio while keeping track of it on the system.</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Dynamic Site Assignment: Only allocate a channel at sites where call participating radios are present.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p:txBody>
      </p:sp>
      <p:sp>
        <p:nvSpPr>
          <p:cNvPr id="311" name="Google Shape;311;p3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12" name="Google Shape;312;p3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3" name="Google Shape;313;p32"/>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Call Types</a:t>
            </a:r>
            <a:endParaRPr b="1" sz="1400"/>
          </a:p>
        </p:txBody>
      </p:sp>
      <p:sp>
        <p:nvSpPr>
          <p:cNvPr id="314" name="Google Shape;314;p32"/>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315" name="Google Shape;315;p3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sp>
        <p:nvSpPr>
          <p:cNvPr id="316" name="Google Shape;316;p32"/>
          <p:cNvSpPr txBox="1"/>
          <p:nvPr/>
        </p:nvSpPr>
        <p:spPr>
          <a:xfrm>
            <a:off x="611125" y="1143000"/>
            <a:ext cx="44532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Emergency Alarm and Call</a:t>
            </a:r>
            <a:endParaRPr/>
          </a:p>
          <a:p>
            <a:pPr indent="-317500" lvl="0" marL="457200" rtl="0" algn="l">
              <a:spcBef>
                <a:spcPts val="0"/>
              </a:spcBef>
              <a:spcAft>
                <a:spcPts val="0"/>
              </a:spcAft>
              <a:buSzPts val="1400"/>
              <a:buChar char="●"/>
            </a:pPr>
            <a:r>
              <a:rPr lang="en"/>
              <a:t>Enhanced Channel Access</a:t>
            </a:r>
            <a:endParaRPr/>
          </a:p>
          <a:p>
            <a:pPr indent="-317500" lvl="0" marL="457200" rtl="0" algn="l">
              <a:spcBef>
                <a:spcPts val="0"/>
              </a:spcBef>
              <a:spcAft>
                <a:spcPts val="0"/>
              </a:spcAft>
              <a:buSzPts val="1400"/>
              <a:buChar char="●"/>
            </a:pPr>
            <a:r>
              <a:rPr lang="en"/>
              <a:t>Versatile All-Call</a:t>
            </a:r>
            <a:endParaRPr/>
          </a:p>
          <a:p>
            <a:pPr indent="-317500" lvl="0" marL="457200" rtl="0" algn="l">
              <a:spcBef>
                <a:spcPts val="0"/>
              </a:spcBef>
              <a:spcAft>
                <a:spcPts val="0"/>
              </a:spcAft>
              <a:buSzPts val="1400"/>
              <a:buChar char="●"/>
            </a:pPr>
            <a:r>
              <a:rPr lang="en"/>
              <a:t>Enhanced Roaming</a:t>
            </a:r>
            <a:endParaRPr/>
          </a:p>
          <a:p>
            <a:pPr indent="-317500" lvl="0" marL="457200" rtl="0" algn="l">
              <a:spcBef>
                <a:spcPts val="0"/>
              </a:spcBef>
              <a:spcAft>
                <a:spcPts val="0"/>
              </a:spcAft>
              <a:buSzPts val="1400"/>
              <a:buChar char="●"/>
            </a:pPr>
            <a:r>
              <a:rPr lang="en"/>
              <a:t>Radio Stun/Revive</a:t>
            </a:r>
            <a:endParaRPr/>
          </a:p>
          <a:p>
            <a:pPr indent="-317500" lvl="0" marL="457200" rtl="0" algn="l">
              <a:spcBef>
                <a:spcPts val="0"/>
              </a:spcBef>
              <a:spcAft>
                <a:spcPts val="0"/>
              </a:spcAft>
              <a:buSzPts val="1400"/>
              <a:buChar char="●"/>
            </a:pPr>
            <a:r>
              <a:rPr lang="en"/>
              <a:t>Dynamic Site </a:t>
            </a:r>
            <a:r>
              <a:rPr lang="en"/>
              <a:t>Assignment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rPr b="1" lang="en">
                <a:solidFill>
                  <a:srgbClr val="FF0000"/>
                </a:solidFill>
              </a:rPr>
              <a:t>State the Objectives</a:t>
            </a:r>
            <a:endParaRPr>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p:txBody>
      </p:sp>
      <p:sp>
        <p:nvSpPr>
          <p:cNvPr id="82" name="Google Shape;82;p1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3" name="Google Shape;83;p1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15"/>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Course Objectives</a:t>
            </a:r>
            <a:endParaRPr b="1" sz="1400"/>
          </a:p>
        </p:txBody>
      </p:sp>
      <p:sp>
        <p:nvSpPr>
          <p:cNvPr id="85" name="Google Shape;85;p15"/>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solidFill>
                  <a:schemeClr val="dk1"/>
                </a:solidFill>
              </a:rPr>
              <a:t>MOTOTRBO </a:t>
            </a:r>
            <a:r>
              <a:rPr lang="en" sz="800"/>
              <a:t>Capacity Max System Design</a:t>
            </a:r>
            <a:endParaRPr b="1" sz="1400"/>
          </a:p>
        </p:txBody>
      </p:sp>
      <p:sp>
        <p:nvSpPr>
          <p:cNvPr id="86" name="Google Shape;86;p15"/>
          <p:cNvSpPr txBox="1"/>
          <p:nvPr/>
        </p:nvSpPr>
        <p:spPr>
          <a:xfrm>
            <a:off x="332978" y="1042550"/>
            <a:ext cx="3811500" cy="1507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After completing this course, you will be able to:</a:t>
            </a:r>
            <a:endParaRPr sz="800"/>
          </a:p>
          <a:p>
            <a:pPr indent="-215900" lvl="0" marL="342900" rtl="0" algn="l">
              <a:spcBef>
                <a:spcPts val="800"/>
              </a:spcBef>
              <a:spcAft>
                <a:spcPts val="0"/>
              </a:spcAft>
              <a:buSzPts val="800"/>
              <a:buChar char="●"/>
            </a:pPr>
            <a:r>
              <a:rPr lang="en" sz="800"/>
              <a:t>Design a simple Capacity Max system.</a:t>
            </a:r>
            <a:endParaRPr sz="800"/>
          </a:p>
          <a:p>
            <a:pPr indent="-215900" lvl="0" marL="342900" rtl="0" algn="l">
              <a:spcBef>
                <a:spcPts val="0"/>
              </a:spcBef>
              <a:spcAft>
                <a:spcPts val="0"/>
              </a:spcAft>
              <a:buSzPts val="800"/>
              <a:buChar char="●"/>
            </a:pPr>
            <a:r>
              <a:rPr lang="en" sz="800"/>
              <a:t>Calculate Capacity Max capacity and bandwidth using a case scenario and system design tool.</a:t>
            </a:r>
            <a:endParaRPr sz="800"/>
          </a:p>
          <a:p>
            <a:pPr indent="-215900" lvl="0" marL="342900" rtl="0" algn="l">
              <a:spcBef>
                <a:spcPts val="0"/>
              </a:spcBef>
              <a:spcAft>
                <a:spcPts val="0"/>
              </a:spcAft>
              <a:buSzPts val="800"/>
              <a:buChar char="●"/>
            </a:pPr>
            <a:r>
              <a:rPr lang="en" sz="800"/>
              <a:t>Create an equipment list, licensing, frequency planning and IP network plan. </a:t>
            </a:r>
            <a:endParaRPr sz="800"/>
          </a:p>
        </p:txBody>
      </p:sp>
      <p:sp>
        <p:nvSpPr>
          <p:cNvPr id="87" name="Google Shape;87;p1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rPr b="1" lang="en"/>
              <a:t>Let’s make each bullet a hover over, to display text. Create an image, graphic or a box around the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Hover-over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Site Restriction: Limit radio users and talk groups to be allocated channels at allowed sites.</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Late Entry: Allow users to join a call in progress with minimal delay.</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Telephony Calls: Radio is able to receive calls and talkback even if the Phone Call capability is disabled. Telephony Calls- Enhanced/Proprietary DMR industry-standard telephone patch call capability.</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Priority Call Queuing/Preemption: Handle calls in priority order if resources are not available immediately. If an idle channel is not available at one or more associated sites, a high </a:t>
            </a:r>
            <a:r>
              <a:rPr b="1" lang="en"/>
              <a:t>priority</a:t>
            </a:r>
            <a:r>
              <a:rPr b="1" lang="en"/>
              <a:t> call preempts and take over the trunking channel occupied by a normal </a:t>
            </a:r>
            <a:r>
              <a:rPr b="1" lang="en"/>
              <a:t>priority</a:t>
            </a:r>
            <a:r>
              <a:rPr b="1" lang="en"/>
              <a:t> call.</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p:txBody>
      </p:sp>
      <p:sp>
        <p:nvSpPr>
          <p:cNvPr id="322" name="Google Shape;322;p3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23" name="Google Shape;323;p3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4" name="Google Shape;324;p33"/>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Call Types</a:t>
            </a:r>
            <a:endParaRPr b="1" sz="1400"/>
          </a:p>
        </p:txBody>
      </p:sp>
      <p:sp>
        <p:nvSpPr>
          <p:cNvPr id="325" name="Google Shape;325;p33"/>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326" name="Google Shape;326;p3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sp>
        <p:nvSpPr>
          <p:cNvPr id="327" name="Google Shape;327;p33"/>
          <p:cNvSpPr txBox="1"/>
          <p:nvPr/>
        </p:nvSpPr>
        <p:spPr>
          <a:xfrm>
            <a:off x="611125" y="1143000"/>
            <a:ext cx="44532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Site Restriction</a:t>
            </a:r>
            <a:endParaRPr/>
          </a:p>
          <a:p>
            <a:pPr indent="-317500" lvl="0" marL="457200" rtl="0" algn="l">
              <a:spcBef>
                <a:spcPts val="0"/>
              </a:spcBef>
              <a:spcAft>
                <a:spcPts val="0"/>
              </a:spcAft>
              <a:buSzPts val="1400"/>
              <a:buChar char="●"/>
            </a:pPr>
            <a:r>
              <a:rPr lang="en"/>
              <a:t>Late Entry</a:t>
            </a:r>
            <a:endParaRPr/>
          </a:p>
          <a:p>
            <a:pPr indent="-317500" lvl="0" marL="457200" rtl="0" algn="l">
              <a:spcBef>
                <a:spcPts val="0"/>
              </a:spcBef>
              <a:spcAft>
                <a:spcPts val="0"/>
              </a:spcAft>
              <a:buSzPts val="1400"/>
              <a:buChar char="●"/>
            </a:pPr>
            <a:r>
              <a:rPr lang="en"/>
              <a:t>Telephony Calls</a:t>
            </a:r>
            <a:endParaRPr/>
          </a:p>
          <a:p>
            <a:pPr indent="-317500" lvl="0" marL="457200" rtl="0" algn="l">
              <a:spcBef>
                <a:spcPts val="0"/>
              </a:spcBef>
              <a:spcAft>
                <a:spcPts val="0"/>
              </a:spcAft>
              <a:buSzPts val="1400"/>
              <a:buChar char="●"/>
            </a:pPr>
            <a:r>
              <a:rPr lang="en"/>
              <a:t>Priority Call Queuing/Preemption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rPr b="1" lang="en"/>
              <a:t>Let’s make each bullet a hover over, to display text. Create an image, graphic or a box around the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Hover-over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Advanced Late Entry: Reduces the time required to late enter a call. Only available in Advantage Mode.</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All Start and Critical Site Assignment: Makes sure users do not miss audio.</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Mass Registration: Allows more radio registrations per minute whether from recovering from failure or all your employees </a:t>
            </a:r>
            <a:r>
              <a:rPr b="1" lang="en"/>
              <a:t>powering</a:t>
            </a:r>
            <a:r>
              <a:rPr b="1" lang="en"/>
              <a:t> on at the same time from a shift change.</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Priority Monitor: Allows the system to make </a:t>
            </a:r>
            <a:r>
              <a:rPr b="1" lang="en"/>
              <a:t>Priority</a:t>
            </a:r>
            <a:r>
              <a:rPr b="1" lang="en"/>
              <a:t> announcements on traffic channels during Group Calls in progress. This allows a radio involved in a voice group call to join a higher priority group voice call.</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p:txBody>
      </p:sp>
      <p:sp>
        <p:nvSpPr>
          <p:cNvPr id="333" name="Google Shape;333;p3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34" name="Google Shape;334;p3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5" name="Google Shape;335;p34"/>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Call Types</a:t>
            </a:r>
            <a:endParaRPr b="1" sz="1400"/>
          </a:p>
        </p:txBody>
      </p:sp>
      <p:sp>
        <p:nvSpPr>
          <p:cNvPr id="336" name="Google Shape;336;p34"/>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337" name="Google Shape;337;p3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sp>
        <p:nvSpPr>
          <p:cNvPr id="338" name="Google Shape;338;p34"/>
          <p:cNvSpPr txBox="1"/>
          <p:nvPr/>
        </p:nvSpPr>
        <p:spPr>
          <a:xfrm>
            <a:off x="611125" y="1143000"/>
            <a:ext cx="44532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Advanced Late Entry</a:t>
            </a:r>
            <a:endParaRPr/>
          </a:p>
          <a:p>
            <a:pPr indent="-317500" lvl="0" marL="457200" rtl="0" algn="l">
              <a:spcBef>
                <a:spcPts val="0"/>
              </a:spcBef>
              <a:spcAft>
                <a:spcPts val="0"/>
              </a:spcAft>
              <a:buSzPts val="1400"/>
              <a:buChar char="●"/>
            </a:pPr>
            <a:r>
              <a:rPr lang="en"/>
              <a:t>All Start and Critical Site Assignment</a:t>
            </a:r>
            <a:endParaRPr/>
          </a:p>
          <a:p>
            <a:pPr indent="-317500" lvl="0" marL="457200" rtl="0" algn="l">
              <a:spcBef>
                <a:spcPts val="0"/>
              </a:spcBef>
              <a:spcAft>
                <a:spcPts val="0"/>
              </a:spcAft>
              <a:buSzPts val="1400"/>
              <a:buChar char="●"/>
            </a:pPr>
            <a:r>
              <a:rPr lang="en"/>
              <a:t>Mass Registration</a:t>
            </a:r>
            <a:endParaRPr/>
          </a:p>
          <a:p>
            <a:pPr indent="-317500" lvl="0" marL="457200" rtl="0" algn="l">
              <a:spcBef>
                <a:spcPts val="0"/>
              </a:spcBef>
              <a:spcAft>
                <a:spcPts val="0"/>
              </a:spcAft>
              <a:buSzPts val="1400"/>
              <a:buChar char="●"/>
            </a:pPr>
            <a:r>
              <a:rPr lang="en"/>
              <a:t>Priority Monitor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rPr b="1" lang="en"/>
              <a:t>Let’s make each bullet a hover over, to display text. Create an image, graphic or a box around the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Hover-over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Radio Kill/Un-kill: Supports the ability of a wireline console to kill a radio. Note: “Un-kill” can only be done by the Motorola Solutions Depot.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Registration and Access Control: Grant privileges to users/radio based on assigned profiles.</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Dynamic Group Number </a:t>
            </a:r>
            <a:r>
              <a:rPr b="1" lang="en"/>
              <a:t>Assignment</a:t>
            </a:r>
            <a:r>
              <a:rPr b="1" lang="en"/>
              <a:t>: Allows a dispatcher to replace a radios currently selected talk group with a </a:t>
            </a:r>
            <a:r>
              <a:rPr b="1" lang="en"/>
              <a:t>temporary</a:t>
            </a:r>
            <a:r>
              <a:rPr b="1" lang="en"/>
              <a:t> talk group.</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Confirmed Group Data Call: Data calls from a data application will be acknowledged by all group call members.</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Status Call: Control channel-based status messaging, to/from radio and dispatcher.</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p:txBody>
      </p:sp>
      <p:sp>
        <p:nvSpPr>
          <p:cNvPr id="344" name="Google Shape;344;p3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45" name="Google Shape;345;p3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6" name="Google Shape;346;p35"/>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Call Types</a:t>
            </a:r>
            <a:endParaRPr b="1" sz="1400"/>
          </a:p>
        </p:txBody>
      </p:sp>
      <p:sp>
        <p:nvSpPr>
          <p:cNvPr id="347" name="Google Shape;347;p35"/>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348" name="Google Shape;348;p3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sp>
        <p:nvSpPr>
          <p:cNvPr id="349" name="Google Shape;349;p35"/>
          <p:cNvSpPr txBox="1"/>
          <p:nvPr/>
        </p:nvSpPr>
        <p:spPr>
          <a:xfrm>
            <a:off x="611125" y="1143000"/>
            <a:ext cx="44532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Radio Kill/Un-kill</a:t>
            </a:r>
            <a:endParaRPr/>
          </a:p>
          <a:p>
            <a:pPr indent="-317500" lvl="0" marL="457200" rtl="0" algn="l">
              <a:spcBef>
                <a:spcPts val="0"/>
              </a:spcBef>
              <a:spcAft>
                <a:spcPts val="0"/>
              </a:spcAft>
              <a:buSzPts val="1400"/>
              <a:buChar char="●"/>
            </a:pPr>
            <a:r>
              <a:rPr lang="en"/>
              <a:t>Registration and Access Control</a:t>
            </a:r>
            <a:endParaRPr/>
          </a:p>
          <a:p>
            <a:pPr indent="-317500" lvl="0" marL="457200" rtl="0" algn="l">
              <a:spcBef>
                <a:spcPts val="0"/>
              </a:spcBef>
              <a:spcAft>
                <a:spcPts val="0"/>
              </a:spcAft>
              <a:buSzPts val="1400"/>
              <a:buChar char="●"/>
            </a:pPr>
            <a:r>
              <a:rPr lang="en"/>
              <a:t>Dynamic Group Number Assignment</a:t>
            </a:r>
            <a:endParaRPr/>
          </a:p>
          <a:p>
            <a:pPr indent="-317500" lvl="0" marL="457200" rtl="0" algn="l">
              <a:spcBef>
                <a:spcPts val="0"/>
              </a:spcBef>
              <a:spcAft>
                <a:spcPts val="0"/>
              </a:spcAft>
              <a:buSzPts val="1400"/>
              <a:buChar char="●"/>
            </a:pPr>
            <a:r>
              <a:rPr lang="en"/>
              <a:t>Confirmed Group Data Call</a:t>
            </a:r>
            <a:endParaRPr/>
          </a:p>
          <a:p>
            <a:pPr indent="-317500" lvl="0" marL="457200" rtl="0" algn="l">
              <a:spcBef>
                <a:spcPts val="0"/>
              </a:spcBef>
              <a:spcAft>
                <a:spcPts val="0"/>
              </a:spcAft>
              <a:buSzPts val="1400"/>
              <a:buChar char="●"/>
            </a:pPr>
            <a:r>
              <a:rPr lang="en"/>
              <a:t>Status Call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rPr b="1" lang="en"/>
              <a:t>Let’s make each bullet a hover over, to display text. Create an image, graphic or a box around the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Hover-over text</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Inband Location: Inband Location feature provides a solution for transmitting radio to send location updates during voice call. The Console is able to </a:t>
            </a:r>
            <a:r>
              <a:rPr b="1" lang="en"/>
              <a:t>receive</a:t>
            </a:r>
            <a:r>
              <a:rPr b="1" lang="en"/>
              <a:t> and display the updated location from the caller while in a call.</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Inband Caller Alias: Inband Caller Alias feature provides a solution for users to configure an alias name which would be sent during voice all transmission, and be displayed on all receiving components (radio/console).</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Dynamic Caller Alias: </a:t>
            </a:r>
            <a:r>
              <a:rPr b="1" lang="en"/>
              <a:t>Dynamic</a:t>
            </a:r>
            <a:r>
              <a:rPr b="1" lang="en"/>
              <a:t> Caller Alias feature allows the user to enter an alias name from the front panel that would associate the radio to an alias to be displayed on other receiving radios and consoles when the user is transmitting.</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p:txBody>
      </p:sp>
      <p:sp>
        <p:nvSpPr>
          <p:cNvPr id="355" name="Google Shape;355;p3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56" name="Google Shape;356;p3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7" name="Google Shape;357;p36"/>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Call Types</a:t>
            </a:r>
            <a:endParaRPr b="1" sz="1400"/>
          </a:p>
        </p:txBody>
      </p:sp>
      <p:sp>
        <p:nvSpPr>
          <p:cNvPr id="358" name="Google Shape;358;p36"/>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359" name="Google Shape;359;p3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sp>
        <p:nvSpPr>
          <p:cNvPr id="360" name="Google Shape;360;p36"/>
          <p:cNvSpPr txBox="1"/>
          <p:nvPr/>
        </p:nvSpPr>
        <p:spPr>
          <a:xfrm>
            <a:off x="611125" y="1143000"/>
            <a:ext cx="44532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Inband Location</a:t>
            </a:r>
            <a:endParaRPr/>
          </a:p>
          <a:p>
            <a:pPr indent="-317500" lvl="0" marL="457200" rtl="0" algn="l">
              <a:spcBef>
                <a:spcPts val="0"/>
              </a:spcBef>
              <a:spcAft>
                <a:spcPts val="0"/>
              </a:spcAft>
              <a:buSzPts val="1400"/>
              <a:buChar char="●"/>
            </a:pPr>
            <a:r>
              <a:rPr lang="en"/>
              <a:t>Inband Caller Alias</a:t>
            </a:r>
            <a:endParaRPr/>
          </a:p>
          <a:p>
            <a:pPr indent="-317500" lvl="0" marL="457200" rtl="0" algn="l">
              <a:spcBef>
                <a:spcPts val="0"/>
              </a:spcBef>
              <a:spcAft>
                <a:spcPts val="0"/>
              </a:spcAft>
              <a:buSzPts val="1400"/>
              <a:buChar char="●"/>
            </a:pPr>
            <a:r>
              <a:rPr lang="en"/>
              <a:t>Dynamic Caller Alias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7"/>
          <p:cNvSpPr txBox="1"/>
          <p:nvPr>
            <p:ph idx="1" type="body"/>
          </p:nvPr>
        </p:nvSpPr>
        <p:spPr>
          <a:xfrm>
            <a:off x="5927175" y="231244"/>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66" name="Google Shape;366;p37"/>
          <p:cNvSpPr txBox="1"/>
          <p:nvPr>
            <p:ph idx="12" type="sldNum"/>
          </p:nvPr>
        </p:nvSpPr>
        <p:spPr>
          <a:xfrm>
            <a:off x="2996443" y="-3247"/>
            <a:ext cx="1413300" cy="176700"/>
          </a:xfrm>
          <a:prstGeom prst="rect">
            <a:avLst/>
          </a:prstGeom>
          <a:noFill/>
          <a:ln>
            <a:noFill/>
          </a:ln>
        </p:spPr>
        <p:txBody>
          <a:bodyPr anchorCtr="0" anchor="ctr" bIns="34275" lIns="68575" spcFirstLastPara="1" rIns="68575" wrap="square" tIns="34275">
            <a:normAutofit fontScale="92500" lnSpcReduction="20000"/>
          </a:bodyPr>
          <a:lstStyle/>
          <a:p>
            <a:pPr indent="0" lvl="0" marL="0" rtl="0" algn="r">
              <a:spcBef>
                <a:spcPts val="0"/>
              </a:spcBef>
              <a:spcAft>
                <a:spcPts val="0"/>
              </a:spcAft>
              <a:buNone/>
            </a:pPr>
            <a:fld id="{00000000-1234-1234-1234-123412341234}" type="slidenum">
              <a:rPr lang="en"/>
              <a:t>‹#›</a:t>
            </a:fld>
            <a:endParaRPr/>
          </a:p>
        </p:txBody>
      </p:sp>
      <p:sp>
        <p:nvSpPr>
          <p:cNvPr id="367" name="Google Shape;367;p3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8" name="Google Shape;368;p37"/>
          <p:cNvSpPr txBox="1"/>
          <p:nvPr>
            <p:ph idx="2" type="body"/>
          </p:nvPr>
        </p:nvSpPr>
        <p:spPr>
          <a:xfrm>
            <a:off x="47625" y="3717900"/>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369" name="Google Shape;369;p37"/>
          <p:cNvSpPr txBox="1"/>
          <p:nvPr/>
        </p:nvSpPr>
        <p:spPr>
          <a:xfrm>
            <a:off x="795325" y="1478275"/>
            <a:ext cx="4467000" cy="44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2000">
                <a:latin typeface="Calibri"/>
                <a:ea typeface="Calibri"/>
                <a:cs typeface="Calibri"/>
                <a:sym typeface="Calibri"/>
              </a:rPr>
              <a:t>Section 3: Capacity MAX Call Processing</a:t>
            </a:r>
            <a:endParaRPr sz="2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rPr lang="en" u="sng">
                <a:solidFill>
                  <a:schemeClr val="hlink"/>
                </a:solidFill>
                <a:hlinkClick r:id="rId3"/>
              </a:rPr>
              <a:t>https://drive.google.com/drive/folders/1qoEplbfiicj4_q5REIDTP812jszwBBO1</a:t>
            </a:r>
            <a:r>
              <a:rPr lang="en"/>
              <a:t>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Animated Slide (Refer to PPT slide deck) slide 24</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t/>
            </a:r>
            <a:endParaRPr b="1"/>
          </a:p>
        </p:txBody>
      </p:sp>
      <p:sp>
        <p:nvSpPr>
          <p:cNvPr id="375" name="Google Shape;375;p3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76" name="Google Shape;376;p3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7" name="Google Shape;377;p38"/>
          <p:cNvSpPr txBox="1"/>
          <p:nvPr/>
        </p:nvSpPr>
        <p:spPr>
          <a:xfrm>
            <a:off x="381125" y="572725"/>
            <a:ext cx="5039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Call Processing: Example</a:t>
            </a:r>
            <a:endParaRPr b="1" sz="1400"/>
          </a:p>
        </p:txBody>
      </p:sp>
      <p:sp>
        <p:nvSpPr>
          <p:cNvPr id="378" name="Google Shape;378;p38"/>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379" name="Google Shape;379;p3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a:solidFill>
                <a:srgbClr val="000000"/>
              </a:solidFill>
              <a:latin typeface="Arial"/>
              <a:ea typeface="Arial"/>
              <a:cs typeface="Arial"/>
              <a:sym typeface="Arial"/>
            </a:endParaRPr>
          </a:p>
        </p:txBody>
      </p:sp>
      <p:pic>
        <p:nvPicPr>
          <p:cNvPr id="380" name="Google Shape;380;p38"/>
          <p:cNvPicPr preferRelativeResize="0"/>
          <p:nvPr/>
        </p:nvPicPr>
        <p:blipFill>
          <a:blip r:embed="rId4">
            <a:alphaModFix/>
          </a:blip>
          <a:stretch>
            <a:fillRect/>
          </a:stretch>
        </p:blipFill>
        <p:spPr>
          <a:xfrm>
            <a:off x="1523125" y="1101023"/>
            <a:ext cx="3216901" cy="21465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386" name="Google Shape;386;p3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87" name="Google Shape;387;p39"/>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2</a:t>
            </a:r>
            <a:endParaRPr b="1" sz="2300"/>
          </a:p>
        </p:txBody>
      </p:sp>
      <p:sp>
        <p:nvSpPr>
          <p:cNvPr id="388" name="Google Shape;388;p39"/>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9" name="Google Shape;389;p39"/>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b="1" sz="1400"/>
          </a:p>
        </p:txBody>
      </p:sp>
      <p:sp>
        <p:nvSpPr>
          <p:cNvPr id="390" name="Google Shape;390;p39"/>
          <p:cNvSpPr txBox="1"/>
          <p:nvPr/>
        </p:nvSpPr>
        <p:spPr>
          <a:xfrm>
            <a:off x="760928" y="2876850"/>
            <a:ext cx="39411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2: System Planning and Design</a:t>
            </a:r>
            <a:endParaRPr b="1" sz="1400"/>
          </a:p>
        </p:txBody>
      </p:sp>
      <p:sp>
        <p:nvSpPr>
          <p:cNvPr id="391" name="Google Shape;391;p39"/>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392" name="Google Shape;392;p39"/>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393" name="Google Shape;393;p3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99" name="Google Shape;399;p4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00" name="Google Shape;400;p4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1" name="Google Shape;401;p40"/>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High Level System Planning</a:t>
            </a:r>
            <a:endParaRPr b="1" sz="1400"/>
          </a:p>
        </p:txBody>
      </p:sp>
      <p:sp>
        <p:nvSpPr>
          <p:cNvPr id="402" name="Google Shape;402;p4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MOTOTRBO Capacity Max System Design</a:t>
            </a:r>
            <a:endParaRPr b="1" sz="1400"/>
          </a:p>
        </p:txBody>
      </p:sp>
      <p:sp>
        <p:nvSpPr>
          <p:cNvPr id="403" name="Google Shape;403;p4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This module will describe the key elements of how to plan a Capacity Max System.</a:t>
            </a:r>
            <a:endParaRPr sz="800">
              <a:solidFill>
                <a:srgbClr val="000000"/>
              </a:solidFill>
              <a:latin typeface="Arial"/>
              <a:ea typeface="Arial"/>
              <a:cs typeface="Arial"/>
              <a:sym typeface="Arial"/>
            </a:endParaRPr>
          </a:p>
        </p:txBody>
      </p:sp>
      <p:sp>
        <p:nvSpPr>
          <p:cNvPr id="404" name="Google Shape;404;p40"/>
          <p:cNvSpPr txBox="1"/>
          <p:nvPr/>
        </p:nvSpPr>
        <p:spPr>
          <a:xfrm>
            <a:off x="526225" y="964463"/>
            <a:ext cx="46344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Correctly sizing the Capacity Max system is an important part of the planning process.</a:t>
            </a:r>
            <a:endParaRPr/>
          </a:p>
          <a:p>
            <a:pPr indent="-317500" lvl="0" marL="457200" rtl="0" algn="l">
              <a:spcBef>
                <a:spcPts val="0"/>
              </a:spcBef>
              <a:spcAft>
                <a:spcPts val="0"/>
              </a:spcAft>
              <a:buSzPts val="1400"/>
              <a:buChar char="●"/>
            </a:pPr>
            <a:r>
              <a:rPr lang="en"/>
              <a:t>The following items need to have the required quantities defined as a part of the planning process:</a:t>
            </a:r>
            <a:endParaRPr/>
          </a:p>
          <a:p>
            <a:pPr indent="-317500" lvl="1" marL="914400" rtl="0" algn="l">
              <a:spcBef>
                <a:spcPts val="0"/>
              </a:spcBef>
              <a:spcAft>
                <a:spcPts val="0"/>
              </a:spcAft>
              <a:buSzPts val="1400"/>
              <a:buChar char="○"/>
            </a:pPr>
            <a:r>
              <a:rPr lang="en"/>
              <a:t>Radios</a:t>
            </a:r>
            <a:endParaRPr/>
          </a:p>
          <a:p>
            <a:pPr indent="-317500" lvl="1" marL="914400" rtl="0" algn="l">
              <a:spcBef>
                <a:spcPts val="0"/>
              </a:spcBef>
              <a:spcAft>
                <a:spcPts val="0"/>
              </a:spcAft>
              <a:buSzPts val="1400"/>
              <a:buChar char="○"/>
            </a:pPr>
            <a:r>
              <a:rPr lang="en"/>
              <a:t>RF Sites</a:t>
            </a:r>
            <a:endParaRPr/>
          </a:p>
          <a:p>
            <a:pPr indent="-317500" lvl="1" marL="914400" rtl="0" algn="l">
              <a:spcBef>
                <a:spcPts val="0"/>
              </a:spcBef>
              <a:spcAft>
                <a:spcPts val="0"/>
              </a:spcAft>
              <a:buSzPts val="1400"/>
              <a:buChar char="○"/>
            </a:pPr>
            <a:r>
              <a:rPr lang="en"/>
              <a:t>Trunked repeaters</a:t>
            </a:r>
            <a:endParaRPr/>
          </a:p>
          <a:p>
            <a:pPr indent="-317500" lvl="1" marL="914400" rtl="0" algn="l">
              <a:spcBef>
                <a:spcPts val="0"/>
              </a:spcBef>
              <a:spcAft>
                <a:spcPts val="0"/>
              </a:spcAft>
              <a:buSzPts val="1400"/>
              <a:buChar char="○"/>
            </a:pPr>
            <a:r>
              <a:rPr lang="en"/>
              <a:t>Data revert repeaters</a:t>
            </a:r>
            <a:endParaRPr/>
          </a:p>
          <a:p>
            <a:pPr indent="-317500" lvl="1" marL="914400" rtl="0" algn="l">
              <a:spcBef>
                <a:spcPts val="0"/>
              </a:spcBef>
              <a:spcAft>
                <a:spcPts val="0"/>
              </a:spcAft>
              <a:buSzPts val="1400"/>
              <a:buChar char="○"/>
            </a:pPr>
            <a:r>
              <a:rPr lang="en"/>
              <a:t>Voice gateway talk paths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10" name="Google Shape;410;p4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11" name="Google Shape;411;p4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2" name="Google Shape;412;p41"/>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High Level System Planning</a:t>
            </a:r>
            <a:endParaRPr b="1" sz="1400"/>
          </a:p>
        </p:txBody>
      </p:sp>
      <p:sp>
        <p:nvSpPr>
          <p:cNvPr id="413" name="Google Shape;413;p41"/>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MOTOTRBO Capacity Max System Design</a:t>
            </a:r>
            <a:endParaRPr b="1" sz="1400"/>
          </a:p>
        </p:txBody>
      </p:sp>
      <p:sp>
        <p:nvSpPr>
          <p:cNvPr id="414" name="Google Shape;414;p4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Motorola Solutions has create a group of software tools to assist in the planning for MOTOTRB systems called, MOTOTRBO System Design Tools (SDT). </a:t>
            </a:r>
            <a:endParaRPr sz="800">
              <a:solidFill>
                <a:srgbClr val="000000"/>
              </a:solidFill>
              <a:latin typeface="Arial"/>
              <a:ea typeface="Arial"/>
              <a:cs typeface="Arial"/>
              <a:sym typeface="Arial"/>
            </a:endParaRPr>
          </a:p>
        </p:txBody>
      </p:sp>
      <p:sp>
        <p:nvSpPr>
          <p:cNvPr id="415" name="Google Shape;415;p41"/>
          <p:cNvSpPr txBox="1"/>
          <p:nvPr/>
        </p:nvSpPr>
        <p:spPr>
          <a:xfrm>
            <a:off x="526225" y="964463"/>
            <a:ext cx="4634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These are the tools in the MOTOTRBO SDT to </a:t>
            </a:r>
            <a:r>
              <a:rPr lang="en"/>
              <a:t>assist</a:t>
            </a:r>
            <a:r>
              <a:rPr lang="en"/>
              <a:t> you in:</a:t>
            </a:r>
            <a:endParaRPr/>
          </a:p>
          <a:p>
            <a:pPr indent="-317500" lvl="0" marL="457200" rtl="0" algn="l">
              <a:spcBef>
                <a:spcPts val="0"/>
              </a:spcBef>
              <a:spcAft>
                <a:spcPts val="0"/>
              </a:spcAft>
              <a:buSzPts val="1400"/>
              <a:buChar char="●"/>
            </a:pPr>
            <a:r>
              <a:rPr lang="en"/>
              <a:t>Estimating the number of repeaters, trunked or data revert, needed at each Capacity Max site.</a:t>
            </a:r>
            <a:endParaRPr/>
          </a:p>
          <a:p>
            <a:pPr indent="-317500" lvl="0" marL="457200" rtl="0" algn="l">
              <a:spcBef>
                <a:spcPts val="0"/>
              </a:spcBef>
              <a:spcAft>
                <a:spcPts val="0"/>
              </a:spcAft>
              <a:buSzPts val="1400"/>
              <a:buChar char="●"/>
            </a:pPr>
            <a:r>
              <a:rPr lang="en"/>
              <a:t>Estimating the site link bandwidth need for each site in the system.</a:t>
            </a:r>
            <a:endParaRPr/>
          </a:p>
          <a:p>
            <a:pPr indent="-317500" lvl="0" marL="457200" rtl="0" algn="l">
              <a:spcBef>
                <a:spcPts val="0"/>
              </a:spcBef>
              <a:spcAft>
                <a:spcPts val="0"/>
              </a:spcAft>
              <a:buSzPts val="1400"/>
              <a:buChar char="●"/>
            </a:pPr>
            <a:r>
              <a:rPr lang="en"/>
              <a:t>Determining the number of MNIS VRC Gateways needed in the system.</a:t>
            </a:r>
            <a:endParaRPr/>
          </a:p>
          <a:p>
            <a:pPr indent="-317500" lvl="0" marL="457200" rtl="0" algn="l">
              <a:spcBef>
                <a:spcPts val="0"/>
              </a:spcBef>
              <a:spcAft>
                <a:spcPts val="0"/>
              </a:spcAft>
              <a:buSzPts val="1400"/>
              <a:buChar char="●"/>
            </a:pPr>
            <a:r>
              <a:rPr lang="en"/>
              <a:t>Estimating the number of talkpath licenses needed for each MNIS VRC Gateway.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rPr b="1" lang="en"/>
              <a:t>Find a better screenshot of MOTOTRBO System Design Tools</a:t>
            </a:r>
            <a:endParaRPr b="1"/>
          </a:p>
        </p:txBody>
      </p:sp>
      <p:sp>
        <p:nvSpPr>
          <p:cNvPr id="421" name="Google Shape;421;p4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22" name="Google Shape;422;p4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3" name="Google Shape;423;p42"/>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High Level System Planning</a:t>
            </a:r>
            <a:endParaRPr b="1" sz="1400"/>
          </a:p>
        </p:txBody>
      </p:sp>
      <p:sp>
        <p:nvSpPr>
          <p:cNvPr id="424" name="Google Shape;424;p42"/>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MOTOTRBO Capacity Max System Design</a:t>
            </a:r>
            <a:endParaRPr b="1" sz="1400"/>
          </a:p>
        </p:txBody>
      </p:sp>
      <p:sp>
        <p:nvSpPr>
          <p:cNvPr id="425" name="Google Shape;425;p4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In order to effectively use the MOTOTRBO System Design Tools (SDT), there are some basic planning considerations you must first understand. We will use the MOTOTRBO System Design Tools later in this module one we have reviewed the basic planning considerations for a Capacity Max System.</a:t>
            </a:r>
            <a:endParaRPr sz="800">
              <a:solidFill>
                <a:srgbClr val="000000"/>
              </a:solidFill>
              <a:latin typeface="Arial"/>
              <a:ea typeface="Arial"/>
              <a:cs typeface="Arial"/>
              <a:sym typeface="Arial"/>
            </a:endParaRPr>
          </a:p>
        </p:txBody>
      </p:sp>
      <p:pic>
        <p:nvPicPr>
          <p:cNvPr id="426" name="Google Shape;426;p42"/>
          <p:cNvPicPr preferRelativeResize="0"/>
          <p:nvPr/>
        </p:nvPicPr>
        <p:blipFill>
          <a:blip r:embed="rId3">
            <a:alphaModFix/>
          </a:blip>
          <a:stretch>
            <a:fillRect/>
          </a:stretch>
        </p:blipFill>
        <p:spPr>
          <a:xfrm>
            <a:off x="1247775" y="905419"/>
            <a:ext cx="3324225" cy="2352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rPr b="1" lang="en">
                <a:solidFill>
                  <a:srgbClr val="FF0000"/>
                </a:solidFill>
              </a:rPr>
              <a:t>State the Objectives</a:t>
            </a:r>
            <a:endParaRPr>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p:txBody>
      </p:sp>
      <p:sp>
        <p:nvSpPr>
          <p:cNvPr id="93" name="Google Shape;93;p1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4" name="Google Shape;94;p1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 name="Google Shape;95;p16"/>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Course </a:t>
            </a:r>
            <a:r>
              <a:rPr b="1" lang="en"/>
              <a:t>Prerequisites</a:t>
            </a:r>
            <a:endParaRPr b="1" sz="1400"/>
          </a:p>
        </p:txBody>
      </p:sp>
      <p:sp>
        <p:nvSpPr>
          <p:cNvPr id="96" name="Google Shape;96;p1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solidFill>
                  <a:schemeClr val="dk1"/>
                </a:solidFill>
              </a:rPr>
              <a:t>MOTOTRBO </a:t>
            </a:r>
            <a:r>
              <a:rPr lang="en" sz="800"/>
              <a:t>Capacity Max System Design</a:t>
            </a:r>
            <a:endParaRPr b="1" sz="1400"/>
          </a:p>
        </p:txBody>
      </p:sp>
      <p:sp>
        <p:nvSpPr>
          <p:cNvPr id="97" name="Google Shape;97;p1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pic>
        <p:nvPicPr>
          <p:cNvPr id="98" name="Google Shape;98;p16"/>
          <p:cNvPicPr preferRelativeResize="0"/>
          <p:nvPr/>
        </p:nvPicPr>
        <p:blipFill>
          <a:blip r:embed="rId3">
            <a:alphaModFix/>
          </a:blip>
          <a:stretch>
            <a:fillRect/>
          </a:stretch>
        </p:blipFill>
        <p:spPr>
          <a:xfrm>
            <a:off x="858926" y="967576"/>
            <a:ext cx="4424375" cy="2230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3"/>
          <p:cNvSpPr txBox="1"/>
          <p:nvPr>
            <p:ph idx="1" type="body"/>
          </p:nvPr>
        </p:nvSpPr>
        <p:spPr>
          <a:xfrm>
            <a:off x="5927175" y="231244"/>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32" name="Google Shape;432;p43"/>
          <p:cNvSpPr txBox="1"/>
          <p:nvPr>
            <p:ph idx="12" type="sldNum"/>
          </p:nvPr>
        </p:nvSpPr>
        <p:spPr>
          <a:xfrm>
            <a:off x="2996443" y="-3247"/>
            <a:ext cx="1413300" cy="176700"/>
          </a:xfrm>
          <a:prstGeom prst="rect">
            <a:avLst/>
          </a:prstGeom>
          <a:noFill/>
          <a:ln>
            <a:noFill/>
          </a:ln>
        </p:spPr>
        <p:txBody>
          <a:bodyPr anchorCtr="0" anchor="ctr" bIns="34275" lIns="68575" spcFirstLastPara="1" rIns="68575" wrap="square" tIns="34275">
            <a:normAutofit fontScale="92500" lnSpcReduction="20000"/>
          </a:bodyPr>
          <a:lstStyle/>
          <a:p>
            <a:pPr indent="0" lvl="0" marL="0" rtl="0" algn="r">
              <a:spcBef>
                <a:spcPts val="0"/>
              </a:spcBef>
              <a:spcAft>
                <a:spcPts val="0"/>
              </a:spcAft>
              <a:buNone/>
            </a:pPr>
            <a:fld id="{00000000-1234-1234-1234-123412341234}" type="slidenum">
              <a:rPr lang="en"/>
              <a:t>‹#›</a:t>
            </a:fld>
            <a:endParaRPr/>
          </a:p>
        </p:txBody>
      </p:sp>
      <p:sp>
        <p:nvSpPr>
          <p:cNvPr id="433" name="Google Shape;433;p4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4" name="Google Shape;434;p43"/>
          <p:cNvSpPr txBox="1"/>
          <p:nvPr>
            <p:ph idx="2" type="body"/>
          </p:nvPr>
        </p:nvSpPr>
        <p:spPr>
          <a:xfrm>
            <a:off x="47625" y="3717900"/>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435" name="Google Shape;435;p43"/>
          <p:cNvSpPr txBox="1"/>
          <p:nvPr/>
        </p:nvSpPr>
        <p:spPr>
          <a:xfrm>
            <a:off x="795325" y="1478275"/>
            <a:ext cx="4467000" cy="44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2000">
                <a:latin typeface="Calibri"/>
                <a:ea typeface="Calibri"/>
                <a:cs typeface="Calibri"/>
                <a:sym typeface="Calibri"/>
              </a:rPr>
              <a:t>Section 1: Planning Considerations</a:t>
            </a:r>
            <a:endParaRPr sz="2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41" name="Google Shape;441;p4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42" name="Google Shape;442;p4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3" name="Google Shape;443;p44"/>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Regulatory Licenses</a:t>
            </a:r>
            <a:endParaRPr b="1" sz="1400"/>
          </a:p>
        </p:txBody>
      </p:sp>
      <p:sp>
        <p:nvSpPr>
          <p:cNvPr id="444" name="Google Shape;444;p44"/>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MOTOTRBO Capacity Max System Design</a:t>
            </a:r>
            <a:endParaRPr b="1" sz="1400"/>
          </a:p>
        </p:txBody>
      </p:sp>
      <p:sp>
        <p:nvSpPr>
          <p:cNvPr id="445" name="Google Shape;445;p4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446" name="Google Shape;446;p44"/>
          <p:cNvSpPr txBox="1"/>
          <p:nvPr/>
        </p:nvSpPr>
        <p:spPr>
          <a:xfrm>
            <a:off x="526225" y="964463"/>
            <a:ext cx="46344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452" name="Google Shape;452;p4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53" name="Google Shape;453;p45"/>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3</a:t>
            </a:r>
            <a:endParaRPr b="1" sz="2300"/>
          </a:p>
        </p:txBody>
      </p:sp>
      <p:sp>
        <p:nvSpPr>
          <p:cNvPr id="454" name="Google Shape;454;p45"/>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5" name="Google Shape;455;p45"/>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Course title</a:t>
            </a:r>
            <a:endParaRPr b="1" sz="1400"/>
          </a:p>
        </p:txBody>
      </p:sp>
      <p:sp>
        <p:nvSpPr>
          <p:cNvPr id="456" name="Google Shape;456;p45"/>
          <p:cNvSpPr txBox="1"/>
          <p:nvPr/>
        </p:nvSpPr>
        <p:spPr>
          <a:xfrm>
            <a:off x="760913" y="2876847"/>
            <a:ext cx="31626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3</a:t>
            </a:r>
            <a:endParaRPr b="1" sz="1400"/>
          </a:p>
        </p:txBody>
      </p:sp>
      <p:sp>
        <p:nvSpPr>
          <p:cNvPr id="457" name="Google Shape;457;p45"/>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458" name="Google Shape;458;p45"/>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459" name="Google Shape;459;p4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65" name="Google Shape;465;p4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66" name="Google Shape;466;p4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7" name="Google Shape;467;p46"/>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Section 1</a:t>
            </a:r>
            <a:endParaRPr b="1" sz="1400"/>
          </a:p>
        </p:txBody>
      </p:sp>
      <p:sp>
        <p:nvSpPr>
          <p:cNvPr id="468" name="Google Shape;468;p4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Course title</a:t>
            </a:r>
            <a:endParaRPr b="1" sz="1400"/>
          </a:p>
        </p:txBody>
      </p:sp>
      <p:sp>
        <p:nvSpPr>
          <p:cNvPr id="469" name="Google Shape;469;p4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475" name="Google Shape;475;p4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76" name="Google Shape;476;p47"/>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4</a:t>
            </a:r>
            <a:endParaRPr b="1" sz="2300"/>
          </a:p>
        </p:txBody>
      </p:sp>
      <p:sp>
        <p:nvSpPr>
          <p:cNvPr id="477" name="Google Shape;477;p47"/>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8" name="Google Shape;478;p47"/>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Course title</a:t>
            </a:r>
            <a:endParaRPr b="1" sz="1400"/>
          </a:p>
        </p:txBody>
      </p:sp>
      <p:sp>
        <p:nvSpPr>
          <p:cNvPr id="479" name="Google Shape;479;p47"/>
          <p:cNvSpPr txBox="1"/>
          <p:nvPr/>
        </p:nvSpPr>
        <p:spPr>
          <a:xfrm>
            <a:off x="760913" y="2876847"/>
            <a:ext cx="31626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4</a:t>
            </a:r>
            <a:endParaRPr b="1" sz="1400"/>
          </a:p>
        </p:txBody>
      </p:sp>
      <p:sp>
        <p:nvSpPr>
          <p:cNvPr id="480" name="Google Shape;480;p47"/>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481" name="Google Shape;481;p47"/>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482" name="Google Shape;482;p4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88" name="Google Shape;488;p4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89" name="Google Shape;489;p4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490" name="Google Shape;490;p4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1" name="Google Shape;491;p48"/>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Section 1</a:t>
            </a:r>
            <a:endParaRPr b="1" sz="1400"/>
          </a:p>
        </p:txBody>
      </p:sp>
      <p:sp>
        <p:nvSpPr>
          <p:cNvPr id="492" name="Google Shape;492;p4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Course title</a:t>
            </a:r>
            <a:endParaRPr b="1" sz="1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498" name="Google Shape;498;p4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99" name="Google Shape;499;p49"/>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5</a:t>
            </a:r>
            <a:endParaRPr b="1" sz="2300"/>
          </a:p>
        </p:txBody>
      </p:sp>
      <p:sp>
        <p:nvSpPr>
          <p:cNvPr id="500" name="Google Shape;500;p49"/>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1" name="Google Shape;501;p49"/>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Course title</a:t>
            </a:r>
            <a:endParaRPr b="1" sz="1400"/>
          </a:p>
        </p:txBody>
      </p:sp>
      <p:sp>
        <p:nvSpPr>
          <p:cNvPr id="502" name="Google Shape;502;p49"/>
          <p:cNvSpPr txBox="1"/>
          <p:nvPr/>
        </p:nvSpPr>
        <p:spPr>
          <a:xfrm>
            <a:off x="760913" y="2876847"/>
            <a:ext cx="31626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Final Assessment</a:t>
            </a:r>
            <a:endParaRPr b="1" sz="1400"/>
          </a:p>
        </p:txBody>
      </p:sp>
      <p:sp>
        <p:nvSpPr>
          <p:cNvPr id="503" name="Google Shape;503;p49"/>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504" name="Google Shape;504;p49"/>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505" name="Google Shape;505;p4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b="1" lang="en"/>
              <a:t>Slide scope:</a:t>
            </a:r>
            <a:endParaRPr b="1"/>
          </a:p>
          <a:p>
            <a:pPr indent="0" lvl="0" marL="0" rtl="0" algn="l">
              <a:lnSpc>
                <a:spcPct val="115000"/>
              </a:lnSpc>
              <a:spcBef>
                <a:spcPts val="0"/>
              </a:spcBef>
              <a:spcAft>
                <a:spcPts val="0"/>
              </a:spcAft>
              <a:buClr>
                <a:schemeClr val="dk1"/>
              </a:buClr>
              <a:buSzPts val="800"/>
              <a:buFont typeface="Arial"/>
              <a:buNone/>
            </a:pPr>
            <a:r>
              <a:rPr lang="en" sz="800"/>
              <a:t>A quiz to test the student's knowledge (10 questions, 8+ correct = pass) </a:t>
            </a:r>
            <a:endParaRPr b="1"/>
          </a:p>
        </p:txBody>
      </p:sp>
      <p:sp>
        <p:nvSpPr>
          <p:cNvPr id="511" name="Google Shape;511;p5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12" name="Google Shape;512;p5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3" name="Google Shape;513;p50"/>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Assessment</a:t>
            </a:r>
            <a:endParaRPr b="1" sz="1400"/>
          </a:p>
        </p:txBody>
      </p:sp>
      <p:sp>
        <p:nvSpPr>
          <p:cNvPr id="514" name="Google Shape;514;p5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Course title</a:t>
            </a:r>
            <a:endParaRPr b="1" sz="1400"/>
          </a:p>
        </p:txBody>
      </p:sp>
      <p:sp>
        <p:nvSpPr>
          <p:cNvPr id="515" name="Google Shape;515;p5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rPr b="1" lang="en"/>
              <a:t>Provide the modules for the course</a:t>
            </a:r>
            <a:endParaRPr b="1"/>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p:txBody>
      </p:sp>
      <p:sp>
        <p:nvSpPr>
          <p:cNvPr id="104" name="Google Shape;104;p1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5" name="Google Shape;105;p1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 name="Google Shape;106;p17"/>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Course Map</a:t>
            </a:r>
            <a:endParaRPr b="1" sz="1400"/>
          </a:p>
        </p:txBody>
      </p:sp>
      <p:sp>
        <p:nvSpPr>
          <p:cNvPr id="107" name="Google Shape;107;p17"/>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solidFill>
                  <a:schemeClr val="dk1"/>
                </a:solidFill>
              </a:rPr>
              <a:t>MOTOTRBO </a:t>
            </a:r>
            <a:r>
              <a:rPr lang="en" sz="800"/>
              <a:t>Capacity Max System Design</a:t>
            </a:r>
            <a:endParaRPr b="1" sz="1400"/>
          </a:p>
        </p:txBody>
      </p:sp>
      <p:sp>
        <p:nvSpPr>
          <p:cNvPr id="108" name="Google Shape;108;p17"/>
          <p:cNvSpPr/>
          <p:nvPr/>
        </p:nvSpPr>
        <p:spPr>
          <a:xfrm>
            <a:off x="572288" y="1124231"/>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9" name="Google Shape;109;p17"/>
          <p:cNvSpPr/>
          <p:nvPr/>
        </p:nvSpPr>
        <p:spPr>
          <a:xfrm>
            <a:off x="969919" y="1160960"/>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 name="Google Shape;110;p17"/>
          <p:cNvSpPr txBox="1"/>
          <p:nvPr/>
        </p:nvSpPr>
        <p:spPr>
          <a:xfrm>
            <a:off x="705400" y="1174015"/>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1</a:t>
            </a:r>
            <a:endParaRPr b="1" sz="1400"/>
          </a:p>
        </p:txBody>
      </p:sp>
      <p:sp>
        <p:nvSpPr>
          <p:cNvPr id="111" name="Google Shape;111;p17"/>
          <p:cNvSpPr/>
          <p:nvPr/>
        </p:nvSpPr>
        <p:spPr>
          <a:xfrm>
            <a:off x="572288" y="1484288"/>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 name="Google Shape;112;p17"/>
          <p:cNvSpPr/>
          <p:nvPr/>
        </p:nvSpPr>
        <p:spPr>
          <a:xfrm>
            <a:off x="969919" y="1521017"/>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 name="Google Shape;113;p17"/>
          <p:cNvSpPr txBox="1"/>
          <p:nvPr/>
        </p:nvSpPr>
        <p:spPr>
          <a:xfrm>
            <a:off x="705400" y="1534071"/>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2</a:t>
            </a:r>
            <a:endParaRPr b="1" sz="1400"/>
          </a:p>
        </p:txBody>
      </p:sp>
      <p:sp>
        <p:nvSpPr>
          <p:cNvPr id="114" name="Google Shape;114;p17"/>
          <p:cNvSpPr/>
          <p:nvPr/>
        </p:nvSpPr>
        <p:spPr>
          <a:xfrm>
            <a:off x="572288" y="1844344"/>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 name="Google Shape;115;p17"/>
          <p:cNvSpPr/>
          <p:nvPr/>
        </p:nvSpPr>
        <p:spPr>
          <a:xfrm>
            <a:off x="969919" y="1881073"/>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17"/>
          <p:cNvSpPr txBox="1"/>
          <p:nvPr/>
        </p:nvSpPr>
        <p:spPr>
          <a:xfrm>
            <a:off x="705400" y="1894128"/>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3</a:t>
            </a:r>
            <a:endParaRPr b="1" sz="1400"/>
          </a:p>
        </p:txBody>
      </p:sp>
      <p:sp>
        <p:nvSpPr>
          <p:cNvPr id="117" name="Google Shape;117;p17"/>
          <p:cNvSpPr/>
          <p:nvPr/>
        </p:nvSpPr>
        <p:spPr>
          <a:xfrm>
            <a:off x="572288" y="2204400"/>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 name="Google Shape;118;p17"/>
          <p:cNvSpPr/>
          <p:nvPr/>
        </p:nvSpPr>
        <p:spPr>
          <a:xfrm>
            <a:off x="969919" y="2241129"/>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 name="Google Shape;119;p17"/>
          <p:cNvSpPr txBox="1"/>
          <p:nvPr/>
        </p:nvSpPr>
        <p:spPr>
          <a:xfrm>
            <a:off x="705400" y="2254184"/>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4</a:t>
            </a:r>
            <a:endParaRPr b="1" sz="1400"/>
          </a:p>
        </p:txBody>
      </p:sp>
      <p:sp>
        <p:nvSpPr>
          <p:cNvPr id="120" name="Google Shape;120;p17"/>
          <p:cNvSpPr/>
          <p:nvPr/>
        </p:nvSpPr>
        <p:spPr>
          <a:xfrm>
            <a:off x="572288" y="2564456"/>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17"/>
          <p:cNvSpPr/>
          <p:nvPr/>
        </p:nvSpPr>
        <p:spPr>
          <a:xfrm>
            <a:off x="969919" y="2601185"/>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17"/>
          <p:cNvSpPr txBox="1"/>
          <p:nvPr/>
        </p:nvSpPr>
        <p:spPr>
          <a:xfrm>
            <a:off x="705400" y="2614240"/>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a:t>5</a:t>
            </a:r>
            <a:endParaRPr b="1" sz="1400"/>
          </a:p>
        </p:txBody>
      </p:sp>
      <p:sp>
        <p:nvSpPr>
          <p:cNvPr id="123" name="Google Shape;123;p17"/>
          <p:cNvSpPr txBox="1"/>
          <p:nvPr/>
        </p:nvSpPr>
        <p:spPr>
          <a:xfrm>
            <a:off x="1058100" y="1131563"/>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1</a:t>
            </a:r>
            <a:endParaRPr sz="800"/>
          </a:p>
        </p:txBody>
      </p:sp>
      <p:sp>
        <p:nvSpPr>
          <p:cNvPr id="124" name="Google Shape;124;p17"/>
          <p:cNvSpPr txBox="1"/>
          <p:nvPr/>
        </p:nvSpPr>
        <p:spPr>
          <a:xfrm>
            <a:off x="1058100" y="1486988"/>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2</a:t>
            </a:r>
            <a:endParaRPr sz="800"/>
          </a:p>
        </p:txBody>
      </p:sp>
      <p:sp>
        <p:nvSpPr>
          <p:cNvPr id="125" name="Google Shape;125;p17"/>
          <p:cNvSpPr txBox="1"/>
          <p:nvPr/>
        </p:nvSpPr>
        <p:spPr>
          <a:xfrm>
            <a:off x="1058100" y="1847044"/>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3</a:t>
            </a:r>
            <a:endParaRPr sz="800"/>
          </a:p>
        </p:txBody>
      </p:sp>
      <p:sp>
        <p:nvSpPr>
          <p:cNvPr id="126" name="Google Shape;126;p17"/>
          <p:cNvSpPr txBox="1"/>
          <p:nvPr/>
        </p:nvSpPr>
        <p:spPr>
          <a:xfrm>
            <a:off x="1058100" y="2205750"/>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4</a:t>
            </a:r>
            <a:endParaRPr sz="800"/>
          </a:p>
        </p:txBody>
      </p:sp>
      <p:sp>
        <p:nvSpPr>
          <p:cNvPr id="127" name="Google Shape;127;p17"/>
          <p:cNvSpPr txBox="1"/>
          <p:nvPr/>
        </p:nvSpPr>
        <p:spPr>
          <a:xfrm>
            <a:off x="1058100" y="2564456"/>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5</a:t>
            </a:r>
            <a:endParaRPr sz="800"/>
          </a:p>
        </p:txBody>
      </p:sp>
      <p:sp>
        <p:nvSpPr>
          <p:cNvPr id="128" name="Google Shape;128;p17"/>
          <p:cNvSpPr/>
          <p:nvPr/>
        </p:nvSpPr>
        <p:spPr>
          <a:xfrm>
            <a:off x="572288" y="1484086"/>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 name="Google Shape;129;p17"/>
          <p:cNvSpPr/>
          <p:nvPr/>
        </p:nvSpPr>
        <p:spPr>
          <a:xfrm>
            <a:off x="572288" y="1123823"/>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17"/>
          <p:cNvSpPr/>
          <p:nvPr/>
        </p:nvSpPr>
        <p:spPr>
          <a:xfrm>
            <a:off x="572288" y="1844348"/>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 name="Google Shape;131;p17"/>
          <p:cNvSpPr/>
          <p:nvPr/>
        </p:nvSpPr>
        <p:spPr>
          <a:xfrm>
            <a:off x="572288" y="2204404"/>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17"/>
          <p:cNvSpPr/>
          <p:nvPr/>
        </p:nvSpPr>
        <p:spPr>
          <a:xfrm>
            <a:off x="572288" y="2562679"/>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1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134" name="Google Shape;134;p17"/>
          <p:cNvSpPr/>
          <p:nvPr/>
        </p:nvSpPr>
        <p:spPr>
          <a:xfrm>
            <a:off x="2829613" y="1123456"/>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17"/>
          <p:cNvSpPr/>
          <p:nvPr/>
        </p:nvSpPr>
        <p:spPr>
          <a:xfrm>
            <a:off x="3227244" y="1160185"/>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17"/>
          <p:cNvSpPr txBox="1"/>
          <p:nvPr/>
        </p:nvSpPr>
        <p:spPr>
          <a:xfrm>
            <a:off x="2962725" y="1173240"/>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a:t>6</a:t>
            </a:r>
            <a:endParaRPr b="1" sz="1400"/>
          </a:p>
        </p:txBody>
      </p:sp>
      <p:sp>
        <p:nvSpPr>
          <p:cNvPr id="137" name="Google Shape;137;p17"/>
          <p:cNvSpPr txBox="1"/>
          <p:nvPr/>
        </p:nvSpPr>
        <p:spPr>
          <a:xfrm>
            <a:off x="3315425" y="1130788"/>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6</a:t>
            </a:r>
            <a:endParaRPr sz="800"/>
          </a:p>
        </p:txBody>
      </p:sp>
      <p:sp>
        <p:nvSpPr>
          <p:cNvPr id="138" name="Google Shape;138;p17"/>
          <p:cNvSpPr/>
          <p:nvPr/>
        </p:nvSpPr>
        <p:spPr>
          <a:xfrm>
            <a:off x="2829613" y="1123048"/>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 name="Google Shape;139;p17"/>
          <p:cNvSpPr/>
          <p:nvPr/>
        </p:nvSpPr>
        <p:spPr>
          <a:xfrm>
            <a:off x="2798888" y="1521431"/>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17"/>
          <p:cNvSpPr/>
          <p:nvPr/>
        </p:nvSpPr>
        <p:spPr>
          <a:xfrm>
            <a:off x="3196519" y="1558160"/>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 name="Google Shape;141;p17"/>
          <p:cNvSpPr txBox="1"/>
          <p:nvPr/>
        </p:nvSpPr>
        <p:spPr>
          <a:xfrm>
            <a:off x="2932000" y="1571215"/>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a:t>7</a:t>
            </a:r>
            <a:endParaRPr b="1" sz="1400"/>
          </a:p>
        </p:txBody>
      </p:sp>
      <p:sp>
        <p:nvSpPr>
          <p:cNvPr id="142" name="Google Shape;142;p17"/>
          <p:cNvSpPr txBox="1"/>
          <p:nvPr/>
        </p:nvSpPr>
        <p:spPr>
          <a:xfrm>
            <a:off x="3284700" y="1528763"/>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7</a:t>
            </a:r>
            <a:endParaRPr sz="800"/>
          </a:p>
        </p:txBody>
      </p:sp>
      <p:sp>
        <p:nvSpPr>
          <p:cNvPr id="143" name="Google Shape;143;p17"/>
          <p:cNvSpPr/>
          <p:nvPr/>
        </p:nvSpPr>
        <p:spPr>
          <a:xfrm>
            <a:off x="2798888" y="1521023"/>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 name="Google Shape;144;p17"/>
          <p:cNvSpPr/>
          <p:nvPr/>
        </p:nvSpPr>
        <p:spPr>
          <a:xfrm>
            <a:off x="2798888" y="1881481"/>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 name="Google Shape;145;p17"/>
          <p:cNvSpPr/>
          <p:nvPr/>
        </p:nvSpPr>
        <p:spPr>
          <a:xfrm>
            <a:off x="3196519" y="1918210"/>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6" name="Google Shape;146;p17"/>
          <p:cNvSpPr txBox="1"/>
          <p:nvPr/>
        </p:nvSpPr>
        <p:spPr>
          <a:xfrm>
            <a:off x="2932000" y="1931265"/>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a:t>8</a:t>
            </a:r>
            <a:endParaRPr b="1" sz="1400"/>
          </a:p>
        </p:txBody>
      </p:sp>
      <p:sp>
        <p:nvSpPr>
          <p:cNvPr id="147" name="Google Shape;147;p17"/>
          <p:cNvSpPr txBox="1"/>
          <p:nvPr/>
        </p:nvSpPr>
        <p:spPr>
          <a:xfrm>
            <a:off x="3284700" y="1888813"/>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Final Assessment</a:t>
            </a:r>
            <a:endParaRPr sz="800"/>
          </a:p>
        </p:txBody>
      </p:sp>
      <p:sp>
        <p:nvSpPr>
          <p:cNvPr id="148" name="Google Shape;148;p17"/>
          <p:cNvSpPr/>
          <p:nvPr/>
        </p:nvSpPr>
        <p:spPr>
          <a:xfrm>
            <a:off x="2798888" y="1881073"/>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154" name="Google Shape;154;p1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55" name="Google Shape;155;p18"/>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6" name="Google Shape;156;p18"/>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1</a:t>
            </a:r>
            <a:endParaRPr b="1" sz="2300"/>
          </a:p>
        </p:txBody>
      </p:sp>
      <p:sp>
        <p:nvSpPr>
          <p:cNvPr id="157" name="Google Shape;157;p18"/>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b="1" sz="1400"/>
          </a:p>
        </p:txBody>
      </p:sp>
      <p:sp>
        <p:nvSpPr>
          <p:cNvPr id="158" name="Google Shape;158;p18"/>
          <p:cNvSpPr txBox="1"/>
          <p:nvPr/>
        </p:nvSpPr>
        <p:spPr>
          <a:xfrm>
            <a:off x="760913" y="2876847"/>
            <a:ext cx="31626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1: Capacity Max Review</a:t>
            </a:r>
            <a:endParaRPr b="1" sz="1400"/>
          </a:p>
        </p:txBody>
      </p:sp>
      <p:sp>
        <p:nvSpPr>
          <p:cNvPr id="159" name="Google Shape;159;p18"/>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160" name="Google Shape;160;p18"/>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161" name="Google Shape;161;p1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idx="1" type="body"/>
          </p:nvPr>
        </p:nvSpPr>
        <p:spPr>
          <a:xfrm>
            <a:off x="5927175" y="231244"/>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67" name="Google Shape;167;p19"/>
          <p:cNvSpPr txBox="1"/>
          <p:nvPr>
            <p:ph idx="12" type="sldNum"/>
          </p:nvPr>
        </p:nvSpPr>
        <p:spPr>
          <a:xfrm>
            <a:off x="2996443" y="-3247"/>
            <a:ext cx="1413300" cy="176700"/>
          </a:xfrm>
          <a:prstGeom prst="rect">
            <a:avLst/>
          </a:prstGeom>
          <a:noFill/>
          <a:ln>
            <a:noFill/>
          </a:ln>
        </p:spPr>
        <p:txBody>
          <a:bodyPr anchorCtr="0" anchor="ctr" bIns="34275" lIns="68575" spcFirstLastPara="1" rIns="68575" wrap="square" tIns="34275">
            <a:normAutofit fontScale="92500" lnSpcReduction="20000"/>
          </a:bodyPr>
          <a:lstStyle/>
          <a:p>
            <a:pPr indent="0" lvl="0" marL="0" rtl="0" algn="r">
              <a:spcBef>
                <a:spcPts val="0"/>
              </a:spcBef>
              <a:spcAft>
                <a:spcPts val="0"/>
              </a:spcAft>
              <a:buClr>
                <a:srgbClr val="000000"/>
              </a:buClr>
              <a:buSzPct val="100000"/>
              <a:buFont typeface="Arial"/>
              <a:buNone/>
            </a:pPr>
            <a:fld id="{00000000-1234-1234-1234-123412341234}" type="slidenum">
              <a:rPr lang="en"/>
              <a:t>‹#›</a:t>
            </a:fld>
            <a:endParaRPr/>
          </a:p>
        </p:txBody>
      </p:sp>
      <p:sp>
        <p:nvSpPr>
          <p:cNvPr id="168" name="Google Shape;168;p1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 name="Google Shape;169;p19"/>
          <p:cNvSpPr txBox="1"/>
          <p:nvPr>
            <p:ph idx="2" type="body"/>
          </p:nvPr>
        </p:nvSpPr>
        <p:spPr>
          <a:xfrm>
            <a:off x="47625" y="3717900"/>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170" name="Google Shape;170;p19"/>
          <p:cNvSpPr txBox="1"/>
          <p:nvPr/>
        </p:nvSpPr>
        <p:spPr>
          <a:xfrm>
            <a:off x="240813" y="1466963"/>
            <a:ext cx="5445600" cy="44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2000">
                <a:latin typeface="Calibri"/>
                <a:ea typeface="Calibri"/>
                <a:cs typeface="Calibri"/>
                <a:sym typeface="Calibri"/>
              </a:rPr>
              <a:t>Section 1: Hardware and Software Requirements</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76" name="Google Shape;176;p2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77" name="Google Shape;177;p2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8" name="Google Shape;178;p20"/>
          <p:cNvSpPr txBox="1"/>
          <p:nvPr/>
        </p:nvSpPr>
        <p:spPr>
          <a:xfrm>
            <a:off x="381126" y="572725"/>
            <a:ext cx="3351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What is MOTOTRBO</a:t>
            </a:r>
            <a:r>
              <a:rPr b="1" baseline="30000" lang="en"/>
              <a:t>TM</a:t>
            </a:r>
            <a:r>
              <a:rPr b="1" lang="en"/>
              <a:t> Capacity MAX?</a:t>
            </a:r>
            <a:endParaRPr b="1" sz="1400"/>
          </a:p>
        </p:txBody>
      </p:sp>
      <p:sp>
        <p:nvSpPr>
          <p:cNvPr id="179" name="Google Shape;179;p20"/>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180" name="Google Shape;180;p2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MOTOTRBO Capacity MAX systems are a next generation trunked radio solution built to provide coverage, capacity, and control of your voice and data communications. The system control is centralized but the traffic routing is optimized to minimize cost and maximize performance.</a:t>
            </a:r>
            <a:endParaRPr sz="800">
              <a:solidFill>
                <a:srgbClr val="000000"/>
              </a:solidFill>
              <a:latin typeface="Arial"/>
              <a:ea typeface="Arial"/>
              <a:cs typeface="Arial"/>
              <a:sym typeface="Arial"/>
            </a:endParaRPr>
          </a:p>
        </p:txBody>
      </p:sp>
      <p:pic>
        <p:nvPicPr>
          <p:cNvPr id="181" name="Google Shape;181;p20"/>
          <p:cNvPicPr preferRelativeResize="0"/>
          <p:nvPr/>
        </p:nvPicPr>
        <p:blipFill>
          <a:blip r:embed="rId3">
            <a:alphaModFix/>
          </a:blip>
          <a:stretch>
            <a:fillRect/>
          </a:stretch>
        </p:blipFill>
        <p:spPr>
          <a:xfrm>
            <a:off x="752600" y="2255450"/>
            <a:ext cx="4204201" cy="868475"/>
          </a:xfrm>
          <a:prstGeom prst="rect">
            <a:avLst/>
          </a:prstGeom>
          <a:noFill/>
          <a:ln>
            <a:noFill/>
          </a:ln>
        </p:spPr>
      </p:pic>
      <p:sp>
        <p:nvSpPr>
          <p:cNvPr id="182" name="Google Shape;182;p20"/>
          <p:cNvSpPr txBox="1"/>
          <p:nvPr/>
        </p:nvSpPr>
        <p:spPr>
          <a:xfrm>
            <a:off x="628075" y="1092075"/>
            <a:ext cx="41475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Next generation trunked radio solution.</a:t>
            </a:r>
            <a:endParaRPr sz="1200"/>
          </a:p>
          <a:p>
            <a:pPr indent="-304800" lvl="0" marL="457200" rtl="0" algn="l">
              <a:spcBef>
                <a:spcPts val="0"/>
              </a:spcBef>
              <a:spcAft>
                <a:spcPts val="0"/>
              </a:spcAft>
              <a:buSzPts val="1200"/>
              <a:buChar char="●"/>
            </a:pPr>
            <a:r>
              <a:rPr lang="en" sz="1200"/>
              <a:t>System control is centralized, traffic routing is optimized to minimize cost and maximize performance.</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88" name="Google Shape;188;p2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89" name="Google Shape;189;p2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21"/>
          <p:cNvSpPr txBox="1"/>
          <p:nvPr/>
        </p:nvSpPr>
        <p:spPr>
          <a:xfrm>
            <a:off x="381125" y="572725"/>
            <a:ext cx="4547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Benefits of</a:t>
            </a:r>
            <a:r>
              <a:rPr b="1" lang="en"/>
              <a:t> MOTOTRBO</a:t>
            </a:r>
            <a:r>
              <a:rPr b="1" baseline="30000" lang="en"/>
              <a:t>TM</a:t>
            </a:r>
            <a:r>
              <a:rPr b="1" lang="en"/>
              <a:t> Capacity MAX Systems</a:t>
            </a:r>
            <a:endParaRPr b="1" sz="1400"/>
          </a:p>
        </p:txBody>
      </p:sp>
      <p:sp>
        <p:nvSpPr>
          <p:cNvPr id="191" name="Google Shape;191;p21"/>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192" name="Google Shape;192;p2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The benefits of a MOTOTRBO Capacity MAX system features, a </a:t>
            </a:r>
            <a:r>
              <a:rPr lang="en">
                <a:latin typeface="Arial"/>
                <a:ea typeface="Arial"/>
                <a:cs typeface="Arial"/>
                <a:sym typeface="Arial"/>
              </a:rPr>
              <a:t>c</a:t>
            </a:r>
            <a:r>
              <a:rPr lang="en">
                <a:latin typeface="Arial"/>
                <a:ea typeface="Arial"/>
                <a:cs typeface="Arial"/>
                <a:sym typeface="Arial"/>
              </a:rPr>
              <a:t>entralized control of everything you need to manage your system. All voice, data, and control traffic is encrypted within the IP network and all radios are securely authenticated. These benefits are what differentiate a Capacity MAX system from the other PCR system options or other manufacturers products.</a:t>
            </a:r>
            <a:endParaRPr>
              <a:solidFill>
                <a:srgbClr val="000000"/>
              </a:solidFill>
              <a:latin typeface="Arial"/>
              <a:ea typeface="Arial"/>
              <a:cs typeface="Arial"/>
              <a:sym typeface="Arial"/>
            </a:endParaRPr>
          </a:p>
        </p:txBody>
      </p:sp>
      <p:sp>
        <p:nvSpPr>
          <p:cNvPr id="193" name="Google Shape;193;p21"/>
          <p:cNvSpPr txBox="1"/>
          <p:nvPr/>
        </p:nvSpPr>
        <p:spPr>
          <a:xfrm>
            <a:off x="628075" y="1092075"/>
            <a:ext cx="4147500" cy="923400"/>
          </a:xfrm>
          <a:prstGeom prst="rect">
            <a:avLst/>
          </a:prstGeom>
          <a:noFill/>
          <a:ln>
            <a:noFill/>
          </a:ln>
        </p:spPr>
        <p:txBody>
          <a:bodyPr anchorCtr="0" anchor="t" bIns="91425" lIns="91425" spcFirstLastPara="1" rIns="91425" wrap="square" tIns="91425">
            <a:spAutoFit/>
          </a:bodyPr>
          <a:lstStyle/>
          <a:p>
            <a:pPr indent="-279400" lvl="0" marL="457200" rtl="0" algn="l">
              <a:spcBef>
                <a:spcPts val="0"/>
              </a:spcBef>
              <a:spcAft>
                <a:spcPts val="0"/>
              </a:spcAft>
              <a:buSzPts val="800"/>
              <a:buChar char="●"/>
            </a:pPr>
            <a:r>
              <a:rPr lang="en" sz="800"/>
              <a:t>Capacity MAX systems are:</a:t>
            </a:r>
            <a:endParaRPr sz="800"/>
          </a:p>
          <a:p>
            <a:pPr indent="-279400" lvl="1" marL="914400" rtl="0" algn="l">
              <a:spcBef>
                <a:spcPts val="0"/>
              </a:spcBef>
              <a:spcAft>
                <a:spcPts val="0"/>
              </a:spcAft>
              <a:buSzPts val="800"/>
              <a:buChar char="○"/>
            </a:pPr>
            <a:r>
              <a:rPr lang="en" sz="800"/>
              <a:t>Fully scalable for easy future growth.</a:t>
            </a:r>
            <a:endParaRPr sz="800"/>
          </a:p>
          <a:p>
            <a:pPr indent="-279400" lvl="1" marL="914400" rtl="0" algn="l">
              <a:spcBef>
                <a:spcPts val="0"/>
              </a:spcBef>
              <a:spcAft>
                <a:spcPts val="0"/>
              </a:spcAft>
              <a:buSzPts val="800"/>
              <a:buChar char="○"/>
            </a:pPr>
            <a:r>
              <a:rPr lang="en" sz="800"/>
              <a:t>DMR-TIER-III-compliant.</a:t>
            </a:r>
            <a:endParaRPr sz="800"/>
          </a:p>
          <a:p>
            <a:pPr indent="-279400" lvl="1" marL="914400" rtl="0" algn="l">
              <a:spcBef>
                <a:spcPts val="0"/>
              </a:spcBef>
              <a:spcAft>
                <a:spcPts val="0"/>
              </a:spcAft>
              <a:buSzPts val="800"/>
              <a:buChar char="○"/>
            </a:pPr>
            <a:r>
              <a:rPr lang="en" sz="800"/>
              <a:t>High performance, high availability, and high resiliency.</a:t>
            </a:r>
            <a:endParaRPr sz="800"/>
          </a:p>
          <a:p>
            <a:pPr indent="-279400" lvl="1" marL="914400" rtl="0" algn="l">
              <a:spcBef>
                <a:spcPts val="0"/>
              </a:spcBef>
              <a:spcAft>
                <a:spcPts val="0"/>
              </a:spcAft>
              <a:buSzPts val="800"/>
              <a:buChar char="○"/>
            </a:pPr>
            <a:r>
              <a:rPr lang="en" sz="800"/>
              <a:t>Easily transition from other MOTOTRBO systems, through a simple software upgrade.</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99" name="Google Shape;199;p2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00" name="Google Shape;200;p2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 name="Google Shape;201;p22"/>
          <p:cNvSpPr txBox="1"/>
          <p:nvPr/>
        </p:nvSpPr>
        <p:spPr>
          <a:xfrm>
            <a:off x="381125" y="572725"/>
            <a:ext cx="4547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MOTOTRBO</a:t>
            </a:r>
            <a:r>
              <a:rPr b="1" baseline="30000" lang="en"/>
              <a:t>TM</a:t>
            </a:r>
            <a:r>
              <a:rPr b="1" lang="en"/>
              <a:t> Capacity MAX Technical Summary</a:t>
            </a:r>
            <a:endParaRPr b="1" sz="1400"/>
          </a:p>
        </p:txBody>
      </p:sp>
      <p:sp>
        <p:nvSpPr>
          <p:cNvPr id="202" name="Google Shape;202;p22"/>
          <p:cNvSpPr txBox="1"/>
          <p:nvPr/>
        </p:nvSpPr>
        <p:spPr>
          <a:xfrm>
            <a:off x="355588" y="33722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MOTOTRBO Capacity Max System Design</a:t>
            </a:r>
            <a:endParaRPr sz="800"/>
          </a:p>
          <a:p>
            <a:pPr indent="0" lvl="0" marL="0" rtl="0" algn="l">
              <a:spcBef>
                <a:spcPts val="800"/>
              </a:spcBef>
              <a:spcAft>
                <a:spcPts val="800"/>
              </a:spcAft>
              <a:buNone/>
            </a:pPr>
            <a:r>
              <a:t/>
            </a:r>
            <a:endParaRPr sz="800"/>
          </a:p>
        </p:txBody>
      </p:sp>
      <p:sp>
        <p:nvSpPr>
          <p:cNvPr id="203" name="Google Shape;203;p2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A MOTOTRBO </a:t>
            </a:r>
            <a:r>
              <a:rPr lang="en">
                <a:solidFill>
                  <a:srgbClr val="000000"/>
                </a:solidFill>
                <a:latin typeface="Arial"/>
                <a:ea typeface="Arial"/>
                <a:cs typeface="Arial"/>
                <a:sym typeface="Arial"/>
              </a:rPr>
              <a:t>Capacity</a:t>
            </a:r>
            <a:r>
              <a:rPr lang="en">
                <a:solidFill>
                  <a:srgbClr val="000000"/>
                </a:solidFill>
                <a:latin typeface="Arial"/>
                <a:ea typeface="Arial"/>
                <a:cs typeface="Arial"/>
                <a:sym typeface="Arial"/>
              </a:rPr>
              <a:t> MAX system provides support for upto 250 sites with 3000 users per site.</a:t>
            </a:r>
            <a:endParaRPr>
              <a:solidFill>
                <a:srgbClr val="000000"/>
              </a:solidFill>
              <a:latin typeface="Arial"/>
              <a:ea typeface="Arial"/>
              <a:cs typeface="Arial"/>
              <a:sym typeface="Arial"/>
            </a:endParaRPr>
          </a:p>
        </p:txBody>
      </p:sp>
      <p:sp>
        <p:nvSpPr>
          <p:cNvPr id="204" name="Google Shape;204;p22"/>
          <p:cNvSpPr txBox="1"/>
          <p:nvPr/>
        </p:nvSpPr>
        <p:spPr>
          <a:xfrm>
            <a:off x="628075" y="1092075"/>
            <a:ext cx="4147500" cy="800400"/>
          </a:xfrm>
          <a:prstGeom prst="rect">
            <a:avLst/>
          </a:prstGeom>
          <a:noFill/>
          <a:ln>
            <a:noFill/>
          </a:ln>
        </p:spPr>
        <p:txBody>
          <a:bodyPr anchorCtr="0" anchor="t" bIns="91425" lIns="91425" spcFirstLastPara="1" rIns="91425" wrap="square" tIns="91425">
            <a:spAutoFit/>
          </a:bodyPr>
          <a:lstStyle/>
          <a:p>
            <a:pPr indent="-279400" lvl="0" marL="457200" rtl="0" algn="l">
              <a:spcBef>
                <a:spcPts val="0"/>
              </a:spcBef>
              <a:spcAft>
                <a:spcPts val="0"/>
              </a:spcAft>
              <a:buSzPts val="800"/>
              <a:buChar char="●"/>
            </a:pPr>
            <a:r>
              <a:rPr lang="en" sz="800"/>
              <a:t>Support for up to 250 sites and 3000 users per site.</a:t>
            </a:r>
            <a:endParaRPr sz="800"/>
          </a:p>
          <a:p>
            <a:pPr indent="-279400" lvl="0" marL="457200" rtl="0" algn="l">
              <a:spcBef>
                <a:spcPts val="0"/>
              </a:spcBef>
              <a:spcAft>
                <a:spcPts val="0"/>
              </a:spcAft>
              <a:buSzPts val="800"/>
              <a:buChar char="●"/>
            </a:pPr>
            <a:r>
              <a:rPr lang="en" sz="800"/>
              <a:t>Dedicated control channel on every site and not required but supports optimal performance.</a:t>
            </a:r>
            <a:endParaRPr sz="800"/>
          </a:p>
          <a:p>
            <a:pPr indent="-279400" lvl="0" marL="457200" rtl="0" algn="l">
              <a:spcBef>
                <a:spcPts val="0"/>
              </a:spcBef>
              <a:spcAft>
                <a:spcPts val="0"/>
              </a:spcAft>
              <a:buSzPts val="800"/>
              <a:buChar char="●"/>
            </a:pPr>
            <a:r>
              <a:rPr lang="en" sz="800"/>
              <a:t>Options for a redundant server which can be geographically separated and one redundant switch per site.</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