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2"/>
  </p:notesMasterIdLst>
  <p:handoutMasterIdLst>
    <p:handoutMasterId r:id="rId23"/>
  </p:handoutMasterIdLst>
  <p:sldIdLst>
    <p:sldId id="301" r:id="rId5"/>
    <p:sldId id="304" r:id="rId6"/>
    <p:sldId id="303" r:id="rId7"/>
    <p:sldId id="307" r:id="rId8"/>
    <p:sldId id="305" r:id="rId9"/>
    <p:sldId id="306" r:id="rId10"/>
    <p:sldId id="308" r:id="rId11"/>
    <p:sldId id="309" r:id="rId12"/>
    <p:sldId id="315" r:id="rId13"/>
    <p:sldId id="310" r:id="rId14"/>
    <p:sldId id="312" r:id="rId15"/>
    <p:sldId id="313" r:id="rId16"/>
    <p:sldId id="314" r:id="rId17"/>
    <p:sldId id="311" r:id="rId18"/>
    <p:sldId id="316" r:id="rId19"/>
    <p:sldId id="317" r:id="rId20"/>
    <p:sldId id="31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13F5B6-0523-42E2-9045-40938B7941DD}">
          <p14:sldIdLst>
            <p14:sldId id="301"/>
            <p14:sldId id="304"/>
            <p14:sldId id="303"/>
            <p14:sldId id="307"/>
            <p14:sldId id="305"/>
            <p14:sldId id="306"/>
            <p14:sldId id="308"/>
            <p14:sldId id="309"/>
            <p14:sldId id="315"/>
            <p14:sldId id="310"/>
            <p14:sldId id="312"/>
            <p14:sldId id="313"/>
            <p14:sldId id="314"/>
            <p14:sldId id="311"/>
            <p14:sldId id="316"/>
            <p14:sldId id="317"/>
            <p14:sldId id="31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6" clrIdx="0"/>
  <p:cmAuthor id="1" name="Jacy Otto" initials="JO"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6600FF"/>
    <a:srgbClr val="008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72316" autoAdjust="0"/>
  </p:normalViewPr>
  <p:slideViewPr>
    <p:cSldViewPr>
      <p:cViewPr>
        <p:scale>
          <a:sx n="80" d="100"/>
          <a:sy n="80" d="100"/>
        </p:scale>
        <p:origin x="-103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20" d="100"/>
          <a:sy n="120" d="100"/>
        </p:scale>
        <p:origin x="-106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205559-D950-476E-BE6B-0CBA4578B352}" type="datetimeFigureOut">
              <a:rPr lang="en-US" smtClean="0"/>
              <a:t>10/10/2016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6E4F16-B362-43B0-88EE-57FD45461454}" type="slidenum">
              <a:rPr lang="en-US" smtClean="0"/>
              <a:t>‹#›</a:t>
            </a:fld>
            <a:endParaRPr lang="en-US" dirty="0"/>
          </a:p>
        </p:txBody>
      </p:sp>
    </p:spTree>
    <p:extLst>
      <p:ext uri="{BB962C8B-B14F-4D97-AF65-F5344CB8AC3E}">
        <p14:creationId xmlns:p14="http://schemas.microsoft.com/office/powerpoint/2010/main" val="1028037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877A3D-B780-4DD4-A63A-30E30AB1E645}" type="datetimeFigureOut">
              <a:rPr lang="en-US" smtClean="0"/>
              <a:pPr/>
              <a:t>10/10/2016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7D9D50-ACA2-4680-AC69-7A1F7BE0DE27}" type="slidenum">
              <a:rPr lang="en-US" smtClean="0"/>
              <a:pPr/>
              <a:t>‹#›</a:t>
            </a:fld>
            <a:endParaRPr lang="en-US" dirty="0"/>
          </a:p>
        </p:txBody>
      </p:sp>
    </p:spTree>
    <p:extLst>
      <p:ext uri="{BB962C8B-B14F-4D97-AF65-F5344CB8AC3E}">
        <p14:creationId xmlns:p14="http://schemas.microsoft.com/office/powerpoint/2010/main" val="3992383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fontAlgn="auto" hangingPunct="1"/>
            <a:r>
              <a:rPr lang="en-US" sz="1800" b="1" kern="1200" dirty="0" smtClean="0">
                <a:solidFill>
                  <a:schemeClr val="tx1"/>
                </a:solidFill>
                <a:latin typeface="+mn-lt"/>
                <a:ea typeface="+mn-ea"/>
                <a:cs typeface="+mn-cs"/>
              </a:rPr>
              <a:t>Developer Information</a:t>
            </a:r>
          </a:p>
          <a:p>
            <a:pPr fontAlgn="auto" hangingPunct="1"/>
            <a:r>
              <a:rPr lang="en-US" sz="1600" b="1" kern="1200" dirty="0" smtClean="0">
                <a:solidFill>
                  <a:schemeClr val="tx1"/>
                </a:solidFill>
                <a:latin typeface="+mn-lt"/>
                <a:ea typeface="+mn-ea"/>
                <a:cs typeface="+mn-cs"/>
              </a:rPr>
              <a:t>-----------------------------------------------</a:t>
            </a:r>
            <a:endParaRPr lang="en-US" sz="16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7D9D50-ACA2-4680-AC69-7A1F7BE0DE2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600" b="1" kern="1200" dirty="0" smtClean="0">
                <a:solidFill>
                  <a:schemeClr val="tx1"/>
                </a:solidFill>
                <a:latin typeface="+mn-lt"/>
                <a:ea typeface="+mn-ea"/>
                <a:cs typeface="+mn-cs"/>
              </a:rPr>
              <a:t>Developer Information</a:t>
            </a:r>
          </a:p>
          <a:p>
            <a:pPr fontAlgn="auto" hangingPunct="1"/>
            <a:r>
              <a:rPr lang="en-US" sz="1400" b="1" kern="1200" dirty="0" smtClean="0">
                <a:solidFill>
                  <a:schemeClr val="tx1"/>
                </a:solidFill>
                <a:latin typeface="+mn-lt"/>
                <a:ea typeface="+mn-ea"/>
                <a:cs typeface="+mn-cs"/>
              </a:rPr>
              <a:t>-----------------------------------------------</a:t>
            </a: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Fotolia Numbers</a:t>
            </a:r>
            <a:r>
              <a:rPr lang="en-US" sz="1200" b="1" kern="1200" dirty="0" smtClean="0">
                <a:solidFill>
                  <a:schemeClr val="tx1"/>
                </a:solidFill>
                <a:latin typeface="+mn-lt"/>
                <a:ea typeface="+mn-ea"/>
                <a:cs typeface="+mn-cs"/>
              </a:rPr>
              <a:t>: 88690895, 83399029</a:t>
            </a:r>
          </a:p>
          <a:p>
            <a:pPr fontAlgn="auto" hangingPunct="1"/>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Text box: </a:t>
            </a:r>
            <a:r>
              <a:rPr lang="en-US" sz="1200" b="0" kern="1200" baseline="0" dirty="0" smtClean="0">
                <a:solidFill>
                  <a:schemeClr val="tx1"/>
                </a:solidFill>
                <a:latin typeface="+mn-lt"/>
                <a:ea typeface="+mn-ea"/>
                <a:cs typeface="+mn-cs"/>
              </a:rPr>
              <a:t>Inc</a:t>
            </a:r>
            <a:r>
              <a:rPr lang="en-US" dirty="0" smtClean="0"/>
              <a:t>orrect</a:t>
            </a:r>
          </a:p>
          <a:p>
            <a:pPr fontAlgn="auto" hangingPunct="1"/>
            <a:endParaRPr lang="en-US" sz="1200" b="1" kern="1200" baseline="0" dirty="0" smtClean="0">
              <a:solidFill>
                <a:schemeClr val="tx1"/>
              </a:solidFill>
              <a:latin typeface="+mn-lt"/>
              <a:ea typeface="+mn-ea"/>
              <a:cs typeface="+mn-cs"/>
            </a:endParaRP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Voiceover</a:t>
            </a:r>
            <a:r>
              <a:rPr lang="en-US" sz="1200" b="0" kern="1200" dirty="0" smtClean="0">
                <a:solidFill>
                  <a:schemeClr val="tx1"/>
                </a:solidFill>
                <a:latin typeface="+mn-lt"/>
                <a:ea typeface="+mn-ea"/>
                <a:cs typeface="+mn-cs"/>
              </a:rPr>
              <a:t>:</a:t>
            </a: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7D9D50-ACA2-4680-AC69-7A1F7BE0DE27}" type="slidenum">
              <a:rPr lang="en-US" smtClean="0"/>
              <a:pPr/>
              <a:t>10</a:t>
            </a:fld>
            <a:endParaRPr lang="en-US"/>
          </a:p>
        </p:txBody>
      </p:sp>
    </p:spTree>
    <p:extLst>
      <p:ext uri="{BB962C8B-B14F-4D97-AF65-F5344CB8AC3E}">
        <p14:creationId xmlns:p14="http://schemas.microsoft.com/office/powerpoint/2010/main" val="2781773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600" b="1" kern="1200" dirty="0" smtClean="0">
                <a:solidFill>
                  <a:schemeClr val="tx1"/>
                </a:solidFill>
                <a:latin typeface="+mn-lt"/>
                <a:ea typeface="+mn-ea"/>
                <a:cs typeface="+mn-cs"/>
              </a:rPr>
              <a:t>Developer Information</a:t>
            </a:r>
          </a:p>
          <a:p>
            <a:pPr fontAlgn="auto" hangingPunct="1"/>
            <a:r>
              <a:rPr lang="en-US" sz="1400" b="1" kern="1200" dirty="0" smtClean="0">
                <a:solidFill>
                  <a:schemeClr val="tx1"/>
                </a:solidFill>
                <a:latin typeface="+mn-lt"/>
                <a:ea typeface="+mn-ea"/>
                <a:cs typeface="+mn-cs"/>
              </a:rPr>
              <a:t>-----------------------------------------------</a:t>
            </a: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Fotolia Numbers</a:t>
            </a:r>
            <a:r>
              <a:rPr lang="en-US" sz="1200" b="1" kern="1200" dirty="0" smtClean="0">
                <a:solidFill>
                  <a:schemeClr val="tx1"/>
                </a:solidFill>
                <a:latin typeface="+mn-lt"/>
                <a:ea typeface="+mn-ea"/>
                <a:cs typeface="+mn-cs"/>
              </a:rPr>
              <a:t>: 88690895, 83399029</a:t>
            </a:r>
          </a:p>
          <a:p>
            <a:pPr fontAlgn="auto" hangingPunct="1"/>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Text box: </a:t>
            </a:r>
            <a:r>
              <a:rPr lang="en-US" dirty="0" smtClean="0"/>
              <a:t>Correct</a:t>
            </a:r>
          </a:p>
          <a:p>
            <a:pPr fontAlgn="auto" hangingPunct="1"/>
            <a:endParaRPr lang="en-US" sz="1200" b="1" kern="1200" baseline="0" dirty="0" smtClean="0">
              <a:solidFill>
                <a:schemeClr val="tx1"/>
              </a:solidFill>
              <a:latin typeface="+mn-lt"/>
              <a:ea typeface="+mn-ea"/>
              <a:cs typeface="+mn-cs"/>
            </a:endParaRP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Voiceover</a:t>
            </a:r>
            <a:r>
              <a:rPr lang="en-US" sz="1200" b="0" kern="1200" dirty="0" smtClean="0">
                <a:solidFill>
                  <a:schemeClr val="tx1"/>
                </a:solidFill>
                <a:latin typeface="+mn-lt"/>
                <a:ea typeface="+mn-ea"/>
                <a:cs typeface="+mn-cs"/>
              </a:rPr>
              <a:t>: None.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Use the correct feedback from previous slides: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Tab 1: </a:t>
            </a:r>
            <a:r>
              <a:rPr lang="en-US" sz="1200" kern="1200" dirty="0" smtClean="0">
                <a:solidFill>
                  <a:schemeClr val="tx1"/>
                </a:solidFill>
                <a:effectLst/>
                <a:latin typeface="+mn-lt"/>
                <a:ea typeface="+mn-ea"/>
                <a:cs typeface="+mn-cs"/>
              </a:rPr>
              <a:t>This is correct for indention and spacing because APA required double spaced with first line indented 5-7 spaces.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Tab 2: </a:t>
            </a:r>
            <a:r>
              <a:rPr lang="en-US" sz="1200" kern="1200" dirty="0" smtClean="0">
                <a:solidFill>
                  <a:schemeClr val="tx1"/>
                </a:solidFill>
                <a:effectLst/>
                <a:latin typeface="+mn-lt"/>
                <a:ea typeface="+mn-ea"/>
                <a:cs typeface="+mn-cs"/>
              </a:rPr>
              <a:t>This is correct. APA format calls for last name, followed by comma, initial(s), and period. Ampersand is acceptable in reference list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Tab 3: </a:t>
            </a:r>
            <a:r>
              <a:rPr lang="en-US" sz="1200" kern="1200" dirty="0" smtClean="0">
                <a:solidFill>
                  <a:schemeClr val="tx1"/>
                </a:solidFill>
                <a:effectLst/>
                <a:latin typeface="+mn-lt"/>
                <a:ea typeface="+mn-ea"/>
                <a:cs typeface="+mn-cs"/>
              </a:rPr>
              <a:t>This is correct as in APA, we capitalize only the first word in a title of an article, the first word of a sub-title, and the first word after a colon. Other words that may be capitalized are proper nouns.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Tab 4: </a:t>
            </a:r>
            <a:r>
              <a:rPr lang="en-US" sz="1200" kern="1200" dirty="0" smtClean="0">
                <a:solidFill>
                  <a:schemeClr val="tx1"/>
                </a:solidFill>
                <a:effectLst/>
                <a:latin typeface="+mn-lt"/>
                <a:ea typeface="+mn-ea"/>
                <a:cs typeface="+mn-cs"/>
              </a:rPr>
              <a:t>This version is correct. Current APA format for title of journal is that each word of the title is capitalized, followed by a comma. The journal volume is also italicized. The issue number is included only when each issue begins on page one and is in </a:t>
            </a:r>
            <a:r>
              <a:rPr lang="en-US" sz="1200" kern="1200" dirty="0" err="1" smtClean="0">
                <a:solidFill>
                  <a:schemeClr val="tx1"/>
                </a:solidFill>
                <a:effectLst/>
                <a:latin typeface="+mn-lt"/>
                <a:ea typeface="+mn-ea"/>
                <a:cs typeface="+mn-cs"/>
              </a:rPr>
              <a:t>parens</a:t>
            </a:r>
            <a:r>
              <a:rPr lang="en-US" sz="1200" kern="1200" dirty="0" smtClean="0">
                <a:solidFill>
                  <a:schemeClr val="tx1"/>
                </a:solidFill>
                <a:effectLst/>
                <a:latin typeface="+mn-lt"/>
                <a:ea typeface="+mn-ea"/>
                <a:cs typeface="+mn-cs"/>
              </a:rPr>
              <a:t> followed by a comma, page numbers (no p or pp) and ends with a period.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Tab 5: </a:t>
            </a:r>
            <a:r>
              <a:rPr lang="en-US" sz="1200" kern="1200" dirty="0" smtClean="0">
                <a:solidFill>
                  <a:schemeClr val="tx1"/>
                </a:solidFill>
                <a:effectLst/>
                <a:latin typeface="+mn-lt"/>
                <a:ea typeface="+mn-ea"/>
                <a:cs typeface="+mn-cs"/>
              </a:rPr>
              <a:t>In APA we express numbers in numeral form when they represent double digits (10 and above). However, it is not appropriate to mix numerals.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7D9D50-ACA2-4680-AC69-7A1F7BE0DE27}" type="slidenum">
              <a:rPr lang="en-US" smtClean="0"/>
              <a:pPr/>
              <a:t>11</a:t>
            </a:fld>
            <a:endParaRPr lang="en-US"/>
          </a:p>
        </p:txBody>
      </p:sp>
    </p:spTree>
    <p:extLst>
      <p:ext uri="{BB962C8B-B14F-4D97-AF65-F5344CB8AC3E}">
        <p14:creationId xmlns:p14="http://schemas.microsoft.com/office/powerpoint/2010/main" val="2781773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600" b="1" kern="1200" dirty="0" smtClean="0">
                <a:solidFill>
                  <a:schemeClr val="tx1"/>
                </a:solidFill>
                <a:latin typeface="+mn-lt"/>
                <a:ea typeface="+mn-ea"/>
                <a:cs typeface="+mn-cs"/>
              </a:rPr>
              <a:t>Developer Information</a:t>
            </a:r>
          </a:p>
          <a:p>
            <a:pPr fontAlgn="auto" hangingPunct="1"/>
            <a:r>
              <a:rPr lang="en-US" sz="1400" b="1" kern="1200" dirty="0" smtClean="0">
                <a:solidFill>
                  <a:schemeClr val="tx1"/>
                </a:solidFill>
                <a:latin typeface="+mn-lt"/>
                <a:ea typeface="+mn-ea"/>
                <a:cs typeface="+mn-cs"/>
              </a:rPr>
              <a:t>-----------------------------------------------</a:t>
            </a: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Fotolia Numbers</a:t>
            </a:r>
            <a:r>
              <a:rPr lang="en-US" sz="1200" b="1" kern="1200" dirty="0" smtClean="0">
                <a:solidFill>
                  <a:schemeClr val="tx1"/>
                </a:solidFill>
                <a:latin typeface="+mn-lt"/>
                <a:ea typeface="+mn-ea"/>
                <a:cs typeface="+mn-cs"/>
              </a:rPr>
              <a:t>: 58113261</a:t>
            </a:r>
          </a:p>
          <a:p>
            <a:pPr fontAlgn="auto" hangingPunct="1"/>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Text box: </a:t>
            </a:r>
            <a:r>
              <a:rPr lang="en-US" dirty="0" smtClean="0"/>
              <a:t>Here goes! Your assignment is posted online and if you nail it, you celebrate tonight!</a:t>
            </a:r>
          </a:p>
          <a:p>
            <a:pPr fontAlgn="auto" hangingPunct="1"/>
            <a:endParaRPr lang="en-US" sz="1200" b="1" kern="1200" baseline="0" dirty="0" smtClean="0">
              <a:solidFill>
                <a:schemeClr val="tx1"/>
              </a:solidFill>
              <a:latin typeface="+mn-lt"/>
              <a:ea typeface="+mn-ea"/>
              <a:cs typeface="+mn-cs"/>
            </a:endParaRP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Voiceover</a:t>
            </a:r>
            <a:r>
              <a:rPr lang="en-US" sz="1200" b="0" kern="1200" dirty="0" smtClean="0">
                <a:solidFill>
                  <a:schemeClr val="tx1"/>
                </a:solidFill>
                <a:latin typeface="+mn-lt"/>
                <a:ea typeface="+mn-ea"/>
                <a:cs typeface="+mn-cs"/>
              </a:rPr>
              <a:t>:</a:t>
            </a: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7D9D50-ACA2-4680-AC69-7A1F7BE0DE27}" type="slidenum">
              <a:rPr lang="en-US" smtClean="0"/>
              <a:pPr/>
              <a:t>12</a:t>
            </a:fld>
            <a:endParaRPr lang="en-US"/>
          </a:p>
        </p:txBody>
      </p:sp>
    </p:spTree>
    <p:extLst>
      <p:ext uri="{BB962C8B-B14F-4D97-AF65-F5344CB8AC3E}">
        <p14:creationId xmlns:p14="http://schemas.microsoft.com/office/powerpoint/2010/main" val="2781773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600" b="1" kern="1200" dirty="0" smtClean="0">
                <a:solidFill>
                  <a:schemeClr val="tx1"/>
                </a:solidFill>
                <a:latin typeface="+mn-lt"/>
                <a:ea typeface="+mn-ea"/>
                <a:cs typeface="+mn-cs"/>
              </a:rPr>
              <a:t>Developer Information</a:t>
            </a:r>
          </a:p>
          <a:p>
            <a:pPr fontAlgn="auto" hangingPunct="1"/>
            <a:r>
              <a:rPr lang="en-US" sz="1400" b="1" kern="1200" dirty="0" smtClean="0">
                <a:solidFill>
                  <a:schemeClr val="tx1"/>
                </a:solidFill>
                <a:latin typeface="+mn-lt"/>
                <a:ea typeface="+mn-ea"/>
                <a:cs typeface="+mn-cs"/>
              </a:rPr>
              <a:t>-----------------------------------------------</a:t>
            </a: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Fotolia Numbers</a:t>
            </a:r>
            <a:r>
              <a:rPr lang="en-US" sz="1200" b="1" kern="1200" dirty="0" smtClean="0">
                <a:solidFill>
                  <a:schemeClr val="tx1"/>
                </a:solidFill>
                <a:latin typeface="+mn-lt"/>
                <a:ea typeface="+mn-ea"/>
                <a:cs typeface="+mn-cs"/>
              </a:rPr>
              <a:t>: 58113261</a:t>
            </a:r>
          </a:p>
          <a:p>
            <a:pPr fontAlgn="auto" hangingPunct="1"/>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Text box: </a:t>
            </a:r>
            <a:r>
              <a:rPr lang="en-US" dirty="0" smtClean="0"/>
              <a:t>Here goes! Your assignment is posted online and if you nail it, you celebrate tonight!</a:t>
            </a:r>
          </a:p>
          <a:p>
            <a:pPr fontAlgn="auto" hangingPunct="1"/>
            <a:endParaRPr lang="en-US" sz="1200" b="1" kern="1200" baseline="0" dirty="0" smtClean="0">
              <a:solidFill>
                <a:schemeClr val="tx1"/>
              </a:solidFill>
              <a:latin typeface="+mn-lt"/>
              <a:ea typeface="+mn-ea"/>
              <a:cs typeface="+mn-cs"/>
            </a:endParaRP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Voiceover</a:t>
            </a:r>
            <a:r>
              <a:rPr lang="en-US" sz="1200" b="0" kern="1200" dirty="0" smtClean="0">
                <a:solidFill>
                  <a:schemeClr val="tx1"/>
                </a:solidFill>
                <a:latin typeface="+mn-lt"/>
                <a:ea typeface="+mn-ea"/>
                <a:cs typeface="+mn-cs"/>
              </a:rPr>
              <a:t>:</a:t>
            </a: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7D9D50-ACA2-4680-AC69-7A1F7BE0DE27}" type="slidenum">
              <a:rPr lang="en-US" smtClean="0"/>
              <a:pPr/>
              <a:t>13</a:t>
            </a:fld>
            <a:endParaRPr lang="en-US"/>
          </a:p>
        </p:txBody>
      </p:sp>
    </p:spTree>
    <p:extLst>
      <p:ext uri="{BB962C8B-B14F-4D97-AF65-F5344CB8AC3E}">
        <p14:creationId xmlns:p14="http://schemas.microsoft.com/office/powerpoint/2010/main" val="2781773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600" b="1" kern="1200" dirty="0" smtClean="0">
                <a:solidFill>
                  <a:schemeClr val="tx1"/>
                </a:solidFill>
                <a:latin typeface="+mn-lt"/>
                <a:ea typeface="+mn-ea"/>
                <a:cs typeface="+mn-cs"/>
              </a:rPr>
              <a:t>Developer Information</a:t>
            </a:r>
          </a:p>
          <a:p>
            <a:pPr fontAlgn="auto" hangingPunct="1"/>
            <a:r>
              <a:rPr lang="en-US" sz="1400" b="1" kern="1200" dirty="0" smtClean="0">
                <a:solidFill>
                  <a:schemeClr val="tx1"/>
                </a:solidFill>
                <a:latin typeface="+mn-lt"/>
                <a:ea typeface="+mn-ea"/>
                <a:cs typeface="+mn-cs"/>
              </a:rPr>
              <a:t>-----------------------------------------------</a:t>
            </a:r>
          </a:p>
          <a:p>
            <a:pPr fontAlgn="auto" hangingPunct="1"/>
            <a:endParaRPr lang="en-US" sz="1200" b="1" kern="1200" dirty="0" smtClean="0">
              <a:solidFill>
                <a:schemeClr val="tx1"/>
              </a:solidFill>
              <a:latin typeface="+mn-lt"/>
              <a:ea typeface="+mn-ea"/>
              <a:cs typeface="+mn-cs"/>
            </a:endParaRPr>
          </a:p>
          <a:p>
            <a:pPr fontAlgn="auto" hangingPunct="1"/>
            <a:r>
              <a:rPr lang="en-US" sz="1200" b="1" kern="1200" dirty="0" smtClean="0">
                <a:solidFill>
                  <a:schemeClr val="tx1"/>
                </a:solidFill>
                <a:latin typeface="+mn-lt"/>
                <a:ea typeface="+mn-ea"/>
                <a:cs typeface="+mn-cs"/>
              </a:rPr>
              <a:t>Fotolia Numbers:</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122248220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Voiceover</a:t>
            </a:r>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None.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Animation: </a:t>
            </a:r>
            <a:r>
              <a:rPr lang="en-US" b="0" dirty="0" smtClean="0"/>
              <a:t>P</a:t>
            </a:r>
            <a:r>
              <a:rPr lang="en-US" dirty="0" smtClean="0"/>
              <a:t>lease</a:t>
            </a:r>
            <a:r>
              <a:rPr lang="en-US" baseline="0" dirty="0" smtClean="0"/>
              <a:t> illuminate option on mouse-over, or if that isn’t possible, on click. </a:t>
            </a:r>
          </a:p>
          <a:p>
            <a:pPr fontAlgn="auto" hangingPunct="1"/>
            <a:endParaRPr lang="en-US" sz="1200" b="0" kern="1200" baseline="0" dirty="0" smtClean="0">
              <a:solidFill>
                <a:schemeClr val="tx1"/>
              </a:solidFill>
              <a:latin typeface="+mn-lt"/>
              <a:ea typeface="+mn-ea"/>
              <a:cs typeface="+mn-cs"/>
            </a:endParaRPr>
          </a:p>
          <a:p>
            <a:pPr fontAlgn="auto" hangingPunct="1"/>
            <a:r>
              <a:rPr lang="en-US" sz="1200" b="1" kern="1200" baseline="0" dirty="0" smtClean="0">
                <a:solidFill>
                  <a:schemeClr val="tx1"/>
                </a:solidFill>
                <a:latin typeface="+mn-lt"/>
                <a:ea typeface="+mn-ea"/>
                <a:cs typeface="+mn-cs"/>
              </a:rPr>
              <a:t>Text box: </a:t>
            </a:r>
          </a:p>
          <a:p>
            <a:pPr fontAlgn="auto" hangingPunct="1"/>
            <a:endParaRPr lang="en-US" sz="1200" b="1" kern="1200" baseline="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Determine the correct format for the quotation:</a:t>
            </a:r>
          </a:p>
          <a:p>
            <a:pPr lvl="0"/>
            <a:r>
              <a:rPr lang="en-US" sz="1200" kern="1200" dirty="0" err="1" smtClean="0">
                <a:solidFill>
                  <a:schemeClr val="tx1"/>
                </a:solidFill>
                <a:effectLst/>
                <a:latin typeface="+mn-lt"/>
                <a:ea typeface="+mn-ea"/>
                <a:cs typeface="+mn-cs"/>
              </a:rPr>
              <a:t>A.elicit</a:t>
            </a:r>
            <a:r>
              <a:rPr lang="en-US" sz="1200" kern="1200" dirty="0" smtClean="0">
                <a:solidFill>
                  <a:schemeClr val="tx1"/>
                </a:solidFill>
                <a:effectLst/>
                <a:latin typeface="+mn-lt"/>
                <a:ea typeface="+mn-ea"/>
                <a:cs typeface="+mn-cs"/>
              </a:rPr>
              <a:t> preferences, improve understanding of outcomes, encourage attention to pain control, and facilitate advance care planning and patient-physician communication. (SUPPORT Principal Investigators, 1995). (No quotation marks, indented in block form.</a:t>
            </a:r>
          </a:p>
          <a:p>
            <a:pPr lvl="0"/>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B.“elicit</a:t>
            </a:r>
            <a:r>
              <a:rPr lang="en-US" sz="1200" kern="1200" dirty="0" smtClean="0">
                <a:solidFill>
                  <a:schemeClr val="tx1"/>
                </a:solidFill>
                <a:effectLst/>
                <a:latin typeface="+mn-lt"/>
                <a:ea typeface="+mn-ea"/>
                <a:cs typeface="+mn-cs"/>
              </a:rPr>
              <a:t> preferences, improve understanding of outcomes, encourage attention to pain control, and facilitate advance care planning and patient-physician communication.” (SUPPORT Principal Investigators, 1995). Block form, single space.</a:t>
            </a:r>
          </a:p>
          <a:p>
            <a:r>
              <a:rPr lang="en-US" sz="1200" kern="1200" dirty="0" smtClean="0">
                <a:solidFill>
                  <a:schemeClr val="tx1"/>
                </a:solidFill>
                <a:effectLst/>
                <a:latin typeface="+mn-lt"/>
                <a:ea typeface="+mn-ea"/>
                <a:cs typeface="+mn-cs"/>
              </a:rPr>
              <a:t> </a:t>
            </a:r>
          </a:p>
          <a:p>
            <a:pPr lvl="0"/>
            <a:r>
              <a:rPr lang="en-US" sz="1200" kern="1200" dirty="0" err="1" smtClean="0">
                <a:solidFill>
                  <a:schemeClr val="tx1"/>
                </a:solidFill>
                <a:effectLst/>
                <a:latin typeface="+mn-lt"/>
                <a:ea typeface="+mn-ea"/>
                <a:cs typeface="+mn-cs"/>
              </a:rPr>
              <a:t>C.“elicit</a:t>
            </a:r>
            <a:r>
              <a:rPr lang="en-US" sz="1200" kern="1200" dirty="0" smtClean="0">
                <a:solidFill>
                  <a:schemeClr val="tx1"/>
                </a:solidFill>
                <a:effectLst/>
                <a:latin typeface="+mn-lt"/>
                <a:ea typeface="+mn-ea"/>
                <a:cs typeface="+mn-cs"/>
              </a:rPr>
              <a:t> preferences, improve understanding of outcomes, encourage attention to pain control, and facilitate advance care planning and patient-physician communication.” (SUPPORT Principal Investigators, 1995, p. 230). </a:t>
            </a: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fontAlgn="auto" hangingPunct="1"/>
            <a:endParaRPr lang="en-US" sz="1200" b="1"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7D9D50-ACA2-4680-AC69-7A1F7BE0DE27}" type="slidenum">
              <a:rPr lang="en-US" smtClean="0"/>
              <a:pPr/>
              <a:t>14</a:t>
            </a:fld>
            <a:endParaRPr lang="en-US"/>
          </a:p>
        </p:txBody>
      </p:sp>
    </p:spTree>
    <p:extLst>
      <p:ext uri="{BB962C8B-B14F-4D97-AF65-F5344CB8AC3E}">
        <p14:creationId xmlns:p14="http://schemas.microsoft.com/office/powerpoint/2010/main" val="2781773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600" b="1" kern="1200" dirty="0" smtClean="0">
                <a:solidFill>
                  <a:schemeClr val="tx1"/>
                </a:solidFill>
                <a:latin typeface="+mn-lt"/>
                <a:ea typeface="+mn-ea"/>
                <a:cs typeface="+mn-cs"/>
              </a:rPr>
              <a:t>Developer Information</a:t>
            </a:r>
          </a:p>
          <a:p>
            <a:pPr fontAlgn="auto" hangingPunct="1"/>
            <a:r>
              <a:rPr lang="en-US" sz="1400" b="1" kern="1200" dirty="0" smtClean="0">
                <a:solidFill>
                  <a:schemeClr val="tx1"/>
                </a:solidFill>
                <a:latin typeface="+mn-lt"/>
                <a:ea typeface="+mn-ea"/>
                <a:cs typeface="+mn-cs"/>
              </a:rPr>
              <a:t>-----------------------------------------------</a:t>
            </a: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Fotolia Numbers</a:t>
            </a:r>
            <a:r>
              <a:rPr lang="en-US" sz="1200" b="1" kern="1200" dirty="0" smtClean="0">
                <a:solidFill>
                  <a:schemeClr val="tx1"/>
                </a:solidFill>
                <a:latin typeface="+mn-lt"/>
                <a:ea typeface="+mn-ea"/>
                <a:cs typeface="+mn-cs"/>
              </a:rPr>
              <a:t>: 88690895, 83399029</a:t>
            </a:r>
          </a:p>
          <a:p>
            <a:pPr fontAlgn="auto" hangingPunct="1"/>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Text box: </a:t>
            </a:r>
            <a:r>
              <a:rPr lang="en-US" dirty="0" smtClean="0"/>
              <a:t>Incorrect</a:t>
            </a:r>
          </a:p>
          <a:p>
            <a:pPr fontAlgn="auto" hangingPunct="1"/>
            <a:endParaRPr lang="en-US" sz="1200" b="1" kern="1200" baseline="0" dirty="0" smtClean="0">
              <a:solidFill>
                <a:schemeClr val="tx1"/>
              </a:solidFill>
              <a:latin typeface="+mn-lt"/>
              <a:ea typeface="+mn-ea"/>
              <a:cs typeface="+mn-cs"/>
            </a:endParaRP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Voiceover</a:t>
            </a:r>
            <a:r>
              <a:rPr lang="en-US" sz="1200" b="0" kern="1200" dirty="0" smtClean="0">
                <a:solidFill>
                  <a:schemeClr val="tx1"/>
                </a:solidFill>
                <a:latin typeface="+mn-lt"/>
                <a:ea typeface="+mn-ea"/>
                <a:cs typeface="+mn-cs"/>
              </a:rPr>
              <a:t>:</a:t>
            </a: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7D9D50-ACA2-4680-AC69-7A1F7BE0DE27}" type="slidenum">
              <a:rPr lang="en-US" smtClean="0"/>
              <a:pPr/>
              <a:t>15</a:t>
            </a:fld>
            <a:endParaRPr lang="en-US"/>
          </a:p>
        </p:txBody>
      </p:sp>
    </p:spTree>
    <p:extLst>
      <p:ext uri="{BB962C8B-B14F-4D97-AF65-F5344CB8AC3E}">
        <p14:creationId xmlns:p14="http://schemas.microsoft.com/office/powerpoint/2010/main" val="2781773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600" b="1" kern="1200" dirty="0" smtClean="0">
                <a:solidFill>
                  <a:schemeClr val="tx1"/>
                </a:solidFill>
                <a:latin typeface="+mn-lt"/>
                <a:ea typeface="+mn-ea"/>
                <a:cs typeface="+mn-cs"/>
              </a:rPr>
              <a:t>Developer Information</a:t>
            </a:r>
          </a:p>
          <a:p>
            <a:pPr fontAlgn="auto" hangingPunct="1"/>
            <a:r>
              <a:rPr lang="en-US" sz="1400" b="1" kern="1200" dirty="0" smtClean="0">
                <a:solidFill>
                  <a:schemeClr val="tx1"/>
                </a:solidFill>
                <a:latin typeface="+mn-lt"/>
                <a:ea typeface="+mn-ea"/>
                <a:cs typeface="+mn-cs"/>
              </a:rPr>
              <a:t>-----------------------------------------------</a:t>
            </a: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Fotolia Numbers</a:t>
            </a:r>
            <a:r>
              <a:rPr lang="en-US" sz="1200" b="1" kern="1200" dirty="0" smtClean="0">
                <a:solidFill>
                  <a:schemeClr val="tx1"/>
                </a:solidFill>
                <a:latin typeface="+mn-lt"/>
                <a:ea typeface="+mn-ea"/>
                <a:cs typeface="+mn-cs"/>
              </a:rPr>
              <a:t>: 88690895, 83399029</a:t>
            </a:r>
          </a:p>
          <a:p>
            <a:pPr fontAlgn="auto" hangingPunct="1"/>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Text box: </a:t>
            </a:r>
            <a:r>
              <a:rPr lang="en-US" dirty="0" smtClean="0"/>
              <a:t>Correct</a:t>
            </a:r>
          </a:p>
          <a:p>
            <a:pPr fontAlgn="auto" hangingPunct="1"/>
            <a:endParaRPr lang="en-US" sz="1200" b="1" kern="1200" baseline="0" dirty="0" smtClean="0">
              <a:solidFill>
                <a:schemeClr val="tx1"/>
              </a:solidFill>
              <a:latin typeface="+mn-lt"/>
              <a:ea typeface="+mn-ea"/>
              <a:cs typeface="+mn-cs"/>
            </a:endParaRP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Voiceover</a:t>
            </a:r>
            <a:r>
              <a:rPr lang="en-US" sz="1200" b="0" kern="1200" dirty="0" smtClean="0">
                <a:solidFill>
                  <a:schemeClr val="tx1"/>
                </a:solidFill>
                <a:latin typeface="+mn-lt"/>
                <a:ea typeface="+mn-ea"/>
                <a:cs typeface="+mn-cs"/>
              </a:rPr>
              <a:t>: None.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Use the correct feedback: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Quotation is not indented but is contained within the body of the paragraph. However, it is enclosed with quotations and has a citation at the end that includes the exact location where it can be found.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7D9D50-ACA2-4680-AC69-7A1F7BE0DE27}" type="slidenum">
              <a:rPr lang="en-US" smtClean="0"/>
              <a:pPr/>
              <a:t>16</a:t>
            </a:fld>
            <a:endParaRPr lang="en-US"/>
          </a:p>
        </p:txBody>
      </p:sp>
    </p:spTree>
    <p:extLst>
      <p:ext uri="{BB962C8B-B14F-4D97-AF65-F5344CB8AC3E}">
        <p14:creationId xmlns:p14="http://schemas.microsoft.com/office/powerpoint/2010/main" val="2781773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600" b="1" kern="1200" dirty="0" smtClean="0">
                <a:solidFill>
                  <a:schemeClr val="tx1"/>
                </a:solidFill>
                <a:latin typeface="+mn-lt"/>
                <a:ea typeface="+mn-ea"/>
                <a:cs typeface="+mn-cs"/>
              </a:rPr>
              <a:t>Developer Information</a:t>
            </a:r>
          </a:p>
          <a:p>
            <a:pPr fontAlgn="auto" hangingPunct="1"/>
            <a:r>
              <a:rPr lang="en-US" sz="1400" b="1" kern="1200" dirty="0" smtClean="0">
                <a:solidFill>
                  <a:schemeClr val="tx1"/>
                </a:solidFill>
                <a:latin typeface="+mn-lt"/>
                <a:ea typeface="+mn-ea"/>
                <a:cs typeface="+mn-cs"/>
              </a:rPr>
              <a:t>-----------------------------------------------</a:t>
            </a: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Fotolia Numbers</a:t>
            </a:r>
            <a:r>
              <a:rPr lang="en-US" sz="1200" b="1" kern="1200" dirty="0" smtClean="0">
                <a:solidFill>
                  <a:schemeClr val="tx1"/>
                </a:solidFill>
                <a:latin typeface="+mn-lt"/>
                <a:ea typeface="+mn-ea"/>
                <a:cs typeface="+mn-cs"/>
              </a:rPr>
              <a:t>: 58113261</a:t>
            </a:r>
          </a:p>
          <a:p>
            <a:pPr fontAlgn="auto" hangingPunct="1"/>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Text box: </a:t>
            </a:r>
            <a:r>
              <a:rPr lang="en-US" dirty="0" smtClean="0"/>
              <a:t>Here goes! Your assignment is posted online and if you nail it, you celebrate tonight!</a:t>
            </a:r>
          </a:p>
          <a:p>
            <a:pPr fontAlgn="auto" hangingPunct="1"/>
            <a:endParaRPr lang="en-US" sz="1200" b="1" kern="1200" baseline="0" dirty="0" smtClean="0">
              <a:solidFill>
                <a:schemeClr val="tx1"/>
              </a:solidFill>
              <a:latin typeface="+mn-lt"/>
              <a:ea typeface="+mn-ea"/>
              <a:cs typeface="+mn-cs"/>
            </a:endParaRP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Voiceover</a:t>
            </a:r>
            <a:r>
              <a:rPr lang="en-US" sz="1200" b="0" kern="1200" dirty="0" smtClean="0">
                <a:solidFill>
                  <a:schemeClr val="tx1"/>
                </a:solidFill>
                <a:latin typeface="+mn-lt"/>
                <a:ea typeface="+mn-ea"/>
                <a:cs typeface="+mn-cs"/>
              </a:rPr>
              <a:t>:</a:t>
            </a: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7D9D50-ACA2-4680-AC69-7A1F7BE0DE27}" type="slidenum">
              <a:rPr lang="en-US" smtClean="0"/>
              <a:pPr/>
              <a:t>17</a:t>
            </a:fld>
            <a:endParaRPr lang="en-US"/>
          </a:p>
        </p:txBody>
      </p:sp>
    </p:spTree>
    <p:extLst>
      <p:ext uri="{BB962C8B-B14F-4D97-AF65-F5344CB8AC3E}">
        <p14:creationId xmlns:p14="http://schemas.microsoft.com/office/powerpoint/2010/main" val="2781773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400" b="1" kern="1200" dirty="0" smtClean="0">
                <a:solidFill>
                  <a:schemeClr val="tx1"/>
                </a:solidFill>
                <a:latin typeface="+mn-lt"/>
                <a:ea typeface="+mn-ea"/>
                <a:cs typeface="+mn-cs"/>
              </a:rPr>
              <a:t>Developer Information</a:t>
            </a:r>
          </a:p>
          <a:p>
            <a:pPr fontAlgn="auto" hangingPunct="1"/>
            <a:r>
              <a:rPr lang="en-US" sz="1200" b="1" kern="1200" dirty="0" smtClean="0">
                <a:solidFill>
                  <a:schemeClr val="tx1"/>
                </a:solidFill>
                <a:latin typeface="+mn-lt"/>
                <a:ea typeface="+mn-ea"/>
                <a:cs typeface="+mn-cs"/>
              </a:rPr>
              <a:t>------------------------</a:t>
            </a:r>
          </a:p>
          <a:p>
            <a:pPr fontAlgn="auto" hangingPunct="1"/>
            <a:endParaRPr lang="en-US" sz="1200" b="1" kern="1200" dirty="0" smtClean="0">
              <a:solidFill>
                <a:schemeClr val="tx1"/>
              </a:solidFill>
              <a:latin typeface="+mn-lt"/>
              <a:ea typeface="+mn-ea"/>
              <a:cs typeface="+mn-cs"/>
            </a:endParaRPr>
          </a:p>
          <a:p>
            <a:pPr fontAlgn="auto" hangingPunct="1"/>
            <a:r>
              <a:rPr lang="en-US" sz="1200" b="1" kern="1200" dirty="0" err="1" smtClean="0">
                <a:solidFill>
                  <a:schemeClr val="tx1"/>
                </a:solidFill>
                <a:latin typeface="+mn-lt"/>
                <a:ea typeface="+mn-ea"/>
                <a:cs typeface="+mn-cs"/>
              </a:rPr>
              <a:t>Fotolia</a:t>
            </a:r>
            <a:r>
              <a:rPr lang="en-US" sz="1200" b="1" kern="1200" dirty="0" smtClean="0">
                <a:solidFill>
                  <a:schemeClr val="tx1"/>
                </a:solidFill>
                <a:latin typeface="+mn-lt"/>
                <a:ea typeface="+mn-ea"/>
                <a:cs typeface="+mn-cs"/>
              </a:rPr>
              <a:t>: 97373414</a:t>
            </a:r>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7D9D50-ACA2-4680-AC69-7A1F7BE0DE27}" type="slidenum">
              <a:rPr lang="en-US" smtClean="0"/>
              <a:pPr/>
              <a:t>2</a:t>
            </a:fld>
            <a:endParaRPr lang="en-US" dirty="0"/>
          </a:p>
        </p:txBody>
      </p:sp>
    </p:spTree>
    <p:extLst>
      <p:ext uri="{BB962C8B-B14F-4D97-AF65-F5344CB8AC3E}">
        <p14:creationId xmlns:p14="http://schemas.microsoft.com/office/powerpoint/2010/main" val="379359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600" b="1" kern="1200" dirty="0" smtClean="0">
                <a:solidFill>
                  <a:schemeClr val="tx1"/>
                </a:solidFill>
                <a:latin typeface="+mn-lt"/>
                <a:ea typeface="+mn-ea"/>
                <a:cs typeface="+mn-cs"/>
              </a:rPr>
              <a:t>Developer Information</a:t>
            </a:r>
          </a:p>
          <a:p>
            <a:pPr fontAlgn="auto" hangingPunct="1"/>
            <a:r>
              <a:rPr lang="en-US" sz="1400" b="1" kern="1200" dirty="0" smtClean="0">
                <a:solidFill>
                  <a:schemeClr val="tx1"/>
                </a:solidFill>
                <a:latin typeface="+mn-lt"/>
                <a:ea typeface="+mn-ea"/>
                <a:cs typeface="+mn-cs"/>
              </a:rPr>
              <a:t>-----------------------------------------------</a:t>
            </a:r>
          </a:p>
          <a:p>
            <a:pPr fontAlgn="auto" hangingPunct="1"/>
            <a:endParaRPr lang="en-US" sz="1200" b="1" kern="1200" dirty="0" smtClean="0">
              <a:solidFill>
                <a:schemeClr val="tx1"/>
              </a:solidFill>
              <a:latin typeface="+mn-lt"/>
              <a:ea typeface="+mn-ea"/>
              <a:cs typeface="+mn-cs"/>
            </a:endParaRPr>
          </a:p>
          <a:p>
            <a:pPr fontAlgn="auto" hangingPunct="1"/>
            <a:r>
              <a:rPr lang="en-US" sz="1200" b="1" kern="1200" dirty="0" smtClean="0">
                <a:solidFill>
                  <a:schemeClr val="tx1"/>
                </a:solidFill>
                <a:latin typeface="+mn-lt"/>
                <a:ea typeface="+mn-ea"/>
                <a:cs typeface="+mn-cs"/>
              </a:rPr>
              <a:t>Fotolia Numbers:</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122248220</a:t>
            </a:r>
          </a:p>
          <a:p>
            <a:pPr fontAlgn="auto" hangingPunct="1"/>
            <a:endParaRPr lang="en-US" sz="1200" b="0" kern="1200" baseline="0" dirty="0" smtClean="0">
              <a:solidFill>
                <a:schemeClr val="tx1"/>
              </a:solidFill>
              <a:latin typeface="+mn-lt"/>
              <a:ea typeface="+mn-ea"/>
              <a:cs typeface="+mn-cs"/>
            </a:endParaRPr>
          </a:p>
          <a:p>
            <a:pPr fontAlgn="auto" hangingPunct="1"/>
            <a:r>
              <a:rPr lang="en-US" sz="1200" b="1" kern="1200" baseline="0" dirty="0" smtClean="0">
                <a:solidFill>
                  <a:schemeClr val="tx1"/>
                </a:solidFill>
                <a:latin typeface="+mn-lt"/>
                <a:ea typeface="+mn-ea"/>
                <a:cs typeface="+mn-cs"/>
              </a:rPr>
              <a:t>Text box: </a:t>
            </a:r>
            <a:r>
              <a:rPr lang="en-US" sz="1200" kern="1200" dirty="0" smtClean="0">
                <a:solidFill>
                  <a:schemeClr val="tx1"/>
                </a:solidFill>
                <a:effectLst/>
                <a:latin typeface="+mn-lt"/>
                <a:ea typeface="+mn-ea"/>
                <a:cs typeface="+mn-cs"/>
              </a:rPr>
              <a:t>You are in the process of interviewing for your dream job! Your favorite nursing journal has just announced that they have an opening for a “Chief Nurse Editor” which is a brand new position. After years of non-nurses as editors, the publisher has realized that having a nurse in this position will bring the already sterling publication to an even higher level. One of the criteria for the position is that the nurse editor be strong in his or her APA skills. You feel good about this as you have always been a stickler for format, even as an undergraduate student. When others were paying to have their papers typed, you trusted only yourself to make sure it was in the correct APA format.</a:t>
            </a:r>
            <a:endParaRPr lang="en-US" sz="1200" b="0" kern="1200" baseline="0" dirty="0" smtClean="0">
              <a:solidFill>
                <a:schemeClr val="tx1"/>
              </a:solidFill>
              <a:latin typeface="+mn-lt"/>
              <a:ea typeface="+mn-ea"/>
              <a:cs typeface="+mn-cs"/>
            </a:endParaRP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Voiceover</a:t>
            </a:r>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None.</a:t>
            </a: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7D9D50-ACA2-4680-AC69-7A1F7BE0DE27}" type="slidenum">
              <a:rPr lang="en-US" smtClean="0"/>
              <a:pPr/>
              <a:t>3</a:t>
            </a:fld>
            <a:endParaRPr lang="en-US"/>
          </a:p>
        </p:txBody>
      </p:sp>
    </p:spTree>
    <p:extLst>
      <p:ext uri="{BB962C8B-B14F-4D97-AF65-F5344CB8AC3E}">
        <p14:creationId xmlns:p14="http://schemas.microsoft.com/office/powerpoint/2010/main" val="2781773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600" b="1" kern="1200" dirty="0" smtClean="0">
                <a:solidFill>
                  <a:schemeClr val="tx1"/>
                </a:solidFill>
                <a:latin typeface="+mn-lt"/>
                <a:ea typeface="+mn-ea"/>
                <a:cs typeface="+mn-cs"/>
              </a:rPr>
              <a:t>Developer Information</a:t>
            </a:r>
          </a:p>
          <a:p>
            <a:pPr fontAlgn="auto" hangingPunct="1"/>
            <a:r>
              <a:rPr lang="en-US" sz="1400" b="1" kern="1200" dirty="0" smtClean="0">
                <a:solidFill>
                  <a:schemeClr val="tx1"/>
                </a:solidFill>
                <a:latin typeface="+mn-lt"/>
                <a:ea typeface="+mn-ea"/>
                <a:cs typeface="+mn-cs"/>
              </a:rPr>
              <a:t>-----------------------------------------------</a:t>
            </a:r>
          </a:p>
          <a:p>
            <a:pPr fontAlgn="auto" hangingPunct="1"/>
            <a:endParaRPr lang="en-US" sz="1200" b="1" kern="1200" dirty="0" smtClean="0">
              <a:solidFill>
                <a:schemeClr val="tx1"/>
              </a:solidFill>
              <a:latin typeface="+mn-lt"/>
              <a:ea typeface="+mn-ea"/>
              <a:cs typeface="+mn-cs"/>
            </a:endParaRPr>
          </a:p>
          <a:p>
            <a:pPr fontAlgn="auto" hangingPunct="1"/>
            <a:r>
              <a:rPr lang="en-US" sz="1200" b="1" kern="1200" dirty="0" smtClean="0">
                <a:solidFill>
                  <a:schemeClr val="tx1"/>
                </a:solidFill>
                <a:latin typeface="+mn-lt"/>
                <a:ea typeface="+mn-ea"/>
                <a:cs typeface="+mn-cs"/>
              </a:rPr>
              <a:t>Fotolia Numbers:</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122248220</a:t>
            </a:r>
          </a:p>
          <a:p>
            <a:pPr fontAlgn="auto" hangingPunct="1"/>
            <a:endParaRPr lang="en-US" sz="1200" b="0" kern="1200" baseline="0" dirty="0" smtClean="0">
              <a:solidFill>
                <a:schemeClr val="tx1"/>
              </a:solidFill>
              <a:latin typeface="+mn-lt"/>
              <a:ea typeface="+mn-ea"/>
              <a:cs typeface="+mn-cs"/>
            </a:endParaRPr>
          </a:p>
          <a:p>
            <a:pPr fontAlgn="auto" hangingPunct="1"/>
            <a:r>
              <a:rPr lang="en-US" sz="1200" b="1" kern="1200" baseline="0" dirty="0" smtClean="0">
                <a:solidFill>
                  <a:schemeClr val="tx1"/>
                </a:solidFill>
                <a:latin typeface="+mn-lt"/>
                <a:ea typeface="+mn-ea"/>
                <a:cs typeface="+mn-cs"/>
              </a:rPr>
              <a:t>Text box: </a:t>
            </a:r>
            <a:r>
              <a:rPr lang="en-US" sz="1200" kern="1200" dirty="0" smtClean="0">
                <a:solidFill>
                  <a:schemeClr val="tx1"/>
                </a:solidFill>
                <a:effectLst/>
                <a:latin typeface="+mn-lt"/>
                <a:ea typeface="+mn-ea"/>
                <a:cs typeface="+mn-cs"/>
              </a:rPr>
              <a:t>You are in the process of interviewing for your dream job! Your favorite nursing journal has just announced that they have an opening for a “Chief Nurse Editor” which is a brand new position. After years of non-nurses as editors, the publisher has realized that having a nurse in this position will bring the already sterling publication to an even higher level. One of the criteria for the position is that the nurse editor be strong in his or her APA skills. You feel good about this as you have always been a stickler for format, even as an undergraduate student. When others were paying to have their papers typed, you trusted only yourself to make sure it was in the correct APA format.</a:t>
            </a:r>
            <a:endParaRPr lang="en-US" sz="1200" b="0" kern="1200" baseline="0" dirty="0" smtClean="0">
              <a:solidFill>
                <a:schemeClr val="tx1"/>
              </a:solidFill>
              <a:latin typeface="+mn-lt"/>
              <a:ea typeface="+mn-ea"/>
              <a:cs typeface="+mn-cs"/>
            </a:endParaRP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Voiceover</a:t>
            </a:r>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None.</a:t>
            </a: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7D9D50-ACA2-4680-AC69-7A1F7BE0DE27}" type="slidenum">
              <a:rPr lang="en-US" smtClean="0"/>
              <a:pPr/>
              <a:t>4</a:t>
            </a:fld>
            <a:endParaRPr lang="en-US"/>
          </a:p>
        </p:txBody>
      </p:sp>
    </p:spTree>
    <p:extLst>
      <p:ext uri="{BB962C8B-B14F-4D97-AF65-F5344CB8AC3E}">
        <p14:creationId xmlns:p14="http://schemas.microsoft.com/office/powerpoint/2010/main" val="2781773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600" b="1" kern="1200" dirty="0" smtClean="0">
                <a:solidFill>
                  <a:schemeClr val="tx1"/>
                </a:solidFill>
                <a:latin typeface="+mn-lt"/>
                <a:ea typeface="+mn-ea"/>
                <a:cs typeface="+mn-cs"/>
              </a:rPr>
              <a:t>Developer Information</a:t>
            </a:r>
          </a:p>
          <a:p>
            <a:pPr fontAlgn="auto" hangingPunct="1"/>
            <a:r>
              <a:rPr lang="en-US" sz="1400" b="1" kern="1200" dirty="0" smtClean="0">
                <a:solidFill>
                  <a:schemeClr val="tx1"/>
                </a:solidFill>
                <a:latin typeface="+mn-lt"/>
                <a:ea typeface="+mn-ea"/>
                <a:cs typeface="+mn-cs"/>
              </a:rPr>
              <a:t>-----------------------------------------------</a:t>
            </a:r>
          </a:p>
          <a:p>
            <a:pPr fontAlgn="auto" hangingPunct="1"/>
            <a:endParaRPr lang="en-US" sz="1200" b="1" kern="1200" dirty="0" smtClean="0">
              <a:solidFill>
                <a:schemeClr val="tx1"/>
              </a:solidFill>
              <a:latin typeface="+mn-lt"/>
              <a:ea typeface="+mn-ea"/>
              <a:cs typeface="+mn-cs"/>
            </a:endParaRPr>
          </a:p>
          <a:p>
            <a:pPr fontAlgn="auto" hangingPunct="1"/>
            <a:r>
              <a:rPr lang="en-US" sz="1200" b="1" kern="1200" dirty="0" smtClean="0">
                <a:solidFill>
                  <a:schemeClr val="tx1"/>
                </a:solidFill>
                <a:latin typeface="+mn-lt"/>
                <a:ea typeface="+mn-ea"/>
                <a:cs typeface="+mn-cs"/>
              </a:rPr>
              <a:t>Fotolia Numbers</a:t>
            </a:r>
            <a:r>
              <a:rPr lang="en-US" sz="1200" b="1" kern="1200" dirty="0" smtClean="0">
                <a:solidFill>
                  <a:schemeClr val="tx1"/>
                </a:solidFill>
                <a:latin typeface="+mn-lt"/>
                <a:ea typeface="+mn-ea"/>
                <a:cs typeface="+mn-cs"/>
              </a:rPr>
              <a:t>: 58113261</a:t>
            </a:r>
          </a:p>
          <a:p>
            <a:pPr fontAlgn="auto" hangingPunct="1"/>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Text box: </a:t>
            </a:r>
            <a:r>
              <a:rPr lang="en-US" sz="1200" dirty="0" smtClean="0"/>
              <a:t>However, you know this won’t be a simple interview with the publisher or managing editor. Surely you will be required to demonstrate your skill and knowledge in some way. Sure enough, the interview goes smoothly; after all, your qualifications are impeccable. Then you are told that there is one more thing; all applicants for this position are required to demonstrate their skills in editing with APA. So far, you are told, nobody has been able to complete the assignment satisfactorily. If you are successful, the position is yours!</a:t>
            </a:r>
          </a:p>
          <a:p>
            <a:pPr fontAlgn="auto" hangingPunct="1"/>
            <a:endParaRPr lang="en-US" sz="1200" b="1" kern="1200" baseline="0" dirty="0" smtClean="0">
              <a:solidFill>
                <a:schemeClr val="tx1"/>
              </a:solidFill>
              <a:latin typeface="+mn-lt"/>
              <a:ea typeface="+mn-ea"/>
              <a:cs typeface="+mn-cs"/>
            </a:endParaRP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Voiceover</a:t>
            </a:r>
            <a:r>
              <a:rPr lang="en-US" sz="1200" b="0" kern="1200" dirty="0" smtClean="0">
                <a:solidFill>
                  <a:schemeClr val="tx1"/>
                </a:solidFill>
                <a:latin typeface="+mn-lt"/>
                <a:ea typeface="+mn-ea"/>
                <a:cs typeface="+mn-cs"/>
              </a:rPr>
              <a:t>:</a:t>
            </a: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7D9D50-ACA2-4680-AC69-7A1F7BE0DE27}" type="slidenum">
              <a:rPr lang="en-US" smtClean="0"/>
              <a:pPr/>
              <a:t>5</a:t>
            </a:fld>
            <a:endParaRPr lang="en-US"/>
          </a:p>
        </p:txBody>
      </p:sp>
    </p:spTree>
    <p:extLst>
      <p:ext uri="{BB962C8B-B14F-4D97-AF65-F5344CB8AC3E}">
        <p14:creationId xmlns:p14="http://schemas.microsoft.com/office/powerpoint/2010/main" val="2781773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600" b="1" kern="1200" dirty="0" smtClean="0">
                <a:solidFill>
                  <a:schemeClr val="tx1"/>
                </a:solidFill>
                <a:latin typeface="+mn-lt"/>
                <a:ea typeface="+mn-ea"/>
                <a:cs typeface="+mn-cs"/>
              </a:rPr>
              <a:t>Developer Information</a:t>
            </a:r>
          </a:p>
          <a:p>
            <a:pPr fontAlgn="auto" hangingPunct="1"/>
            <a:r>
              <a:rPr lang="en-US" sz="1400" b="1" kern="1200" dirty="0" smtClean="0">
                <a:solidFill>
                  <a:schemeClr val="tx1"/>
                </a:solidFill>
                <a:latin typeface="+mn-lt"/>
                <a:ea typeface="+mn-ea"/>
                <a:cs typeface="+mn-cs"/>
              </a:rPr>
              <a:t>-----------------------------------------------</a:t>
            </a: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Fotolia Numbers</a:t>
            </a:r>
            <a:r>
              <a:rPr lang="en-US" sz="1200" b="1" kern="1200" dirty="0" smtClean="0">
                <a:solidFill>
                  <a:schemeClr val="tx1"/>
                </a:solidFill>
                <a:latin typeface="+mn-lt"/>
                <a:ea typeface="+mn-ea"/>
                <a:cs typeface="+mn-cs"/>
              </a:rPr>
              <a:t>: 58113261</a:t>
            </a:r>
          </a:p>
          <a:p>
            <a:pPr fontAlgn="auto" hangingPunct="1"/>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Text box: </a:t>
            </a:r>
            <a:r>
              <a:rPr lang="en-US" dirty="0" smtClean="0"/>
              <a:t>Here goes! Your assignment is posted online and if you nail it, you celebrate tonight!</a:t>
            </a:r>
          </a:p>
          <a:p>
            <a:pPr fontAlgn="auto" hangingPunct="1"/>
            <a:endParaRPr lang="en-US" sz="1200" b="1" kern="1200" baseline="0" dirty="0" smtClean="0">
              <a:solidFill>
                <a:schemeClr val="tx1"/>
              </a:solidFill>
              <a:latin typeface="+mn-lt"/>
              <a:ea typeface="+mn-ea"/>
              <a:cs typeface="+mn-cs"/>
            </a:endParaRP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Voiceover</a:t>
            </a:r>
            <a:r>
              <a:rPr lang="en-US" sz="1200" b="0" kern="1200" dirty="0" smtClean="0">
                <a:solidFill>
                  <a:schemeClr val="tx1"/>
                </a:solidFill>
                <a:latin typeface="+mn-lt"/>
                <a:ea typeface="+mn-ea"/>
                <a:cs typeface="+mn-cs"/>
              </a:rPr>
              <a:t>:</a:t>
            </a: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7D9D50-ACA2-4680-AC69-7A1F7BE0DE27}" type="slidenum">
              <a:rPr lang="en-US" smtClean="0"/>
              <a:pPr/>
              <a:t>6</a:t>
            </a:fld>
            <a:endParaRPr lang="en-US"/>
          </a:p>
        </p:txBody>
      </p:sp>
    </p:spTree>
    <p:extLst>
      <p:ext uri="{BB962C8B-B14F-4D97-AF65-F5344CB8AC3E}">
        <p14:creationId xmlns:p14="http://schemas.microsoft.com/office/powerpoint/2010/main" val="2781773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600" b="1" kern="1200" dirty="0" smtClean="0">
                <a:solidFill>
                  <a:schemeClr val="tx1"/>
                </a:solidFill>
                <a:latin typeface="+mn-lt"/>
                <a:ea typeface="+mn-ea"/>
                <a:cs typeface="+mn-cs"/>
              </a:rPr>
              <a:t>Developer Information</a:t>
            </a:r>
          </a:p>
          <a:p>
            <a:pPr fontAlgn="auto" hangingPunct="1"/>
            <a:r>
              <a:rPr lang="en-US" sz="1400" b="1" kern="1200" dirty="0" smtClean="0">
                <a:solidFill>
                  <a:schemeClr val="tx1"/>
                </a:solidFill>
                <a:latin typeface="+mn-lt"/>
                <a:ea typeface="+mn-ea"/>
                <a:cs typeface="+mn-cs"/>
              </a:rPr>
              <a:t>-----------------------------------------------</a:t>
            </a: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Fotolia Numbers</a:t>
            </a:r>
            <a:r>
              <a:rPr lang="en-US" sz="1200" b="1" kern="1200" dirty="0" smtClean="0">
                <a:solidFill>
                  <a:schemeClr val="tx1"/>
                </a:solidFill>
                <a:latin typeface="+mn-lt"/>
                <a:ea typeface="+mn-ea"/>
                <a:cs typeface="+mn-cs"/>
              </a:rPr>
              <a:t>: 58113261</a:t>
            </a: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Voiceover</a:t>
            </a:r>
            <a:r>
              <a:rPr lang="en-US" sz="1200" b="0" kern="1200" dirty="0" smtClean="0">
                <a:solidFill>
                  <a:schemeClr val="tx1"/>
                </a:solidFill>
                <a:latin typeface="+mn-lt"/>
                <a:ea typeface="+mn-ea"/>
                <a:cs typeface="+mn-cs"/>
              </a:rPr>
              <a:t>: none</a:t>
            </a:r>
            <a:endParaRPr lang="en-US" sz="1200" b="0" kern="1200" baseline="0" dirty="0" smtClean="0">
              <a:solidFill>
                <a:schemeClr val="tx1"/>
              </a:solidFill>
              <a:latin typeface="+mn-lt"/>
              <a:ea typeface="+mn-ea"/>
              <a:cs typeface="+mn-cs"/>
            </a:endParaRPr>
          </a:p>
          <a:p>
            <a:pPr fontAlgn="auto" hangingPunct="1"/>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Text </a:t>
            </a:r>
            <a:r>
              <a:rPr lang="en-US" sz="1200" b="1" kern="1200" baseline="0" dirty="0" err="1" smtClean="0">
                <a:solidFill>
                  <a:schemeClr val="tx1"/>
                </a:solidFill>
                <a:latin typeface="+mn-lt"/>
                <a:ea typeface="+mn-ea"/>
                <a:cs typeface="+mn-cs"/>
              </a:rPr>
              <a:t>boxs</a:t>
            </a:r>
            <a:r>
              <a:rPr lang="en-US" sz="1200" b="1"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Top box: </a:t>
            </a:r>
            <a:r>
              <a:rPr lang="en-US" sz="1200" dirty="0" smtClean="0"/>
              <a:t>You are provided excerpts from a couple of research papers to evaluate. First you choose to review references: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Bottom left box: </a:t>
            </a:r>
            <a:r>
              <a:rPr lang="en-US" sz="1400" dirty="0" smtClean="0"/>
              <a:t>This one catches your attention: </a:t>
            </a:r>
            <a:r>
              <a:rPr lang="en-US" sz="1400" b="1" kern="1200" dirty="0" smtClean="0">
                <a:solidFill>
                  <a:schemeClr val="tx1"/>
                </a:solidFill>
                <a:latin typeface="+mn-lt"/>
                <a:ea typeface="+mn-ea"/>
                <a:cs typeface="+mn-cs"/>
              </a:rPr>
              <a:t>(see attached document for correct formatting)</a:t>
            </a:r>
          </a:p>
          <a:p>
            <a:endParaRPr lang="en-US" sz="1400" dirty="0" smtClean="0"/>
          </a:p>
          <a:p>
            <a:r>
              <a:rPr lang="en-US" sz="1200" dirty="0" err="1" smtClean="0"/>
              <a:t>Benincasa</a:t>
            </a:r>
            <a:r>
              <a:rPr lang="en-US" sz="1200" dirty="0" smtClean="0"/>
              <a:t>, Thomas., King, Ed., </a:t>
            </a:r>
            <a:r>
              <a:rPr lang="en-US" sz="1200" dirty="0" err="1" smtClean="0"/>
              <a:t>Rimer</a:t>
            </a:r>
            <a:r>
              <a:rPr lang="en-US" sz="1200" dirty="0" smtClean="0"/>
              <a:t>, Ben., Bloom, Helen., </a:t>
            </a:r>
            <a:r>
              <a:rPr lang="en-US" sz="1200" dirty="0" err="1" smtClean="0"/>
              <a:t>Balshem</a:t>
            </a:r>
            <a:r>
              <a:rPr lang="en-US" sz="1200" dirty="0" smtClean="0"/>
              <a:t>, Ann., James, J., &amp; </a:t>
            </a:r>
            <a:r>
              <a:rPr lang="en-US" sz="1200" dirty="0" err="1" smtClean="0"/>
              <a:t>Engstrom</a:t>
            </a:r>
            <a:r>
              <a:rPr lang="en-US" sz="1200" dirty="0" smtClean="0"/>
              <a:t>, P. (1996). Results of an office-based training program in clinical breast examination for Primary Care Physicians. </a:t>
            </a:r>
            <a:r>
              <a:rPr lang="en-US" sz="1200" i="1" dirty="0" smtClean="0"/>
              <a:t>Journal of Cancer Education</a:t>
            </a:r>
            <a:r>
              <a:rPr lang="en-US" sz="1200" dirty="0" smtClean="0"/>
              <a:t>, </a:t>
            </a:r>
            <a:r>
              <a:rPr lang="en-US" sz="1200" i="1" dirty="0" smtClean="0"/>
              <a:t>11</a:t>
            </a:r>
            <a:r>
              <a:rPr lang="en-US" sz="1200" dirty="0" smtClean="0"/>
              <a:t>(1), pp.25-31.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Grey buttons: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lvl="1"/>
            <a:r>
              <a:rPr lang="en-US" i="1" dirty="0" smtClean="0"/>
              <a:t>Tab 1: </a:t>
            </a:r>
            <a:r>
              <a:rPr lang="en-US" dirty="0" smtClean="0"/>
              <a:t>Indentation and line spacing. </a:t>
            </a:r>
          </a:p>
          <a:p>
            <a:pPr lvl="1"/>
            <a:r>
              <a:rPr lang="en-US" i="1" dirty="0" smtClean="0"/>
              <a:t>Tab 2:</a:t>
            </a:r>
            <a:r>
              <a:rPr lang="en-US" dirty="0" smtClean="0"/>
              <a:t> Author(s). </a:t>
            </a:r>
          </a:p>
          <a:p>
            <a:pPr lvl="1"/>
            <a:r>
              <a:rPr lang="en-US" i="1" dirty="0" smtClean="0"/>
              <a:t>Tab 3:</a:t>
            </a:r>
            <a:r>
              <a:rPr lang="en-US" baseline="0" dirty="0" smtClean="0"/>
              <a:t> </a:t>
            </a:r>
            <a:r>
              <a:rPr lang="en-US" dirty="0" smtClean="0"/>
              <a:t>Article title. </a:t>
            </a:r>
          </a:p>
          <a:p>
            <a:pPr lvl="1"/>
            <a:r>
              <a:rPr lang="en-US" i="1" dirty="0" smtClean="0"/>
              <a:t>Tab</a:t>
            </a:r>
            <a:r>
              <a:rPr lang="en-US" i="1" baseline="0" dirty="0" smtClean="0"/>
              <a:t> </a:t>
            </a:r>
            <a:r>
              <a:rPr lang="en-US" i="1" dirty="0" smtClean="0"/>
              <a:t>4: </a:t>
            </a:r>
            <a:r>
              <a:rPr lang="en-US" dirty="0" smtClean="0"/>
              <a:t>Journal</a:t>
            </a:r>
            <a:r>
              <a:rPr lang="en-US" baseline="0" dirty="0" smtClean="0"/>
              <a:t> Title </a:t>
            </a:r>
          </a:p>
          <a:p>
            <a:pPr lvl="1"/>
            <a:r>
              <a:rPr lang="en-US" i="1" baseline="0" dirty="0" smtClean="0"/>
              <a:t>Tab 5:</a:t>
            </a:r>
            <a:r>
              <a:rPr lang="en-US" baseline="0" dirty="0" smtClean="0"/>
              <a:t> Volume, issue, and page numbers. </a:t>
            </a:r>
            <a:endParaRPr lang="en-US" sz="1200" dirty="0" smtClean="0"/>
          </a:p>
          <a:p>
            <a:pPr fontAlgn="auto" hangingPunct="1"/>
            <a:endParaRPr lang="en-US" sz="1200" b="1" kern="1200" baseline="0" dirty="0" smtClean="0">
              <a:solidFill>
                <a:schemeClr val="tx1"/>
              </a:solidFill>
              <a:latin typeface="+mn-lt"/>
              <a:ea typeface="+mn-ea"/>
              <a:cs typeface="+mn-cs"/>
            </a:endParaRPr>
          </a:p>
          <a:p>
            <a:pPr lvl="0"/>
            <a:r>
              <a:rPr lang="en-US" b="1" dirty="0" smtClean="0"/>
              <a:t>Animation: </a:t>
            </a:r>
            <a:r>
              <a:rPr lang="en-US" b="0" dirty="0" smtClean="0"/>
              <a:t>P</a:t>
            </a:r>
            <a:r>
              <a:rPr lang="en-US" dirty="0" smtClean="0"/>
              <a:t>lease</a:t>
            </a:r>
            <a:r>
              <a:rPr lang="en-US" baseline="0" dirty="0" smtClean="0"/>
              <a:t> illuminate button on mouse-over, or if that isn’t possible, on click. (Example: “Indentation and line spacing” in image here.)</a:t>
            </a:r>
          </a:p>
          <a:p>
            <a:pPr lvl="0"/>
            <a:endParaRPr lang="en-US" baseline="0" dirty="0" smtClean="0"/>
          </a:p>
          <a:p>
            <a:pPr lvl="0"/>
            <a:r>
              <a:rPr lang="en-US" sz="1600" b="1" dirty="0" smtClean="0">
                <a:effectLst/>
              </a:rPr>
              <a:t>Special</a:t>
            </a:r>
            <a:r>
              <a:rPr lang="en-US" sz="1600" b="0" baseline="0" dirty="0" smtClean="0">
                <a:effectLst/>
              </a:rPr>
              <a:t> </a:t>
            </a:r>
            <a:r>
              <a:rPr lang="en-US" sz="1200" b="1" baseline="0" dirty="0" smtClean="0">
                <a:effectLst/>
              </a:rPr>
              <a:t>n</a:t>
            </a:r>
            <a:r>
              <a:rPr lang="en-US" b="1" dirty="0" smtClean="0"/>
              <a:t>otes: </a:t>
            </a:r>
            <a:r>
              <a:rPr lang="en-US" b="0" dirty="0" smtClean="0"/>
              <a:t>Upon return to this Screen after making</a:t>
            </a:r>
            <a:r>
              <a:rPr lang="en-US" b="0" baseline="0" dirty="0" smtClean="0"/>
              <a:t> the </a:t>
            </a:r>
            <a:r>
              <a:rPr lang="en-US" b="0" i="1" baseline="0" dirty="0" smtClean="0"/>
              <a:t>correct</a:t>
            </a:r>
            <a:r>
              <a:rPr lang="en-US" b="0" baseline="0" dirty="0" smtClean="0"/>
              <a:t> selection at the end of each branch (represented by the brown buttons):</a:t>
            </a:r>
          </a:p>
          <a:p>
            <a:pPr lvl="0"/>
            <a:endParaRPr lang="en-US" b="0" baseline="0" dirty="0" smtClean="0"/>
          </a:p>
          <a:p>
            <a:pPr marL="685800" lvl="1" indent="-228600">
              <a:buFont typeface="Arial" charset="0"/>
              <a:buChar char="•"/>
            </a:pPr>
            <a:r>
              <a:rPr lang="en-US" b="1" baseline="0" dirty="0" smtClean="0">
                <a:solidFill>
                  <a:schemeClr val="tx1"/>
                </a:solidFill>
              </a:rPr>
              <a:t>Change the text in the bottom box to reflect the correct sel</a:t>
            </a:r>
            <a:r>
              <a:rPr lang="en-US" b="1" baseline="0" dirty="0" smtClean="0"/>
              <a:t>ection</a:t>
            </a:r>
            <a:r>
              <a:rPr lang="en-US" b="0" baseline="0" dirty="0" smtClean="0"/>
              <a:t>.</a:t>
            </a:r>
          </a:p>
          <a:p>
            <a:pPr marL="685800" lvl="1" indent="-228600">
              <a:buFont typeface="Arial" charset="0"/>
              <a:buChar char="•"/>
            </a:pPr>
            <a:r>
              <a:rPr lang="en-US" b="1" baseline="0" dirty="0" smtClean="0"/>
              <a:t>Change the text in the top box to read</a:t>
            </a:r>
            <a:r>
              <a:rPr lang="en-US" b="0" baseline="0" dirty="0" smtClean="0"/>
              <a:t>: You continue to check for more violations of APA style.</a:t>
            </a:r>
          </a:p>
          <a:p>
            <a:pPr marL="685800" lvl="1" indent="-228600">
              <a:buFont typeface="Arial" charset="0"/>
              <a:buChar char="•"/>
            </a:pPr>
            <a:r>
              <a:rPr lang="en-US" b="1" baseline="0" dirty="0" smtClean="0"/>
              <a:t>Gray out and deactivate branch buttons </a:t>
            </a:r>
            <a:r>
              <a:rPr lang="en-US" b="0" baseline="0" dirty="0" smtClean="0"/>
              <a:t>(e.g., Indentation and spacing) that the student has already selected. </a:t>
            </a:r>
          </a:p>
          <a:p>
            <a:pPr marL="685800" lvl="1" indent="-228600">
              <a:buFont typeface="Arial" charset="0"/>
              <a:buChar char="•"/>
            </a:pPr>
            <a:endParaRPr lang="en-US" b="0" baseline="0" dirty="0" smtClean="0"/>
          </a:p>
          <a:p>
            <a:pPr lvl="1"/>
            <a:r>
              <a:rPr lang="en-US" b="0" baseline="0" dirty="0" smtClean="0"/>
              <a:t>When no more branches are available:</a:t>
            </a:r>
          </a:p>
          <a:p>
            <a:pPr lvl="1"/>
            <a:endParaRPr lang="en-US" b="0" baseline="0" dirty="0" smtClean="0"/>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baseline="0" dirty="0" smtClean="0"/>
              <a:t>Turn the bottom box to light green</a:t>
            </a:r>
            <a:r>
              <a:rPr lang="en-US" b="0" baseline="0" dirty="0" smtClean="0"/>
              <a:t>. (because it is now displaying the complete corrected passage)</a:t>
            </a:r>
            <a:br>
              <a:rPr lang="en-US" b="0" baseline="0" dirty="0" smtClean="0"/>
            </a:br>
            <a:r>
              <a:rPr lang="en-US" b="0" baseline="0" dirty="0" smtClean="0"/>
              <a:t/>
            </a:r>
            <a:br>
              <a:rPr lang="en-US" b="0" baseline="0" dirty="0" smtClean="0"/>
            </a:br>
            <a:r>
              <a:rPr lang="en-US" b="0" baseline="0" dirty="0" smtClean="0"/>
              <a:t>	</a:t>
            </a:r>
            <a:r>
              <a:rPr lang="en-US" sz="1200" kern="1200" dirty="0" err="1" smtClean="0">
                <a:solidFill>
                  <a:schemeClr val="tx1"/>
                </a:solidFill>
                <a:effectLst/>
                <a:latin typeface="+mn-lt"/>
                <a:ea typeface="+mn-ea"/>
                <a:cs typeface="+mn-cs"/>
              </a:rPr>
              <a:t>Benincasa</a:t>
            </a:r>
            <a:r>
              <a:rPr lang="en-US" sz="1200" kern="1200" dirty="0" smtClean="0">
                <a:solidFill>
                  <a:schemeClr val="tx1"/>
                </a:solidFill>
                <a:effectLst/>
                <a:latin typeface="+mn-lt"/>
                <a:ea typeface="+mn-ea"/>
                <a:cs typeface="+mn-cs"/>
              </a:rPr>
              <a:t>, Thomas., King, Ed., </a:t>
            </a:r>
            <a:r>
              <a:rPr lang="en-US" sz="1200" kern="1200" dirty="0" err="1" smtClean="0">
                <a:solidFill>
                  <a:schemeClr val="tx1"/>
                </a:solidFill>
                <a:effectLst/>
                <a:latin typeface="+mn-lt"/>
                <a:ea typeface="+mn-ea"/>
                <a:cs typeface="+mn-cs"/>
              </a:rPr>
              <a:t>Rimer</a:t>
            </a:r>
            <a:r>
              <a:rPr lang="en-US" sz="1200" kern="1200" dirty="0" smtClean="0">
                <a:solidFill>
                  <a:schemeClr val="tx1"/>
                </a:solidFill>
                <a:effectLst/>
                <a:latin typeface="+mn-lt"/>
                <a:ea typeface="+mn-ea"/>
                <a:cs typeface="+mn-cs"/>
              </a:rPr>
              <a:t>, Ben., Bloom, Helen., </a:t>
            </a:r>
            <a:r>
              <a:rPr lang="en-US" sz="1200" kern="1200" dirty="0" err="1" smtClean="0">
                <a:solidFill>
                  <a:schemeClr val="tx1"/>
                </a:solidFill>
                <a:effectLst/>
                <a:latin typeface="+mn-lt"/>
                <a:ea typeface="+mn-ea"/>
                <a:cs typeface="+mn-cs"/>
              </a:rPr>
              <a:t>Balshem</a:t>
            </a:r>
            <a:r>
              <a:rPr lang="en-US" sz="1200" kern="1200" dirty="0" smtClean="0">
                <a:solidFill>
                  <a:schemeClr val="tx1"/>
                </a:solidFill>
                <a:effectLst/>
                <a:latin typeface="+mn-lt"/>
                <a:ea typeface="+mn-ea"/>
                <a:cs typeface="+mn-cs"/>
              </a:rPr>
              <a:t>, Ann., James, J., &amp; </a:t>
            </a:r>
            <a:r>
              <a:rPr lang="en-US" sz="1200" kern="1200" dirty="0" err="1" smtClean="0">
                <a:solidFill>
                  <a:schemeClr val="tx1"/>
                </a:solidFill>
                <a:effectLst/>
                <a:latin typeface="+mn-lt"/>
                <a:ea typeface="+mn-ea"/>
                <a:cs typeface="+mn-cs"/>
              </a:rPr>
              <a:t>Engstrom</a:t>
            </a:r>
            <a:r>
              <a:rPr lang="en-US" sz="1200" kern="1200" dirty="0" smtClean="0">
                <a:solidFill>
                  <a:schemeClr val="tx1"/>
                </a:solidFill>
                <a:effectLst/>
                <a:latin typeface="+mn-lt"/>
                <a:ea typeface="+mn-ea"/>
                <a:cs typeface="+mn-cs"/>
              </a:rPr>
              <a:t>, P. (1996). Results of an office-based training program in clinical breast examination for Primary Care Physicians. </a:t>
            </a:r>
            <a:r>
              <a:rPr lang="en-US" sz="1200" i="1" kern="1200" dirty="0" smtClean="0">
                <a:solidFill>
                  <a:schemeClr val="tx1"/>
                </a:solidFill>
                <a:effectLst/>
                <a:latin typeface="+mn-lt"/>
                <a:ea typeface="+mn-ea"/>
                <a:cs typeface="+mn-cs"/>
              </a:rPr>
              <a:t>Journal of Cancer Education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11</a:t>
            </a:r>
            <a:r>
              <a:rPr lang="en-US" sz="1200" kern="1200" dirty="0" smtClean="0">
                <a:solidFill>
                  <a:schemeClr val="tx1"/>
                </a:solidFill>
                <a:effectLst/>
                <a:latin typeface="+mn-lt"/>
                <a:ea typeface="+mn-ea"/>
                <a:cs typeface="+mn-cs"/>
              </a:rPr>
              <a:t>(1), pp.25-31.</a:t>
            </a:r>
          </a:p>
          <a:p>
            <a:pPr marL="1143000" lvl="2" indent="-228600">
              <a:buFont typeface="+mj-lt"/>
              <a:buAutoNum type="arabicPeriod"/>
            </a:pPr>
            <a:endParaRPr lang="en-US" b="0" baseline="0" dirty="0" smtClean="0"/>
          </a:p>
          <a:p>
            <a:pPr marL="914400" marR="0" lvl="2"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chemeClr val="tx1"/>
              </a:solidFill>
              <a:effectLst/>
              <a:latin typeface="+mn-lt"/>
              <a:ea typeface="+mn-ea"/>
              <a:cs typeface="+mn-cs"/>
            </a:endParaRPr>
          </a:p>
          <a:p>
            <a:pPr marL="1143000" lvl="2" indent="-228600">
              <a:buFont typeface="+mj-lt"/>
              <a:buAutoNum type="arabicPeriod"/>
            </a:pPr>
            <a:r>
              <a:rPr lang="en-US" b="1" baseline="0" dirty="0" smtClean="0"/>
              <a:t>Change the text in the top box to read</a:t>
            </a:r>
            <a:r>
              <a:rPr lang="en-US" b="0" baseline="0" dirty="0" smtClean="0"/>
              <a:t>: You’ve confirmed that all references in the list of Resources adhere to APA style, so you’re now ready to submit the section to the public relations director. </a:t>
            </a:r>
          </a:p>
          <a:p>
            <a:pPr marL="1143000" lvl="2" indent="-228600">
              <a:buFont typeface="+mj-lt"/>
              <a:buAutoNum type="arabicPeriod"/>
            </a:pPr>
            <a:r>
              <a:rPr lang="en-US" b="1" baseline="0" dirty="0" smtClean="0"/>
              <a:t>Add/Highlight the forward arrow </a:t>
            </a:r>
            <a:r>
              <a:rPr lang="en-US" b="0" baseline="0" dirty="0" smtClean="0"/>
              <a:t>that advance to Screen 9, Part 1.</a:t>
            </a:r>
            <a:endParaRPr lang="en-US" baseline="0" dirty="0" smtClean="0"/>
          </a:p>
          <a:p>
            <a:pPr marL="457200" lvl="1" indent="0">
              <a:buFont typeface="Arial" charset="0"/>
              <a:buNone/>
            </a:pPr>
            <a:endParaRPr lang="en-US" b="0" baseline="0" dirty="0" smtClean="0"/>
          </a:p>
          <a:p>
            <a:pPr fontAlgn="auto" hangingPunct="1"/>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7D9D50-ACA2-4680-AC69-7A1F7BE0DE27}" type="slidenum">
              <a:rPr lang="en-US" smtClean="0"/>
              <a:pPr/>
              <a:t>7</a:t>
            </a:fld>
            <a:endParaRPr lang="en-US"/>
          </a:p>
        </p:txBody>
      </p:sp>
    </p:spTree>
    <p:extLst>
      <p:ext uri="{BB962C8B-B14F-4D97-AF65-F5344CB8AC3E}">
        <p14:creationId xmlns:p14="http://schemas.microsoft.com/office/powerpoint/2010/main" val="2781773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600" b="1" kern="1200" dirty="0" smtClean="0">
                <a:solidFill>
                  <a:schemeClr val="tx1"/>
                </a:solidFill>
                <a:latin typeface="+mn-lt"/>
                <a:ea typeface="+mn-ea"/>
                <a:cs typeface="+mn-cs"/>
              </a:rPr>
              <a:t>Developer Information</a:t>
            </a:r>
          </a:p>
          <a:p>
            <a:pPr fontAlgn="auto" hangingPunct="1"/>
            <a:r>
              <a:rPr lang="en-US" sz="1400" b="1" kern="1200" dirty="0" smtClean="0">
                <a:solidFill>
                  <a:schemeClr val="tx1"/>
                </a:solidFill>
                <a:latin typeface="+mn-lt"/>
                <a:ea typeface="+mn-ea"/>
                <a:cs typeface="+mn-cs"/>
              </a:rPr>
              <a:t>-----------------------------------------------</a:t>
            </a:r>
          </a:p>
          <a:p>
            <a:pPr fontAlgn="auto" hangingPunct="1"/>
            <a:endParaRPr lang="en-US" sz="1200" b="1" kern="1200" dirty="0" smtClean="0">
              <a:solidFill>
                <a:schemeClr val="tx1"/>
              </a:solidFill>
              <a:latin typeface="+mn-lt"/>
              <a:ea typeface="+mn-ea"/>
              <a:cs typeface="+mn-cs"/>
            </a:endParaRPr>
          </a:p>
          <a:p>
            <a:pPr fontAlgn="auto" hangingPunct="1"/>
            <a:r>
              <a:rPr lang="en-US" sz="1200" b="1" kern="1200" dirty="0" smtClean="0">
                <a:solidFill>
                  <a:schemeClr val="tx1"/>
                </a:solidFill>
                <a:latin typeface="+mn-lt"/>
                <a:ea typeface="+mn-ea"/>
                <a:cs typeface="+mn-cs"/>
              </a:rPr>
              <a:t>Fotolia Numbers:</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122248220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Voiceover</a:t>
            </a:r>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None.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Animation: </a:t>
            </a:r>
            <a:r>
              <a:rPr lang="en-US" b="0" dirty="0" smtClean="0"/>
              <a:t>P</a:t>
            </a:r>
            <a:r>
              <a:rPr lang="en-US" dirty="0" smtClean="0"/>
              <a:t>lease</a:t>
            </a:r>
            <a:r>
              <a:rPr lang="en-US" baseline="0" dirty="0" smtClean="0"/>
              <a:t> illuminate option on mouse-over, or if that isn’t possible, on click. </a:t>
            </a:r>
          </a:p>
          <a:p>
            <a:pPr fontAlgn="auto" hangingPunct="1"/>
            <a:endParaRPr lang="en-US" sz="1200" b="0" kern="1200" baseline="0" dirty="0" smtClean="0">
              <a:solidFill>
                <a:schemeClr val="tx1"/>
              </a:solidFill>
              <a:latin typeface="+mn-lt"/>
              <a:ea typeface="+mn-ea"/>
              <a:cs typeface="+mn-cs"/>
            </a:endParaRPr>
          </a:p>
          <a:p>
            <a:pPr fontAlgn="auto" hangingPunct="1"/>
            <a:r>
              <a:rPr lang="en-US" sz="1200" b="1" kern="1200" baseline="0" dirty="0" smtClean="0">
                <a:solidFill>
                  <a:schemeClr val="tx1"/>
                </a:solidFill>
                <a:latin typeface="+mn-lt"/>
                <a:ea typeface="+mn-ea"/>
                <a:cs typeface="+mn-cs"/>
              </a:rPr>
              <a:t>Text box: </a:t>
            </a:r>
          </a:p>
          <a:p>
            <a:pPr fontAlgn="auto" hangingPunct="1"/>
            <a:endParaRPr lang="en-US" sz="1200" b="1" kern="1200" baseline="0" dirty="0" smtClean="0">
              <a:solidFill>
                <a:schemeClr val="tx1"/>
              </a:solidFill>
              <a:latin typeface="+mn-lt"/>
              <a:ea typeface="+mn-ea"/>
              <a:cs typeface="+mn-cs"/>
            </a:endParaRPr>
          </a:p>
          <a:p>
            <a:pPr fontAlgn="auto" hangingPunct="1"/>
            <a:r>
              <a:rPr lang="en-US" sz="1200" b="1" kern="1200" dirty="0" smtClean="0">
                <a:solidFill>
                  <a:schemeClr val="tx1"/>
                </a:solidFill>
                <a:latin typeface="+mn-lt"/>
                <a:ea typeface="+mn-ea"/>
                <a:cs typeface="+mn-cs"/>
              </a:rPr>
              <a:t>Tab</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 Indentation</a:t>
            </a:r>
            <a:r>
              <a:rPr lang="en-US" sz="1200" b="1" kern="1200" baseline="0" dirty="0" smtClean="0">
                <a:solidFill>
                  <a:schemeClr val="tx1"/>
                </a:solidFill>
                <a:latin typeface="+mn-lt"/>
                <a:ea typeface="+mn-ea"/>
                <a:cs typeface="+mn-cs"/>
              </a:rPr>
              <a:t> and line spacing</a:t>
            </a:r>
            <a:endParaRPr lang="en-US" sz="1200" b="1" kern="1200" dirty="0" smtClean="0">
              <a:solidFill>
                <a:schemeClr val="tx1"/>
              </a:solidFill>
              <a:latin typeface="+mn-lt"/>
              <a:ea typeface="+mn-ea"/>
              <a:cs typeface="+mn-cs"/>
            </a:endParaRP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Top left box: </a:t>
            </a:r>
            <a:r>
              <a:rPr lang="en-US" sz="1200" b="1" dirty="0" smtClean="0"/>
              <a:t>Determine the correct format for indentation and line spacing.</a:t>
            </a:r>
          </a:p>
          <a:p>
            <a:pPr fontAlgn="auto" hangingPunct="1"/>
            <a:endParaRPr lang="en-US" sz="1200" b="1" kern="1200" dirty="0" smtClean="0">
              <a:solidFill>
                <a:schemeClr val="tx1"/>
              </a:solidFill>
              <a:latin typeface="+mn-lt"/>
              <a:ea typeface="+mn-ea"/>
              <a:cs typeface="+mn-cs"/>
            </a:endParaRPr>
          </a:p>
          <a:p>
            <a:pPr fontAlgn="auto" hangingPunct="1"/>
            <a:endParaRPr lang="en-US" sz="1200" b="1" kern="1200" dirty="0" smtClean="0">
              <a:solidFill>
                <a:schemeClr val="tx1"/>
              </a:solidFill>
              <a:latin typeface="+mn-lt"/>
              <a:ea typeface="+mn-ea"/>
              <a:cs typeface="+mn-cs"/>
            </a:endParaRPr>
          </a:p>
          <a:p>
            <a:pPr fontAlgn="auto" hangingPunct="1"/>
            <a:r>
              <a:rPr lang="en-US" sz="1200" b="1" kern="1200" dirty="0" smtClean="0">
                <a:solidFill>
                  <a:schemeClr val="tx1"/>
                </a:solidFill>
                <a:latin typeface="+mn-lt"/>
                <a:ea typeface="+mn-ea"/>
                <a:cs typeface="+mn-cs"/>
              </a:rPr>
              <a:t>Option 1: (see attached document for correct formatting)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Benincasa</a:t>
            </a:r>
            <a:r>
              <a:rPr lang="en-US" sz="1200" kern="1200" dirty="0" smtClean="0">
                <a:solidFill>
                  <a:schemeClr val="tx1"/>
                </a:solidFill>
                <a:effectLst/>
                <a:latin typeface="+mn-lt"/>
                <a:ea typeface="+mn-ea"/>
                <a:cs typeface="+mn-cs"/>
              </a:rPr>
              <a:t>, Thomas., King, Ed., </a:t>
            </a:r>
            <a:r>
              <a:rPr lang="en-US" sz="1200" kern="1200" dirty="0" err="1" smtClean="0">
                <a:solidFill>
                  <a:schemeClr val="tx1"/>
                </a:solidFill>
                <a:effectLst/>
                <a:latin typeface="+mn-lt"/>
                <a:ea typeface="+mn-ea"/>
                <a:cs typeface="+mn-cs"/>
              </a:rPr>
              <a:t>Rimer</a:t>
            </a:r>
            <a:r>
              <a:rPr lang="en-US" sz="1200" kern="1200" dirty="0" smtClean="0">
                <a:solidFill>
                  <a:schemeClr val="tx1"/>
                </a:solidFill>
                <a:effectLst/>
                <a:latin typeface="+mn-lt"/>
                <a:ea typeface="+mn-ea"/>
                <a:cs typeface="+mn-cs"/>
              </a:rPr>
              <a:t>, Ben., Bloom, Helen., </a:t>
            </a:r>
            <a:r>
              <a:rPr lang="en-US" sz="1200" kern="1200" dirty="0" err="1" smtClean="0">
                <a:solidFill>
                  <a:schemeClr val="tx1"/>
                </a:solidFill>
                <a:effectLst/>
                <a:latin typeface="+mn-lt"/>
                <a:ea typeface="+mn-ea"/>
                <a:cs typeface="+mn-cs"/>
              </a:rPr>
              <a:t>Balshem</a:t>
            </a:r>
            <a:r>
              <a:rPr lang="en-US" sz="1200" kern="1200" dirty="0" smtClean="0">
                <a:solidFill>
                  <a:schemeClr val="tx1"/>
                </a:solidFill>
                <a:effectLst/>
                <a:latin typeface="+mn-lt"/>
                <a:ea typeface="+mn-ea"/>
                <a:cs typeface="+mn-cs"/>
              </a:rPr>
              <a:t>, Ann., James, J., &amp; </a:t>
            </a:r>
            <a:r>
              <a:rPr lang="en-US" sz="1200" kern="1200" dirty="0" err="1" smtClean="0">
                <a:solidFill>
                  <a:schemeClr val="tx1"/>
                </a:solidFill>
                <a:effectLst/>
                <a:latin typeface="+mn-lt"/>
                <a:ea typeface="+mn-ea"/>
                <a:cs typeface="+mn-cs"/>
              </a:rPr>
              <a:t>Engstrom</a:t>
            </a:r>
            <a:r>
              <a:rPr lang="en-US" sz="1200" kern="1200" dirty="0" smtClean="0">
                <a:solidFill>
                  <a:schemeClr val="tx1"/>
                </a:solidFill>
                <a:effectLst/>
                <a:latin typeface="+mn-lt"/>
                <a:ea typeface="+mn-ea"/>
                <a:cs typeface="+mn-cs"/>
              </a:rPr>
              <a:t>, P. (1996). Results of an office-based training program in clinical breast examination for Primary Care Physicians. </a:t>
            </a:r>
            <a:r>
              <a:rPr lang="en-US" sz="1200" i="1" kern="1200" dirty="0" smtClean="0">
                <a:solidFill>
                  <a:schemeClr val="tx1"/>
                </a:solidFill>
                <a:effectLst/>
                <a:latin typeface="+mn-lt"/>
                <a:ea typeface="+mn-ea"/>
                <a:cs typeface="+mn-cs"/>
              </a:rPr>
              <a:t>Journal of Cancer Education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11</a:t>
            </a:r>
            <a:r>
              <a:rPr lang="en-US" sz="1200" kern="1200" dirty="0" smtClean="0">
                <a:solidFill>
                  <a:schemeClr val="tx1"/>
                </a:solidFill>
                <a:effectLst/>
                <a:latin typeface="+mn-lt"/>
                <a:ea typeface="+mn-ea"/>
                <a:cs typeface="+mn-cs"/>
              </a:rPr>
              <a:t>(1), pp.25-31.=*This is the correct answer.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Feedback:</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is correct for indention and spacing because APA required double spaced with first line indented 5-7 spaces.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Go to screen 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Option 2: </a:t>
            </a:r>
            <a:r>
              <a:rPr lang="en-US" sz="1200" b="1" kern="1200" dirty="0" smtClean="0">
                <a:solidFill>
                  <a:schemeClr val="tx1"/>
                </a:solidFill>
                <a:latin typeface="+mn-lt"/>
                <a:ea typeface="+mn-ea"/>
                <a:cs typeface="+mn-cs"/>
              </a:rPr>
              <a:t>(see attached document for correct formatting)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Benincasa</a:t>
            </a:r>
            <a:r>
              <a:rPr lang="en-US" sz="1200" kern="1200" dirty="0" smtClean="0">
                <a:solidFill>
                  <a:schemeClr val="tx1"/>
                </a:solidFill>
                <a:effectLst/>
                <a:latin typeface="+mn-lt"/>
                <a:ea typeface="+mn-ea"/>
                <a:cs typeface="+mn-cs"/>
              </a:rPr>
              <a:t>, Thomas., King, Ed., </a:t>
            </a:r>
            <a:r>
              <a:rPr lang="en-US" sz="1200" kern="1200" dirty="0" err="1" smtClean="0">
                <a:solidFill>
                  <a:schemeClr val="tx1"/>
                </a:solidFill>
                <a:effectLst/>
                <a:latin typeface="+mn-lt"/>
                <a:ea typeface="+mn-ea"/>
                <a:cs typeface="+mn-cs"/>
              </a:rPr>
              <a:t>Rimer</a:t>
            </a:r>
            <a:r>
              <a:rPr lang="en-US" sz="1200" kern="1200" dirty="0" smtClean="0">
                <a:solidFill>
                  <a:schemeClr val="tx1"/>
                </a:solidFill>
                <a:effectLst/>
                <a:latin typeface="+mn-lt"/>
                <a:ea typeface="+mn-ea"/>
                <a:cs typeface="+mn-cs"/>
              </a:rPr>
              <a:t>, Ben., Bloom, Helen., </a:t>
            </a:r>
            <a:r>
              <a:rPr lang="en-US" sz="1200" kern="1200" dirty="0" err="1" smtClean="0">
                <a:solidFill>
                  <a:schemeClr val="tx1"/>
                </a:solidFill>
                <a:effectLst/>
                <a:latin typeface="+mn-lt"/>
                <a:ea typeface="+mn-ea"/>
                <a:cs typeface="+mn-cs"/>
              </a:rPr>
              <a:t>Balshem</a:t>
            </a:r>
            <a:r>
              <a:rPr lang="en-US" sz="1200" kern="1200" dirty="0" smtClean="0">
                <a:solidFill>
                  <a:schemeClr val="tx1"/>
                </a:solidFill>
                <a:effectLst/>
                <a:latin typeface="+mn-lt"/>
                <a:ea typeface="+mn-ea"/>
                <a:cs typeface="+mn-cs"/>
              </a:rPr>
              <a:t>, Ann., James, J., &amp;  </a:t>
            </a:r>
          </a:p>
          <a:p>
            <a:r>
              <a:rPr lang="en-US" sz="1200" kern="1200" dirty="0" err="1" smtClean="0">
                <a:solidFill>
                  <a:schemeClr val="tx1"/>
                </a:solidFill>
                <a:effectLst/>
                <a:latin typeface="+mn-lt"/>
                <a:ea typeface="+mn-ea"/>
                <a:cs typeface="+mn-cs"/>
              </a:rPr>
              <a:t>Engstrom</a:t>
            </a:r>
            <a:r>
              <a:rPr lang="en-US" sz="1200" kern="1200" dirty="0" smtClean="0">
                <a:solidFill>
                  <a:schemeClr val="tx1"/>
                </a:solidFill>
                <a:effectLst/>
                <a:latin typeface="+mn-lt"/>
                <a:ea typeface="+mn-ea"/>
                <a:cs typeface="+mn-cs"/>
              </a:rPr>
              <a:t>, P. (1996). Results of an office-based training program in clinical breast examination for Primary Care Physicians. </a:t>
            </a:r>
            <a:r>
              <a:rPr lang="en-US" sz="1200" i="1" kern="1200" dirty="0" smtClean="0">
                <a:solidFill>
                  <a:schemeClr val="tx1"/>
                </a:solidFill>
                <a:effectLst/>
                <a:latin typeface="+mn-lt"/>
                <a:ea typeface="+mn-ea"/>
                <a:cs typeface="+mn-cs"/>
              </a:rPr>
              <a:t>Journal of Cancer Education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11</a:t>
            </a:r>
            <a:r>
              <a:rPr lang="en-US" sz="1200" kern="1200" dirty="0" smtClean="0">
                <a:solidFill>
                  <a:schemeClr val="tx1"/>
                </a:solidFill>
                <a:effectLst/>
                <a:latin typeface="+mn-lt"/>
                <a:ea typeface="+mn-ea"/>
                <a:cs typeface="+mn-cs"/>
              </a:rPr>
              <a:t>(1), pp.25-31.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Feedback: </a:t>
            </a:r>
            <a:r>
              <a:rPr lang="en-US" sz="1200" b="0" kern="1200" baseline="0" dirty="0" smtClean="0">
                <a:solidFill>
                  <a:schemeClr val="tx1"/>
                </a:solidFill>
                <a:effectLst/>
                <a:latin typeface="+mn-lt"/>
                <a:ea typeface="+mn-ea"/>
                <a:cs typeface="+mn-cs"/>
              </a:rPr>
              <a:t>Go back to screen 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More</a:t>
            </a:r>
            <a:r>
              <a:rPr lang="en-US" b="1" baseline="0" dirty="0" smtClean="0"/>
              <a:t> options</a:t>
            </a:r>
            <a:r>
              <a:rPr lang="en-US" b="1" dirty="0" smtClean="0"/>
              <a:t> “Earlier options…” button: </a:t>
            </a:r>
            <a:r>
              <a:rPr lang="en-US" b="0" dirty="0" smtClean="0"/>
              <a:t>returns user to Screen 7, Part 1A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Tab</a:t>
            </a:r>
            <a:r>
              <a:rPr lang="en-US" b="1" baseline="0" dirty="0" smtClean="0"/>
              <a:t> 2: Author Tab</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Top left box: </a:t>
            </a:r>
            <a:r>
              <a:rPr lang="en-US" sz="1200" b="1" dirty="0" smtClean="0"/>
              <a:t>Determine the correct format for the author attribution.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r>
              <a:rPr lang="en-US" sz="1200" kern="1200" dirty="0" err="1" smtClean="0">
                <a:solidFill>
                  <a:schemeClr val="tx1"/>
                </a:solidFill>
                <a:effectLst/>
                <a:latin typeface="+mn-lt"/>
                <a:ea typeface="+mn-ea"/>
                <a:cs typeface="+mn-cs"/>
              </a:rPr>
              <a:t>Benincasa</a:t>
            </a:r>
            <a:r>
              <a:rPr lang="en-US" sz="1200" kern="1200" dirty="0" smtClean="0">
                <a:solidFill>
                  <a:schemeClr val="tx1"/>
                </a:solidFill>
                <a:effectLst/>
                <a:latin typeface="+mn-lt"/>
                <a:ea typeface="+mn-ea"/>
                <a:cs typeface="+mn-cs"/>
              </a:rPr>
              <a:t>, Thomas, King, Ed, </a:t>
            </a:r>
            <a:r>
              <a:rPr lang="en-US" sz="1200" kern="1200" dirty="0" err="1" smtClean="0">
                <a:solidFill>
                  <a:schemeClr val="tx1"/>
                </a:solidFill>
                <a:effectLst/>
                <a:latin typeface="+mn-lt"/>
                <a:ea typeface="+mn-ea"/>
                <a:cs typeface="+mn-cs"/>
              </a:rPr>
              <a:t>Rimer</a:t>
            </a:r>
            <a:r>
              <a:rPr lang="en-US" sz="1200" kern="1200" dirty="0" smtClean="0">
                <a:solidFill>
                  <a:schemeClr val="tx1"/>
                </a:solidFill>
                <a:effectLst/>
                <a:latin typeface="+mn-lt"/>
                <a:ea typeface="+mn-ea"/>
                <a:cs typeface="+mn-cs"/>
              </a:rPr>
              <a:t>, Ben, Bloom, Helen, </a:t>
            </a:r>
            <a:r>
              <a:rPr lang="en-US" sz="1200" kern="1200" dirty="0" err="1" smtClean="0">
                <a:solidFill>
                  <a:schemeClr val="tx1"/>
                </a:solidFill>
                <a:effectLst/>
                <a:latin typeface="+mn-lt"/>
                <a:ea typeface="+mn-ea"/>
                <a:cs typeface="+mn-cs"/>
              </a:rPr>
              <a:t>Balshem</a:t>
            </a:r>
            <a:r>
              <a:rPr lang="en-US" sz="1200" kern="1200" dirty="0" smtClean="0">
                <a:solidFill>
                  <a:schemeClr val="tx1"/>
                </a:solidFill>
                <a:effectLst/>
                <a:latin typeface="+mn-lt"/>
                <a:ea typeface="+mn-ea"/>
                <a:cs typeface="+mn-cs"/>
              </a:rPr>
              <a:t>, Ann, James, J., &amp;  </a:t>
            </a:r>
          </a:p>
          <a:p>
            <a:r>
              <a:rPr lang="en-US" sz="1200" kern="1200" dirty="0" err="1" smtClean="0">
                <a:solidFill>
                  <a:schemeClr val="tx1"/>
                </a:solidFill>
                <a:effectLst/>
                <a:latin typeface="+mn-lt"/>
                <a:ea typeface="+mn-ea"/>
                <a:cs typeface="+mn-cs"/>
              </a:rPr>
              <a:t>Engstrom</a:t>
            </a:r>
            <a:r>
              <a:rPr lang="en-US" sz="1200" kern="1200" dirty="0" smtClean="0">
                <a:solidFill>
                  <a:schemeClr val="tx1"/>
                </a:solidFill>
                <a:effectLst/>
                <a:latin typeface="+mn-lt"/>
                <a:ea typeface="+mn-ea"/>
                <a:cs typeface="+mn-cs"/>
              </a:rPr>
              <a:t>, P.</a:t>
            </a:r>
            <a:endParaRPr lang="en-US" sz="1200" b="1"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fontAlgn="auto" hangingPunct="1"/>
            <a:r>
              <a:rPr lang="en-US" sz="1200" b="1" kern="1200" dirty="0" smtClean="0">
                <a:solidFill>
                  <a:schemeClr val="tx1"/>
                </a:solidFill>
                <a:latin typeface="+mn-lt"/>
                <a:ea typeface="+mn-ea"/>
                <a:cs typeface="+mn-cs"/>
              </a:rPr>
              <a:t>Option 1: (see attached document for correct formatting)</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Benincasa</a:t>
            </a:r>
            <a:r>
              <a:rPr lang="en-US" sz="1200" kern="1200" dirty="0" smtClean="0">
                <a:solidFill>
                  <a:schemeClr val="tx1"/>
                </a:solidFill>
                <a:effectLst/>
                <a:latin typeface="+mn-lt"/>
                <a:ea typeface="+mn-ea"/>
                <a:cs typeface="+mn-cs"/>
              </a:rPr>
              <a:t>, T., King, E., </a:t>
            </a:r>
            <a:r>
              <a:rPr lang="en-US" sz="1200" kern="1200" dirty="0" err="1" smtClean="0">
                <a:solidFill>
                  <a:schemeClr val="tx1"/>
                </a:solidFill>
                <a:effectLst/>
                <a:latin typeface="+mn-lt"/>
                <a:ea typeface="+mn-ea"/>
                <a:cs typeface="+mn-cs"/>
              </a:rPr>
              <a:t>Rimer</a:t>
            </a:r>
            <a:r>
              <a:rPr lang="en-US" sz="1200" kern="1200" dirty="0" smtClean="0">
                <a:solidFill>
                  <a:schemeClr val="tx1"/>
                </a:solidFill>
                <a:effectLst/>
                <a:latin typeface="+mn-lt"/>
                <a:ea typeface="+mn-ea"/>
                <a:cs typeface="+mn-cs"/>
              </a:rPr>
              <a:t>, B., Bloom, H., </a:t>
            </a:r>
            <a:r>
              <a:rPr lang="en-US" sz="1200" kern="1200" dirty="0" err="1" smtClean="0">
                <a:solidFill>
                  <a:schemeClr val="tx1"/>
                </a:solidFill>
                <a:effectLst/>
                <a:latin typeface="+mn-lt"/>
                <a:ea typeface="+mn-ea"/>
                <a:cs typeface="+mn-cs"/>
              </a:rPr>
              <a:t>Balshem</a:t>
            </a:r>
            <a:r>
              <a:rPr lang="en-US" sz="1200" kern="1200" dirty="0" smtClean="0">
                <a:solidFill>
                  <a:schemeClr val="tx1"/>
                </a:solidFill>
                <a:effectLst/>
                <a:latin typeface="+mn-lt"/>
                <a:ea typeface="+mn-ea"/>
                <a:cs typeface="+mn-cs"/>
              </a:rPr>
              <a:t>, A., James, J., &amp;  </a:t>
            </a:r>
            <a:r>
              <a:rPr lang="en-US" sz="1200" kern="1200" dirty="0" err="1" smtClean="0">
                <a:solidFill>
                  <a:schemeClr val="tx1"/>
                </a:solidFill>
                <a:effectLst/>
                <a:latin typeface="+mn-lt"/>
                <a:ea typeface="+mn-ea"/>
                <a:cs typeface="+mn-cs"/>
              </a:rPr>
              <a:t>Engstrom</a:t>
            </a:r>
            <a:r>
              <a:rPr lang="en-US" sz="1200" kern="1200" dirty="0" smtClean="0">
                <a:solidFill>
                  <a:schemeClr val="tx1"/>
                </a:solidFill>
                <a:effectLst/>
                <a:latin typeface="+mn-lt"/>
                <a:ea typeface="+mn-ea"/>
                <a:cs typeface="+mn-cs"/>
              </a:rPr>
              <a:t>, P. =*This is the correct answer.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Feedback:</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is correct. APA format calls for last name, followed by comma, initial(s), and period. Ampersand is acceptable in reference list</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Go to screen 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Option 2: </a:t>
            </a:r>
            <a:r>
              <a:rPr lang="en-US" sz="1200" b="1" kern="1200" dirty="0" smtClean="0">
                <a:solidFill>
                  <a:schemeClr val="tx1"/>
                </a:solidFill>
                <a:latin typeface="+mn-lt"/>
                <a:ea typeface="+mn-ea"/>
                <a:cs typeface="+mn-cs"/>
              </a:rPr>
              <a:t>(see attached document for correct formatting)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Benincasa</a:t>
            </a:r>
            <a:r>
              <a:rPr lang="en-US" sz="1200" kern="1200" dirty="0" smtClean="0">
                <a:solidFill>
                  <a:schemeClr val="tx1"/>
                </a:solidFill>
                <a:effectLst/>
                <a:latin typeface="+mn-lt"/>
                <a:ea typeface="+mn-ea"/>
                <a:cs typeface="+mn-cs"/>
              </a:rPr>
              <a:t>, T., </a:t>
            </a:r>
            <a:r>
              <a:rPr lang="en-US" sz="1200" kern="1200" dirty="0" err="1" smtClean="0">
                <a:solidFill>
                  <a:schemeClr val="tx1"/>
                </a:solidFill>
                <a:effectLst/>
                <a:latin typeface="+mn-lt"/>
                <a:ea typeface="+mn-ea"/>
                <a:cs typeface="+mn-cs"/>
              </a:rPr>
              <a:t>EdD</a:t>
            </a:r>
            <a:r>
              <a:rPr lang="en-US" sz="1200" kern="1200" dirty="0" smtClean="0">
                <a:solidFill>
                  <a:schemeClr val="tx1"/>
                </a:solidFill>
                <a:effectLst/>
                <a:latin typeface="+mn-lt"/>
                <a:ea typeface="+mn-ea"/>
                <a:cs typeface="+mn-cs"/>
              </a:rPr>
              <a:t>. RN, King, E., PhD., RNC, </a:t>
            </a:r>
            <a:r>
              <a:rPr lang="en-US" sz="1200" kern="1200" dirty="0" err="1" smtClean="0">
                <a:solidFill>
                  <a:schemeClr val="tx1"/>
                </a:solidFill>
                <a:effectLst/>
                <a:latin typeface="+mn-lt"/>
                <a:ea typeface="+mn-ea"/>
                <a:cs typeface="+mn-cs"/>
              </a:rPr>
              <a:t>Rimer</a:t>
            </a:r>
            <a:r>
              <a:rPr lang="en-US" sz="1200" kern="1200" dirty="0" smtClean="0">
                <a:solidFill>
                  <a:schemeClr val="tx1"/>
                </a:solidFill>
                <a:effectLst/>
                <a:latin typeface="+mn-lt"/>
                <a:ea typeface="+mn-ea"/>
                <a:cs typeface="+mn-cs"/>
              </a:rPr>
              <a:t>, B., </a:t>
            </a:r>
            <a:r>
              <a:rPr lang="en-US" sz="1200" kern="1200" dirty="0" err="1" smtClean="0">
                <a:solidFill>
                  <a:schemeClr val="tx1"/>
                </a:solidFill>
                <a:effectLst/>
                <a:latin typeface="+mn-lt"/>
                <a:ea typeface="+mn-ea"/>
                <a:cs typeface="+mn-cs"/>
              </a:rPr>
              <a:t>EdD</a:t>
            </a:r>
            <a:r>
              <a:rPr lang="en-US" sz="1200" kern="1200" dirty="0" smtClean="0">
                <a:solidFill>
                  <a:schemeClr val="tx1"/>
                </a:solidFill>
                <a:effectLst/>
                <a:latin typeface="+mn-lt"/>
                <a:ea typeface="+mn-ea"/>
                <a:cs typeface="+mn-cs"/>
              </a:rPr>
              <a:t>., RN, Bloom, H., </a:t>
            </a:r>
            <a:r>
              <a:rPr lang="en-US" sz="1200" kern="1200" dirty="0" err="1" smtClean="0">
                <a:solidFill>
                  <a:schemeClr val="tx1"/>
                </a:solidFill>
                <a:effectLst/>
                <a:latin typeface="+mn-lt"/>
                <a:ea typeface="+mn-ea"/>
                <a:cs typeface="+mn-cs"/>
              </a:rPr>
              <a:t>EdD</a:t>
            </a:r>
            <a:r>
              <a:rPr lang="en-US" sz="1200" kern="1200" dirty="0" smtClean="0">
                <a:solidFill>
                  <a:schemeClr val="tx1"/>
                </a:solidFill>
                <a:effectLst/>
                <a:latin typeface="+mn-lt"/>
                <a:ea typeface="+mn-ea"/>
                <a:cs typeface="+mn-cs"/>
              </a:rPr>
              <a:t>, RNC, </a:t>
            </a:r>
            <a:r>
              <a:rPr lang="en-US" sz="1200" kern="1200" dirty="0" err="1" smtClean="0">
                <a:solidFill>
                  <a:schemeClr val="tx1"/>
                </a:solidFill>
                <a:effectLst/>
                <a:latin typeface="+mn-lt"/>
                <a:ea typeface="+mn-ea"/>
                <a:cs typeface="+mn-cs"/>
              </a:rPr>
              <a:t>Balshem</a:t>
            </a:r>
            <a:r>
              <a:rPr lang="en-US" sz="1200" kern="1200" dirty="0" smtClean="0">
                <a:solidFill>
                  <a:schemeClr val="tx1"/>
                </a:solidFill>
                <a:effectLst/>
                <a:latin typeface="+mn-lt"/>
                <a:ea typeface="+mn-ea"/>
                <a:cs typeface="+mn-cs"/>
              </a:rPr>
              <a:t>, A., MSN, James, J., MSN, &amp; </a:t>
            </a:r>
            <a:r>
              <a:rPr lang="en-US" sz="1200" kern="1200" dirty="0" err="1" smtClean="0">
                <a:solidFill>
                  <a:schemeClr val="tx1"/>
                </a:solidFill>
                <a:effectLst/>
                <a:latin typeface="+mn-lt"/>
                <a:ea typeface="+mn-ea"/>
                <a:cs typeface="+mn-cs"/>
              </a:rPr>
              <a:t>Engstrom</a:t>
            </a:r>
            <a:r>
              <a:rPr lang="en-US" sz="1200" kern="1200" dirty="0" smtClean="0">
                <a:solidFill>
                  <a:schemeClr val="tx1"/>
                </a:solidFill>
                <a:effectLst/>
                <a:latin typeface="+mn-lt"/>
                <a:ea typeface="+mn-ea"/>
                <a:cs typeface="+mn-cs"/>
              </a:rPr>
              <a:t>, P. BSN.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Feedback: </a:t>
            </a:r>
            <a:r>
              <a:rPr lang="en-US" sz="1200" b="0" kern="1200" baseline="0" dirty="0" smtClean="0">
                <a:solidFill>
                  <a:schemeClr val="tx1"/>
                </a:solidFill>
                <a:effectLst/>
                <a:latin typeface="+mn-lt"/>
                <a:ea typeface="+mn-ea"/>
                <a:cs typeface="+mn-cs"/>
              </a:rPr>
              <a:t>Go back to screen 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Brown “Earlier options…” button: </a:t>
            </a:r>
            <a:r>
              <a:rPr lang="en-US" b="0" dirty="0" smtClean="0"/>
              <a:t>returns user to Screen 7, Part 1A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Tab</a:t>
            </a:r>
            <a:r>
              <a:rPr lang="en-US" b="1" baseline="0" dirty="0" smtClean="0"/>
              <a:t> 3: Article Title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Top left box: </a:t>
            </a:r>
            <a:r>
              <a:rPr lang="en-US" sz="1200" b="1" dirty="0" smtClean="0"/>
              <a:t>Determine the correct format for the article title.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r>
              <a:rPr lang="en-US" sz="1200" kern="1200" dirty="0" err="1" smtClean="0">
                <a:solidFill>
                  <a:schemeClr val="tx1"/>
                </a:solidFill>
                <a:effectLst/>
                <a:latin typeface="+mn-lt"/>
                <a:ea typeface="+mn-ea"/>
                <a:cs typeface="+mn-cs"/>
              </a:rPr>
              <a:t>Benincasa</a:t>
            </a:r>
            <a:r>
              <a:rPr lang="en-US" sz="1200" kern="1200" dirty="0" smtClean="0">
                <a:solidFill>
                  <a:schemeClr val="tx1"/>
                </a:solidFill>
                <a:effectLst/>
                <a:latin typeface="+mn-lt"/>
                <a:ea typeface="+mn-ea"/>
                <a:cs typeface="+mn-cs"/>
              </a:rPr>
              <a:t>, Thomas, King, Ed, </a:t>
            </a:r>
            <a:r>
              <a:rPr lang="en-US" sz="1200" kern="1200" dirty="0" err="1" smtClean="0">
                <a:solidFill>
                  <a:schemeClr val="tx1"/>
                </a:solidFill>
                <a:effectLst/>
                <a:latin typeface="+mn-lt"/>
                <a:ea typeface="+mn-ea"/>
                <a:cs typeface="+mn-cs"/>
              </a:rPr>
              <a:t>Rimer</a:t>
            </a:r>
            <a:r>
              <a:rPr lang="en-US" sz="1200" kern="1200" dirty="0" smtClean="0">
                <a:solidFill>
                  <a:schemeClr val="tx1"/>
                </a:solidFill>
                <a:effectLst/>
                <a:latin typeface="+mn-lt"/>
                <a:ea typeface="+mn-ea"/>
                <a:cs typeface="+mn-cs"/>
              </a:rPr>
              <a:t>, Ben, Bloom, Helen, </a:t>
            </a:r>
            <a:r>
              <a:rPr lang="en-US" sz="1200" kern="1200" dirty="0" err="1" smtClean="0">
                <a:solidFill>
                  <a:schemeClr val="tx1"/>
                </a:solidFill>
                <a:effectLst/>
                <a:latin typeface="+mn-lt"/>
                <a:ea typeface="+mn-ea"/>
                <a:cs typeface="+mn-cs"/>
              </a:rPr>
              <a:t>Balshem</a:t>
            </a:r>
            <a:r>
              <a:rPr lang="en-US" sz="1200" kern="1200" dirty="0" smtClean="0">
                <a:solidFill>
                  <a:schemeClr val="tx1"/>
                </a:solidFill>
                <a:effectLst/>
                <a:latin typeface="+mn-lt"/>
                <a:ea typeface="+mn-ea"/>
                <a:cs typeface="+mn-cs"/>
              </a:rPr>
              <a:t>, Ann, James, J., &amp;  </a:t>
            </a:r>
          </a:p>
          <a:p>
            <a:r>
              <a:rPr lang="en-US" sz="1200" kern="1200" dirty="0" err="1" smtClean="0">
                <a:solidFill>
                  <a:schemeClr val="tx1"/>
                </a:solidFill>
                <a:effectLst/>
                <a:latin typeface="+mn-lt"/>
                <a:ea typeface="+mn-ea"/>
                <a:cs typeface="+mn-cs"/>
              </a:rPr>
              <a:t>Engstrom</a:t>
            </a:r>
            <a:r>
              <a:rPr lang="en-US" sz="1200" kern="1200" dirty="0" smtClean="0">
                <a:solidFill>
                  <a:schemeClr val="tx1"/>
                </a:solidFill>
                <a:effectLst/>
                <a:latin typeface="+mn-lt"/>
                <a:ea typeface="+mn-ea"/>
                <a:cs typeface="+mn-cs"/>
              </a:rPr>
              <a:t>, P.</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fontAlgn="auto" hangingPunct="1"/>
            <a:r>
              <a:rPr lang="en-US" sz="1200" b="1" kern="1200" dirty="0" smtClean="0">
                <a:solidFill>
                  <a:schemeClr val="tx1"/>
                </a:solidFill>
                <a:latin typeface="+mn-lt"/>
                <a:ea typeface="+mn-ea"/>
                <a:cs typeface="+mn-cs"/>
              </a:rPr>
              <a:t>Option 1: (see attached document for correct formatting)</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Benincasa</a:t>
            </a:r>
            <a:r>
              <a:rPr lang="en-US" sz="1200" kern="1200" dirty="0" smtClean="0">
                <a:solidFill>
                  <a:schemeClr val="tx1"/>
                </a:solidFill>
                <a:effectLst/>
                <a:latin typeface="+mn-lt"/>
                <a:ea typeface="+mn-ea"/>
                <a:cs typeface="+mn-cs"/>
              </a:rPr>
              <a:t>, T., King, E., </a:t>
            </a:r>
            <a:r>
              <a:rPr lang="en-US" sz="1200" kern="1200" dirty="0" err="1" smtClean="0">
                <a:solidFill>
                  <a:schemeClr val="tx1"/>
                </a:solidFill>
                <a:effectLst/>
                <a:latin typeface="+mn-lt"/>
                <a:ea typeface="+mn-ea"/>
                <a:cs typeface="+mn-cs"/>
              </a:rPr>
              <a:t>Rimer</a:t>
            </a:r>
            <a:r>
              <a:rPr lang="en-US" sz="1200" kern="1200" dirty="0" smtClean="0">
                <a:solidFill>
                  <a:schemeClr val="tx1"/>
                </a:solidFill>
                <a:effectLst/>
                <a:latin typeface="+mn-lt"/>
                <a:ea typeface="+mn-ea"/>
                <a:cs typeface="+mn-cs"/>
              </a:rPr>
              <a:t>, B., Bloom, H., </a:t>
            </a:r>
            <a:r>
              <a:rPr lang="en-US" sz="1200" kern="1200" dirty="0" err="1" smtClean="0">
                <a:solidFill>
                  <a:schemeClr val="tx1"/>
                </a:solidFill>
                <a:effectLst/>
                <a:latin typeface="+mn-lt"/>
                <a:ea typeface="+mn-ea"/>
                <a:cs typeface="+mn-cs"/>
              </a:rPr>
              <a:t>Balshem</a:t>
            </a:r>
            <a:r>
              <a:rPr lang="en-US" sz="1200" kern="1200" dirty="0" smtClean="0">
                <a:solidFill>
                  <a:schemeClr val="tx1"/>
                </a:solidFill>
                <a:effectLst/>
                <a:latin typeface="+mn-lt"/>
                <a:ea typeface="+mn-ea"/>
                <a:cs typeface="+mn-cs"/>
              </a:rPr>
              <a:t>, A., James, J., &amp;  </a:t>
            </a:r>
            <a:r>
              <a:rPr lang="en-US" sz="1200" kern="1200" dirty="0" err="1" smtClean="0">
                <a:solidFill>
                  <a:schemeClr val="tx1"/>
                </a:solidFill>
                <a:effectLst/>
                <a:latin typeface="+mn-lt"/>
                <a:ea typeface="+mn-ea"/>
                <a:cs typeface="+mn-cs"/>
              </a:rPr>
              <a:t>Engstrom</a:t>
            </a:r>
            <a:r>
              <a:rPr lang="en-US" sz="1200" kern="1200" dirty="0" smtClean="0">
                <a:solidFill>
                  <a:schemeClr val="tx1"/>
                </a:solidFill>
                <a:effectLst/>
                <a:latin typeface="+mn-lt"/>
                <a:ea typeface="+mn-ea"/>
                <a:cs typeface="+mn-cs"/>
              </a:rPr>
              <a:t>, P. =*This is the correct answer.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Feedback:</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is correct. APA format calls for last name, followed by comma, initial(s), and period. Ampersand is acceptable in reference list</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Go to screen 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Option 2: </a:t>
            </a:r>
            <a:r>
              <a:rPr lang="en-US" sz="1200" b="1" kern="1200" dirty="0" smtClean="0">
                <a:solidFill>
                  <a:schemeClr val="tx1"/>
                </a:solidFill>
                <a:latin typeface="+mn-lt"/>
                <a:ea typeface="+mn-ea"/>
                <a:cs typeface="+mn-cs"/>
              </a:rPr>
              <a:t>(see attached document for correct formatting)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Benincasa</a:t>
            </a:r>
            <a:r>
              <a:rPr lang="en-US" sz="1200" kern="1200" dirty="0" smtClean="0">
                <a:solidFill>
                  <a:schemeClr val="tx1"/>
                </a:solidFill>
                <a:effectLst/>
                <a:latin typeface="+mn-lt"/>
                <a:ea typeface="+mn-ea"/>
                <a:cs typeface="+mn-cs"/>
              </a:rPr>
              <a:t>, T., </a:t>
            </a:r>
            <a:r>
              <a:rPr lang="en-US" sz="1200" kern="1200" dirty="0" err="1" smtClean="0">
                <a:solidFill>
                  <a:schemeClr val="tx1"/>
                </a:solidFill>
                <a:effectLst/>
                <a:latin typeface="+mn-lt"/>
                <a:ea typeface="+mn-ea"/>
                <a:cs typeface="+mn-cs"/>
              </a:rPr>
              <a:t>EdD</a:t>
            </a:r>
            <a:r>
              <a:rPr lang="en-US" sz="1200" kern="1200" dirty="0" smtClean="0">
                <a:solidFill>
                  <a:schemeClr val="tx1"/>
                </a:solidFill>
                <a:effectLst/>
                <a:latin typeface="+mn-lt"/>
                <a:ea typeface="+mn-ea"/>
                <a:cs typeface="+mn-cs"/>
              </a:rPr>
              <a:t>. RN, King, E., PhD., RNC, </a:t>
            </a:r>
            <a:r>
              <a:rPr lang="en-US" sz="1200" kern="1200" dirty="0" err="1" smtClean="0">
                <a:solidFill>
                  <a:schemeClr val="tx1"/>
                </a:solidFill>
                <a:effectLst/>
                <a:latin typeface="+mn-lt"/>
                <a:ea typeface="+mn-ea"/>
                <a:cs typeface="+mn-cs"/>
              </a:rPr>
              <a:t>Rimer</a:t>
            </a:r>
            <a:r>
              <a:rPr lang="en-US" sz="1200" kern="1200" dirty="0" smtClean="0">
                <a:solidFill>
                  <a:schemeClr val="tx1"/>
                </a:solidFill>
                <a:effectLst/>
                <a:latin typeface="+mn-lt"/>
                <a:ea typeface="+mn-ea"/>
                <a:cs typeface="+mn-cs"/>
              </a:rPr>
              <a:t>, B., </a:t>
            </a:r>
            <a:r>
              <a:rPr lang="en-US" sz="1200" kern="1200" dirty="0" err="1" smtClean="0">
                <a:solidFill>
                  <a:schemeClr val="tx1"/>
                </a:solidFill>
                <a:effectLst/>
                <a:latin typeface="+mn-lt"/>
                <a:ea typeface="+mn-ea"/>
                <a:cs typeface="+mn-cs"/>
              </a:rPr>
              <a:t>EdD</a:t>
            </a:r>
            <a:r>
              <a:rPr lang="en-US" sz="1200" kern="1200" dirty="0" smtClean="0">
                <a:solidFill>
                  <a:schemeClr val="tx1"/>
                </a:solidFill>
                <a:effectLst/>
                <a:latin typeface="+mn-lt"/>
                <a:ea typeface="+mn-ea"/>
                <a:cs typeface="+mn-cs"/>
              </a:rPr>
              <a:t>., RN, Bloom, H., </a:t>
            </a:r>
            <a:r>
              <a:rPr lang="en-US" sz="1200" kern="1200" dirty="0" err="1" smtClean="0">
                <a:solidFill>
                  <a:schemeClr val="tx1"/>
                </a:solidFill>
                <a:effectLst/>
                <a:latin typeface="+mn-lt"/>
                <a:ea typeface="+mn-ea"/>
                <a:cs typeface="+mn-cs"/>
              </a:rPr>
              <a:t>EdD</a:t>
            </a:r>
            <a:r>
              <a:rPr lang="en-US" sz="1200" kern="1200" dirty="0" smtClean="0">
                <a:solidFill>
                  <a:schemeClr val="tx1"/>
                </a:solidFill>
                <a:effectLst/>
                <a:latin typeface="+mn-lt"/>
                <a:ea typeface="+mn-ea"/>
                <a:cs typeface="+mn-cs"/>
              </a:rPr>
              <a:t>, RNC, </a:t>
            </a:r>
            <a:r>
              <a:rPr lang="en-US" sz="1200" kern="1200" dirty="0" err="1" smtClean="0">
                <a:solidFill>
                  <a:schemeClr val="tx1"/>
                </a:solidFill>
                <a:effectLst/>
                <a:latin typeface="+mn-lt"/>
                <a:ea typeface="+mn-ea"/>
                <a:cs typeface="+mn-cs"/>
              </a:rPr>
              <a:t>Balshem</a:t>
            </a:r>
            <a:r>
              <a:rPr lang="en-US" sz="1200" kern="1200" dirty="0" smtClean="0">
                <a:solidFill>
                  <a:schemeClr val="tx1"/>
                </a:solidFill>
                <a:effectLst/>
                <a:latin typeface="+mn-lt"/>
                <a:ea typeface="+mn-ea"/>
                <a:cs typeface="+mn-cs"/>
              </a:rPr>
              <a:t>, A., MSN, James, J., MSN, &amp; </a:t>
            </a:r>
            <a:r>
              <a:rPr lang="en-US" sz="1200" kern="1200" dirty="0" err="1" smtClean="0">
                <a:solidFill>
                  <a:schemeClr val="tx1"/>
                </a:solidFill>
                <a:effectLst/>
                <a:latin typeface="+mn-lt"/>
                <a:ea typeface="+mn-ea"/>
                <a:cs typeface="+mn-cs"/>
              </a:rPr>
              <a:t>Engstrom</a:t>
            </a:r>
            <a:r>
              <a:rPr lang="en-US" sz="1200" kern="1200" dirty="0" smtClean="0">
                <a:solidFill>
                  <a:schemeClr val="tx1"/>
                </a:solidFill>
                <a:effectLst/>
                <a:latin typeface="+mn-lt"/>
                <a:ea typeface="+mn-ea"/>
                <a:cs typeface="+mn-cs"/>
              </a:rPr>
              <a:t>, P. BSN.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Feedback: </a:t>
            </a:r>
            <a:r>
              <a:rPr lang="en-US" sz="1200" b="0" kern="1200" baseline="0" dirty="0" smtClean="0">
                <a:solidFill>
                  <a:schemeClr val="tx1"/>
                </a:solidFill>
                <a:effectLst/>
                <a:latin typeface="+mn-lt"/>
                <a:ea typeface="+mn-ea"/>
                <a:cs typeface="+mn-cs"/>
              </a:rPr>
              <a:t>Go back to screen 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Brown “Earlier options…” button: </a:t>
            </a:r>
            <a:r>
              <a:rPr lang="en-US" b="0" dirty="0" smtClean="0"/>
              <a:t>returns user to Screen 7, Part 1A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Tab</a:t>
            </a:r>
            <a:r>
              <a:rPr lang="en-US" b="1" baseline="0" dirty="0" smtClean="0"/>
              <a:t> 4: Journal Title Citation in Reference List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Top left box: </a:t>
            </a:r>
            <a:r>
              <a:rPr lang="en-US" sz="1200" b="1" dirty="0" smtClean="0"/>
              <a:t>Determine the correct format for the article title.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r>
              <a:rPr lang="en-US" sz="1200" kern="1200" dirty="0" err="1" smtClean="0">
                <a:solidFill>
                  <a:schemeClr val="tx1"/>
                </a:solidFill>
                <a:effectLst/>
                <a:latin typeface="+mn-lt"/>
                <a:ea typeface="+mn-ea"/>
                <a:cs typeface="+mn-cs"/>
              </a:rPr>
              <a:t>Benincasa</a:t>
            </a:r>
            <a:r>
              <a:rPr lang="en-US" sz="1200" kern="1200" dirty="0" smtClean="0">
                <a:solidFill>
                  <a:schemeClr val="tx1"/>
                </a:solidFill>
                <a:effectLst/>
                <a:latin typeface="+mn-lt"/>
                <a:ea typeface="+mn-ea"/>
                <a:cs typeface="+mn-cs"/>
              </a:rPr>
              <a:t>, Thomas, King, Ed, </a:t>
            </a:r>
            <a:r>
              <a:rPr lang="en-US" sz="1200" kern="1200" dirty="0" err="1" smtClean="0">
                <a:solidFill>
                  <a:schemeClr val="tx1"/>
                </a:solidFill>
                <a:effectLst/>
                <a:latin typeface="+mn-lt"/>
                <a:ea typeface="+mn-ea"/>
                <a:cs typeface="+mn-cs"/>
              </a:rPr>
              <a:t>Rimer</a:t>
            </a:r>
            <a:r>
              <a:rPr lang="en-US" sz="1200" kern="1200" dirty="0" smtClean="0">
                <a:solidFill>
                  <a:schemeClr val="tx1"/>
                </a:solidFill>
                <a:effectLst/>
                <a:latin typeface="+mn-lt"/>
                <a:ea typeface="+mn-ea"/>
                <a:cs typeface="+mn-cs"/>
              </a:rPr>
              <a:t>, Ben, Bloom, Helen, </a:t>
            </a:r>
            <a:r>
              <a:rPr lang="en-US" sz="1200" kern="1200" dirty="0" err="1" smtClean="0">
                <a:solidFill>
                  <a:schemeClr val="tx1"/>
                </a:solidFill>
                <a:effectLst/>
                <a:latin typeface="+mn-lt"/>
                <a:ea typeface="+mn-ea"/>
                <a:cs typeface="+mn-cs"/>
              </a:rPr>
              <a:t>Balshem</a:t>
            </a:r>
            <a:r>
              <a:rPr lang="en-US" sz="1200" kern="1200" dirty="0" smtClean="0">
                <a:solidFill>
                  <a:schemeClr val="tx1"/>
                </a:solidFill>
                <a:effectLst/>
                <a:latin typeface="+mn-lt"/>
                <a:ea typeface="+mn-ea"/>
                <a:cs typeface="+mn-cs"/>
              </a:rPr>
              <a:t>, Ann, James, J., &amp;  </a:t>
            </a:r>
          </a:p>
          <a:p>
            <a:r>
              <a:rPr lang="en-US" sz="1200" kern="1200" dirty="0" err="1" smtClean="0">
                <a:solidFill>
                  <a:schemeClr val="tx1"/>
                </a:solidFill>
                <a:effectLst/>
                <a:latin typeface="+mn-lt"/>
                <a:ea typeface="+mn-ea"/>
                <a:cs typeface="+mn-cs"/>
              </a:rPr>
              <a:t>Engstrom</a:t>
            </a:r>
            <a:r>
              <a:rPr lang="en-US" sz="1200" kern="1200" dirty="0" smtClean="0">
                <a:solidFill>
                  <a:schemeClr val="tx1"/>
                </a:solidFill>
                <a:effectLst/>
                <a:latin typeface="+mn-lt"/>
                <a:ea typeface="+mn-ea"/>
                <a:cs typeface="+mn-cs"/>
              </a:rPr>
              <a:t>, P.</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fontAlgn="auto" hangingPunct="1"/>
            <a:r>
              <a:rPr lang="en-US" sz="1200" b="1" kern="1200" dirty="0" smtClean="0">
                <a:solidFill>
                  <a:schemeClr val="tx1"/>
                </a:solidFill>
                <a:latin typeface="+mn-lt"/>
                <a:ea typeface="+mn-ea"/>
                <a:cs typeface="+mn-cs"/>
              </a:rPr>
              <a:t>Option 1: (see attached document for correct formatting)</a:t>
            </a:r>
          </a:p>
          <a:p>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Journal of Cancer Education.</a:t>
            </a:r>
            <a:r>
              <a:rPr lang="en-US" sz="1200" kern="1200" dirty="0" smtClean="0">
                <a:solidFill>
                  <a:schemeClr val="tx1"/>
                </a:solidFill>
                <a:effectLst/>
                <a:latin typeface="+mn-lt"/>
                <a:ea typeface="+mn-ea"/>
                <a:cs typeface="+mn-cs"/>
              </a:rPr>
              <a:t> 1996,11(1):25-31.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Feedback:</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version is correct. Current APA format for title of journal is that each word of the title is capitalized, followed by a comma. The journal volume is also italicized. The issue number is included only when each issue begins on page one and is in </a:t>
            </a:r>
            <a:r>
              <a:rPr lang="en-US" sz="1200" kern="1200" dirty="0" err="1" smtClean="0">
                <a:solidFill>
                  <a:schemeClr val="tx1"/>
                </a:solidFill>
                <a:effectLst/>
                <a:latin typeface="+mn-lt"/>
                <a:ea typeface="+mn-ea"/>
                <a:cs typeface="+mn-cs"/>
              </a:rPr>
              <a:t>parens</a:t>
            </a:r>
            <a:r>
              <a:rPr lang="en-US" sz="1200" kern="1200" dirty="0" smtClean="0">
                <a:solidFill>
                  <a:schemeClr val="tx1"/>
                </a:solidFill>
                <a:effectLst/>
                <a:latin typeface="+mn-lt"/>
                <a:ea typeface="+mn-ea"/>
                <a:cs typeface="+mn-cs"/>
              </a:rPr>
              <a:t> followed by a comma, page numbers (no p or pp) and ends with a period.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Display another box: You’ve corrected all errors on the citations in the References of the paper. Now it’s time to read the actual body of the paper. It seems pretty interesting! Uh oh, what’s this? In the text of the paper, a statement with several numbers catches your attention:</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Go to screen 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Option 2: </a:t>
            </a:r>
            <a:r>
              <a:rPr lang="en-US" sz="1200" b="1" kern="1200" dirty="0" smtClean="0">
                <a:solidFill>
                  <a:schemeClr val="tx1"/>
                </a:solidFill>
                <a:latin typeface="+mn-lt"/>
                <a:ea typeface="+mn-ea"/>
                <a:cs typeface="+mn-cs"/>
              </a:rPr>
              <a:t>(see attached document for correct formatting)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Journal of Cancer Education</a:t>
            </a:r>
            <a:r>
              <a:rPr lang="en-US" sz="1200"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11(1):25-31.</a:t>
            </a:r>
          </a:p>
          <a:p>
            <a:r>
              <a:rPr lang="en-US" sz="1200" i="1" kern="1200" dirty="0" smtClean="0">
                <a:solidFill>
                  <a:schemeClr val="tx1"/>
                </a:solidFill>
                <a:effectLst/>
                <a:latin typeface="+mn-lt"/>
                <a:ea typeface="+mn-ea"/>
                <a:cs typeface="+mn-cs"/>
              </a:rPr>
              <a:t>Journal of Cancer Education.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11</a:t>
            </a:r>
            <a:r>
              <a:rPr lang="en-US" sz="1200" kern="1200" dirty="0" smtClean="0">
                <a:solidFill>
                  <a:schemeClr val="tx1"/>
                </a:solidFill>
                <a:effectLst/>
                <a:latin typeface="+mn-lt"/>
                <a:ea typeface="+mn-ea"/>
                <a:cs typeface="+mn-cs"/>
              </a:rPr>
              <a:t>(1):25-31.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Feedback: </a:t>
            </a:r>
            <a:r>
              <a:rPr lang="en-US" sz="1200" b="0" kern="1200" baseline="0" dirty="0" smtClean="0">
                <a:solidFill>
                  <a:schemeClr val="tx1"/>
                </a:solidFill>
                <a:effectLst/>
                <a:latin typeface="+mn-lt"/>
                <a:ea typeface="+mn-ea"/>
                <a:cs typeface="+mn-cs"/>
              </a:rPr>
              <a:t>Go back to screen 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Brown “Earlier options…” button: </a:t>
            </a:r>
            <a:r>
              <a:rPr lang="en-US" b="0" dirty="0" smtClean="0"/>
              <a:t>returns user to Screen 7, Part 1A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Tab</a:t>
            </a:r>
            <a:r>
              <a:rPr lang="en-US" b="1" baseline="0" dirty="0" smtClean="0"/>
              <a:t> 5: Volume, Issues, and page numbers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Top left box: </a:t>
            </a:r>
            <a:r>
              <a:rPr lang="en-US" sz="1200" b="1" dirty="0" smtClean="0"/>
              <a:t>Determine the correct format for numbers.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r>
              <a:rPr lang="en-US" sz="1200" kern="1200" dirty="0" smtClean="0">
                <a:solidFill>
                  <a:schemeClr val="tx1"/>
                </a:solidFill>
                <a:effectLst/>
                <a:latin typeface="+mn-lt"/>
                <a:ea typeface="+mn-ea"/>
                <a:cs typeface="+mn-cs"/>
              </a:rPr>
              <a:t>The questionnaire was mailed to 95 NNP graduates, of which 79 responded, eleven who were not practicing. </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fontAlgn="auto" hangingPunct="1"/>
            <a:r>
              <a:rPr lang="en-US" sz="1200" b="1" kern="1200" dirty="0" smtClean="0">
                <a:solidFill>
                  <a:schemeClr val="tx1"/>
                </a:solidFill>
                <a:latin typeface="+mn-lt"/>
                <a:ea typeface="+mn-ea"/>
                <a:cs typeface="+mn-cs"/>
              </a:rPr>
              <a:t>Option 1: (see attached document for correct formatting)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The questionnaire was mailed to 95 NNP graduates, of which 79 responded, eleven who were not practicing.  </a:t>
            </a:r>
          </a:p>
          <a:p>
            <a:r>
              <a:rPr lang="en-US" sz="1200" kern="1200" dirty="0" smtClean="0">
                <a:solidFill>
                  <a:schemeClr val="tx1"/>
                </a:solidFill>
                <a:effectLst/>
                <a:latin typeface="+mn-lt"/>
                <a:ea typeface="+mn-ea"/>
                <a:cs typeface="+mn-cs"/>
              </a:rPr>
              <a:t>=*This is the correct answer.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Feedback:</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is correct. In APA we express numbers in numeral form when they represent double digits (10 and above). However, it is not appropriate to mix numerals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List.</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Go to screen 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Option 2: </a:t>
            </a:r>
            <a:r>
              <a:rPr lang="en-US" sz="1200" b="1" kern="1200" dirty="0" smtClean="0">
                <a:solidFill>
                  <a:schemeClr val="tx1"/>
                </a:solidFill>
                <a:latin typeface="+mn-lt"/>
                <a:ea typeface="+mn-ea"/>
                <a:cs typeface="+mn-cs"/>
              </a:rPr>
              <a:t>(see attached document for correct formatting)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questionnaire was mailed to ninety-five NNP graduates, of which seventy-nine responded, eleven who were not practicing. </a:t>
            </a:r>
          </a:p>
          <a:p>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Feedback: </a:t>
            </a:r>
            <a:r>
              <a:rPr lang="en-US" sz="1200" b="0" kern="1200" baseline="0" dirty="0" smtClean="0">
                <a:solidFill>
                  <a:schemeClr val="tx1"/>
                </a:solidFill>
                <a:effectLst/>
                <a:latin typeface="+mn-lt"/>
                <a:ea typeface="+mn-ea"/>
                <a:cs typeface="+mn-cs"/>
              </a:rPr>
              <a:t>Go back to screen 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Brown “Earlier options…” button: </a:t>
            </a:r>
            <a:r>
              <a:rPr lang="en-US" b="0" dirty="0" smtClean="0"/>
              <a:t>returns user to Screen 7, Part 1A</a:t>
            </a:r>
          </a:p>
          <a:p>
            <a:pPr fontAlgn="auto" hangingPunct="1"/>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7D9D50-ACA2-4680-AC69-7A1F7BE0DE27}" type="slidenum">
              <a:rPr lang="en-US" smtClean="0"/>
              <a:pPr/>
              <a:t>8</a:t>
            </a:fld>
            <a:endParaRPr lang="en-US"/>
          </a:p>
        </p:txBody>
      </p:sp>
    </p:spTree>
    <p:extLst>
      <p:ext uri="{BB962C8B-B14F-4D97-AF65-F5344CB8AC3E}">
        <p14:creationId xmlns:p14="http://schemas.microsoft.com/office/powerpoint/2010/main" val="2781773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600" b="1" kern="1200" dirty="0" smtClean="0">
                <a:solidFill>
                  <a:schemeClr val="tx1"/>
                </a:solidFill>
                <a:latin typeface="+mn-lt"/>
                <a:ea typeface="+mn-ea"/>
                <a:cs typeface="+mn-cs"/>
              </a:rPr>
              <a:t>Developer Information</a:t>
            </a:r>
          </a:p>
          <a:p>
            <a:pPr fontAlgn="auto" hangingPunct="1"/>
            <a:r>
              <a:rPr lang="en-US" sz="1400" b="1" kern="1200" dirty="0" smtClean="0">
                <a:solidFill>
                  <a:schemeClr val="tx1"/>
                </a:solidFill>
                <a:latin typeface="+mn-lt"/>
                <a:ea typeface="+mn-ea"/>
                <a:cs typeface="+mn-cs"/>
              </a:rPr>
              <a:t>-----------------------------------------------</a:t>
            </a:r>
          </a:p>
          <a:p>
            <a:pPr fontAlgn="auto" hangingPunct="1"/>
            <a:endParaRPr lang="en-US" sz="1200" b="1" kern="1200" dirty="0" smtClean="0">
              <a:solidFill>
                <a:schemeClr val="tx1"/>
              </a:solidFill>
              <a:latin typeface="+mn-lt"/>
              <a:ea typeface="+mn-ea"/>
              <a:cs typeface="+mn-cs"/>
            </a:endParaRPr>
          </a:p>
          <a:p>
            <a:pPr fontAlgn="auto" hangingPunct="1"/>
            <a:r>
              <a:rPr lang="en-US" sz="1200" b="1" kern="1200" dirty="0" smtClean="0">
                <a:solidFill>
                  <a:schemeClr val="tx1"/>
                </a:solidFill>
                <a:latin typeface="+mn-lt"/>
                <a:ea typeface="+mn-ea"/>
                <a:cs typeface="+mn-cs"/>
              </a:rPr>
              <a:t>Fotolia Numbers:</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122248220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Voiceover</a:t>
            </a:r>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None.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Animation: </a:t>
            </a:r>
            <a:r>
              <a:rPr lang="en-US" b="0" dirty="0" smtClean="0"/>
              <a:t>P</a:t>
            </a:r>
            <a:r>
              <a:rPr lang="en-US" dirty="0" smtClean="0"/>
              <a:t>lease</a:t>
            </a:r>
            <a:r>
              <a:rPr lang="en-US" baseline="0" dirty="0" smtClean="0"/>
              <a:t> illuminate option on mouse-over, or if that isn’t possible, on click. </a:t>
            </a:r>
          </a:p>
          <a:p>
            <a:pPr fontAlgn="auto" hangingPunct="1"/>
            <a:endParaRPr lang="en-US" sz="1200" b="0" kern="1200" baseline="0" dirty="0" smtClean="0">
              <a:solidFill>
                <a:schemeClr val="tx1"/>
              </a:solidFill>
              <a:latin typeface="+mn-lt"/>
              <a:ea typeface="+mn-ea"/>
              <a:cs typeface="+mn-cs"/>
            </a:endParaRPr>
          </a:p>
          <a:p>
            <a:pPr fontAlgn="auto" hangingPunct="1"/>
            <a:r>
              <a:rPr lang="en-US" sz="1200" b="1" kern="1200" baseline="0" dirty="0" smtClean="0">
                <a:solidFill>
                  <a:schemeClr val="tx1"/>
                </a:solidFill>
                <a:latin typeface="+mn-lt"/>
                <a:ea typeface="+mn-ea"/>
                <a:cs typeface="+mn-cs"/>
              </a:rPr>
              <a:t>Text box: </a:t>
            </a:r>
          </a:p>
          <a:p>
            <a:pPr fontAlgn="auto" hangingPunct="1"/>
            <a:endParaRPr lang="en-US" sz="1200" b="1" kern="1200" baseline="0" dirty="0" smtClean="0">
              <a:solidFill>
                <a:schemeClr val="tx1"/>
              </a:solidFill>
              <a:latin typeface="+mn-lt"/>
              <a:ea typeface="+mn-ea"/>
              <a:cs typeface="+mn-cs"/>
            </a:endParaRPr>
          </a:p>
          <a:p>
            <a:pPr fontAlgn="auto" hangingPunct="1"/>
            <a:r>
              <a:rPr lang="en-US" sz="1200" b="1" kern="1200" dirty="0" smtClean="0">
                <a:solidFill>
                  <a:schemeClr val="tx1"/>
                </a:solidFill>
                <a:latin typeface="+mn-lt"/>
                <a:ea typeface="+mn-ea"/>
                <a:cs typeface="+mn-cs"/>
              </a:rPr>
              <a:t>Tab</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 Indentation</a:t>
            </a:r>
            <a:r>
              <a:rPr lang="en-US" sz="1200" b="1" kern="1200" baseline="0" dirty="0" smtClean="0">
                <a:solidFill>
                  <a:schemeClr val="tx1"/>
                </a:solidFill>
                <a:latin typeface="+mn-lt"/>
                <a:ea typeface="+mn-ea"/>
                <a:cs typeface="+mn-cs"/>
              </a:rPr>
              <a:t> and line spacing</a:t>
            </a:r>
            <a:endParaRPr lang="en-US" sz="1200" b="1" kern="1200" dirty="0" smtClean="0">
              <a:solidFill>
                <a:schemeClr val="tx1"/>
              </a:solidFill>
              <a:latin typeface="+mn-lt"/>
              <a:ea typeface="+mn-ea"/>
              <a:cs typeface="+mn-cs"/>
            </a:endParaRPr>
          </a:p>
          <a:p>
            <a:pPr fontAlgn="auto" hangingPunct="1"/>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Top left box: </a:t>
            </a:r>
            <a:r>
              <a:rPr lang="en-US" sz="1200" b="1" dirty="0" smtClean="0"/>
              <a:t>Determine the correct format for indentation and line spacing.</a:t>
            </a:r>
          </a:p>
          <a:p>
            <a:pPr fontAlgn="auto" hangingPunct="1"/>
            <a:endParaRPr lang="en-US" sz="1200" b="1" kern="1200" dirty="0" smtClean="0">
              <a:solidFill>
                <a:schemeClr val="tx1"/>
              </a:solidFill>
              <a:latin typeface="+mn-lt"/>
              <a:ea typeface="+mn-ea"/>
              <a:cs typeface="+mn-cs"/>
            </a:endParaRPr>
          </a:p>
          <a:p>
            <a:pPr fontAlgn="auto" hangingPunct="1"/>
            <a:endParaRPr lang="en-US" sz="1200" b="1" kern="1200" dirty="0" smtClean="0">
              <a:solidFill>
                <a:schemeClr val="tx1"/>
              </a:solidFill>
              <a:latin typeface="+mn-lt"/>
              <a:ea typeface="+mn-ea"/>
              <a:cs typeface="+mn-cs"/>
            </a:endParaRPr>
          </a:p>
          <a:p>
            <a:pPr fontAlgn="auto" hangingPunct="1"/>
            <a:r>
              <a:rPr lang="en-US" sz="1200" b="1" kern="1200" dirty="0" smtClean="0">
                <a:solidFill>
                  <a:schemeClr val="tx1"/>
                </a:solidFill>
                <a:latin typeface="+mn-lt"/>
                <a:ea typeface="+mn-ea"/>
                <a:cs typeface="+mn-cs"/>
              </a:rPr>
              <a:t>Option 1: (see attached document for correct formatting)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Benincasa</a:t>
            </a:r>
            <a:r>
              <a:rPr lang="en-US" sz="1200" kern="1200" dirty="0" smtClean="0">
                <a:solidFill>
                  <a:schemeClr val="tx1"/>
                </a:solidFill>
                <a:effectLst/>
                <a:latin typeface="+mn-lt"/>
                <a:ea typeface="+mn-ea"/>
                <a:cs typeface="+mn-cs"/>
              </a:rPr>
              <a:t>, Thomas., King, Ed., </a:t>
            </a:r>
            <a:r>
              <a:rPr lang="en-US" sz="1200" kern="1200" dirty="0" err="1" smtClean="0">
                <a:solidFill>
                  <a:schemeClr val="tx1"/>
                </a:solidFill>
                <a:effectLst/>
                <a:latin typeface="+mn-lt"/>
                <a:ea typeface="+mn-ea"/>
                <a:cs typeface="+mn-cs"/>
              </a:rPr>
              <a:t>Rimer</a:t>
            </a:r>
            <a:r>
              <a:rPr lang="en-US" sz="1200" kern="1200" dirty="0" smtClean="0">
                <a:solidFill>
                  <a:schemeClr val="tx1"/>
                </a:solidFill>
                <a:effectLst/>
                <a:latin typeface="+mn-lt"/>
                <a:ea typeface="+mn-ea"/>
                <a:cs typeface="+mn-cs"/>
              </a:rPr>
              <a:t>, Ben., Bloom, Helen., </a:t>
            </a:r>
            <a:r>
              <a:rPr lang="en-US" sz="1200" kern="1200" dirty="0" err="1" smtClean="0">
                <a:solidFill>
                  <a:schemeClr val="tx1"/>
                </a:solidFill>
                <a:effectLst/>
                <a:latin typeface="+mn-lt"/>
                <a:ea typeface="+mn-ea"/>
                <a:cs typeface="+mn-cs"/>
              </a:rPr>
              <a:t>Balshem</a:t>
            </a:r>
            <a:r>
              <a:rPr lang="en-US" sz="1200" kern="1200" dirty="0" smtClean="0">
                <a:solidFill>
                  <a:schemeClr val="tx1"/>
                </a:solidFill>
                <a:effectLst/>
                <a:latin typeface="+mn-lt"/>
                <a:ea typeface="+mn-ea"/>
                <a:cs typeface="+mn-cs"/>
              </a:rPr>
              <a:t>, Ann., James, J., &amp; </a:t>
            </a:r>
            <a:r>
              <a:rPr lang="en-US" sz="1200" kern="1200" dirty="0" err="1" smtClean="0">
                <a:solidFill>
                  <a:schemeClr val="tx1"/>
                </a:solidFill>
                <a:effectLst/>
                <a:latin typeface="+mn-lt"/>
                <a:ea typeface="+mn-ea"/>
                <a:cs typeface="+mn-cs"/>
              </a:rPr>
              <a:t>Engstrom</a:t>
            </a:r>
            <a:r>
              <a:rPr lang="en-US" sz="1200" kern="1200" dirty="0" smtClean="0">
                <a:solidFill>
                  <a:schemeClr val="tx1"/>
                </a:solidFill>
                <a:effectLst/>
                <a:latin typeface="+mn-lt"/>
                <a:ea typeface="+mn-ea"/>
                <a:cs typeface="+mn-cs"/>
              </a:rPr>
              <a:t>, P. (1996). Results of an office-based training program in clinical breast examination for Primary Care Physicians. </a:t>
            </a:r>
            <a:r>
              <a:rPr lang="en-US" sz="1200" i="1" kern="1200" dirty="0" smtClean="0">
                <a:solidFill>
                  <a:schemeClr val="tx1"/>
                </a:solidFill>
                <a:effectLst/>
                <a:latin typeface="+mn-lt"/>
                <a:ea typeface="+mn-ea"/>
                <a:cs typeface="+mn-cs"/>
              </a:rPr>
              <a:t>Journal of Cancer Education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11</a:t>
            </a:r>
            <a:r>
              <a:rPr lang="en-US" sz="1200" kern="1200" dirty="0" smtClean="0">
                <a:solidFill>
                  <a:schemeClr val="tx1"/>
                </a:solidFill>
                <a:effectLst/>
                <a:latin typeface="+mn-lt"/>
                <a:ea typeface="+mn-ea"/>
                <a:cs typeface="+mn-cs"/>
              </a:rPr>
              <a:t>(1), pp.25-31.=*This is the correct answer.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Feedback:</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is correct for indention and spacing because APA required double spaced with first line indented 5-7 spaces.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Go to screen 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Option 2: </a:t>
            </a:r>
            <a:r>
              <a:rPr lang="en-US" sz="1200" b="1" kern="1200" dirty="0" smtClean="0">
                <a:solidFill>
                  <a:schemeClr val="tx1"/>
                </a:solidFill>
                <a:latin typeface="+mn-lt"/>
                <a:ea typeface="+mn-ea"/>
                <a:cs typeface="+mn-cs"/>
              </a:rPr>
              <a:t>(see attached document for correct formatting)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Benincasa</a:t>
            </a:r>
            <a:r>
              <a:rPr lang="en-US" sz="1200" kern="1200" dirty="0" smtClean="0">
                <a:solidFill>
                  <a:schemeClr val="tx1"/>
                </a:solidFill>
                <a:effectLst/>
                <a:latin typeface="+mn-lt"/>
                <a:ea typeface="+mn-ea"/>
                <a:cs typeface="+mn-cs"/>
              </a:rPr>
              <a:t>, Thomas., King, Ed., </a:t>
            </a:r>
            <a:r>
              <a:rPr lang="en-US" sz="1200" kern="1200" dirty="0" err="1" smtClean="0">
                <a:solidFill>
                  <a:schemeClr val="tx1"/>
                </a:solidFill>
                <a:effectLst/>
                <a:latin typeface="+mn-lt"/>
                <a:ea typeface="+mn-ea"/>
                <a:cs typeface="+mn-cs"/>
              </a:rPr>
              <a:t>Rimer</a:t>
            </a:r>
            <a:r>
              <a:rPr lang="en-US" sz="1200" kern="1200" dirty="0" smtClean="0">
                <a:solidFill>
                  <a:schemeClr val="tx1"/>
                </a:solidFill>
                <a:effectLst/>
                <a:latin typeface="+mn-lt"/>
                <a:ea typeface="+mn-ea"/>
                <a:cs typeface="+mn-cs"/>
              </a:rPr>
              <a:t>, Ben., Bloom, Helen., </a:t>
            </a:r>
            <a:r>
              <a:rPr lang="en-US" sz="1200" kern="1200" dirty="0" err="1" smtClean="0">
                <a:solidFill>
                  <a:schemeClr val="tx1"/>
                </a:solidFill>
                <a:effectLst/>
                <a:latin typeface="+mn-lt"/>
                <a:ea typeface="+mn-ea"/>
                <a:cs typeface="+mn-cs"/>
              </a:rPr>
              <a:t>Balshem</a:t>
            </a:r>
            <a:r>
              <a:rPr lang="en-US" sz="1200" kern="1200" dirty="0" smtClean="0">
                <a:solidFill>
                  <a:schemeClr val="tx1"/>
                </a:solidFill>
                <a:effectLst/>
                <a:latin typeface="+mn-lt"/>
                <a:ea typeface="+mn-ea"/>
                <a:cs typeface="+mn-cs"/>
              </a:rPr>
              <a:t>, Ann., James, J., &amp;  </a:t>
            </a:r>
          </a:p>
          <a:p>
            <a:r>
              <a:rPr lang="en-US" sz="1200" kern="1200" dirty="0" err="1" smtClean="0">
                <a:solidFill>
                  <a:schemeClr val="tx1"/>
                </a:solidFill>
                <a:effectLst/>
                <a:latin typeface="+mn-lt"/>
                <a:ea typeface="+mn-ea"/>
                <a:cs typeface="+mn-cs"/>
              </a:rPr>
              <a:t>Engstrom</a:t>
            </a:r>
            <a:r>
              <a:rPr lang="en-US" sz="1200" kern="1200" dirty="0" smtClean="0">
                <a:solidFill>
                  <a:schemeClr val="tx1"/>
                </a:solidFill>
                <a:effectLst/>
                <a:latin typeface="+mn-lt"/>
                <a:ea typeface="+mn-ea"/>
                <a:cs typeface="+mn-cs"/>
              </a:rPr>
              <a:t>, P. (1996). Results of an office-based training program in clinical breast examination for Primary Care Physicians. </a:t>
            </a:r>
            <a:r>
              <a:rPr lang="en-US" sz="1200" i="1" kern="1200" dirty="0" smtClean="0">
                <a:solidFill>
                  <a:schemeClr val="tx1"/>
                </a:solidFill>
                <a:effectLst/>
                <a:latin typeface="+mn-lt"/>
                <a:ea typeface="+mn-ea"/>
                <a:cs typeface="+mn-cs"/>
              </a:rPr>
              <a:t>Journal of Cancer Education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11</a:t>
            </a:r>
            <a:r>
              <a:rPr lang="en-US" sz="1200" kern="1200" dirty="0" smtClean="0">
                <a:solidFill>
                  <a:schemeClr val="tx1"/>
                </a:solidFill>
                <a:effectLst/>
                <a:latin typeface="+mn-lt"/>
                <a:ea typeface="+mn-ea"/>
                <a:cs typeface="+mn-cs"/>
              </a:rPr>
              <a:t>(1), pp.25-31.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Feedback: </a:t>
            </a:r>
            <a:r>
              <a:rPr lang="en-US" sz="1200" b="0" kern="1200" baseline="0" dirty="0" smtClean="0">
                <a:solidFill>
                  <a:schemeClr val="tx1"/>
                </a:solidFill>
                <a:effectLst/>
                <a:latin typeface="+mn-lt"/>
                <a:ea typeface="+mn-ea"/>
                <a:cs typeface="+mn-cs"/>
              </a:rPr>
              <a:t>Go back to screen 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More</a:t>
            </a:r>
            <a:r>
              <a:rPr lang="en-US" b="1" baseline="0" dirty="0" smtClean="0"/>
              <a:t> options</a:t>
            </a:r>
            <a:r>
              <a:rPr lang="en-US" b="1" dirty="0" smtClean="0"/>
              <a:t> “Earlier options…” button: </a:t>
            </a:r>
            <a:r>
              <a:rPr lang="en-US" b="0" dirty="0" smtClean="0"/>
              <a:t>returns user to Screen 7, Part 1A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Tab</a:t>
            </a:r>
            <a:r>
              <a:rPr lang="en-US" b="1" baseline="0" dirty="0" smtClean="0"/>
              <a:t> 2: Author Tab</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Top left box: </a:t>
            </a:r>
            <a:r>
              <a:rPr lang="en-US" sz="1200" b="1" dirty="0" smtClean="0"/>
              <a:t>Determine the correct format for the author attribution.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r>
              <a:rPr lang="en-US" sz="1200" kern="1200" dirty="0" err="1" smtClean="0">
                <a:solidFill>
                  <a:schemeClr val="tx1"/>
                </a:solidFill>
                <a:effectLst/>
                <a:latin typeface="+mn-lt"/>
                <a:ea typeface="+mn-ea"/>
                <a:cs typeface="+mn-cs"/>
              </a:rPr>
              <a:t>Benincasa</a:t>
            </a:r>
            <a:r>
              <a:rPr lang="en-US" sz="1200" kern="1200" dirty="0" smtClean="0">
                <a:solidFill>
                  <a:schemeClr val="tx1"/>
                </a:solidFill>
                <a:effectLst/>
                <a:latin typeface="+mn-lt"/>
                <a:ea typeface="+mn-ea"/>
                <a:cs typeface="+mn-cs"/>
              </a:rPr>
              <a:t>, Thomas, King, Ed, </a:t>
            </a:r>
            <a:r>
              <a:rPr lang="en-US" sz="1200" kern="1200" dirty="0" err="1" smtClean="0">
                <a:solidFill>
                  <a:schemeClr val="tx1"/>
                </a:solidFill>
                <a:effectLst/>
                <a:latin typeface="+mn-lt"/>
                <a:ea typeface="+mn-ea"/>
                <a:cs typeface="+mn-cs"/>
              </a:rPr>
              <a:t>Rimer</a:t>
            </a:r>
            <a:r>
              <a:rPr lang="en-US" sz="1200" kern="1200" dirty="0" smtClean="0">
                <a:solidFill>
                  <a:schemeClr val="tx1"/>
                </a:solidFill>
                <a:effectLst/>
                <a:latin typeface="+mn-lt"/>
                <a:ea typeface="+mn-ea"/>
                <a:cs typeface="+mn-cs"/>
              </a:rPr>
              <a:t>, Ben, Bloom, Helen, </a:t>
            </a:r>
            <a:r>
              <a:rPr lang="en-US" sz="1200" kern="1200" dirty="0" err="1" smtClean="0">
                <a:solidFill>
                  <a:schemeClr val="tx1"/>
                </a:solidFill>
                <a:effectLst/>
                <a:latin typeface="+mn-lt"/>
                <a:ea typeface="+mn-ea"/>
                <a:cs typeface="+mn-cs"/>
              </a:rPr>
              <a:t>Balshem</a:t>
            </a:r>
            <a:r>
              <a:rPr lang="en-US" sz="1200" kern="1200" dirty="0" smtClean="0">
                <a:solidFill>
                  <a:schemeClr val="tx1"/>
                </a:solidFill>
                <a:effectLst/>
                <a:latin typeface="+mn-lt"/>
                <a:ea typeface="+mn-ea"/>
                <a:cs typeface="+mn-cs"/>
              </a:rPr>
              <a:t>, Ann, James, J., &amp;  </a:t>
            </a:r>
          </a:p>
          <a:p>
            <a:r>
              <a:rPr lang="en-US" sz="1200" kern="1200" dirty="0" err="1" smtClean="0">
                <a:solidFill>
                  <a:schemeClr val="tx1"/>
                </a:solidFill>
                <a:effectLst/>
                <a:latin typeface="+mn-lt"/>
                <a:ea typeface="+mn-ea"/>
                <a:cs typeface="+mn-cs"/>
              </a:rPr>
              <a:t>Engstrom</a:t>
            </a:r>
            <a:r>
              <a:rPr lang="en-US" sz="1200" kern="1200" dirty="0" smtClean="0">
                <a:solidFill>
                  <a:schemeClr val="tx1"/>
                </a:solidFill>
                <a:effectLst/>
                <a:latin typeface="+mn-lt"/>
                <a:ea typeface="+mn-ea"/>
                <a:cs typeface="+mn-cs"/>
              </a:rPr>
              <a:t>, P.</a:t>
            </a:r>
            <a:endParaRPr lang="en-US" sz="1200" b="1"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fontAlgn="auto" hangingPunct="1"/>
            <a:r>
              <a:rPr lang="en-US" sz="1200" b="1" kern="1200" dirty="0" smtClean="0">
                <a:solidFill>
                  <a:schemeClr val="tx1"/>
                </a:solidFill>
                <a:latin typeface="+mn-lt"/>
                <a:ea typeface="+mn-ea"/>
                <a:cs typeface="+mn-cs"/>
              </a:rPr>
              <a:t>Option 1: (see attached document for correct formatting)</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Benincasa</a:t>
            </a:r>
            <a:r>
              <a:rPr lang="en-US" sz="1200" kern="1200" dirty="0" smtClean="0">
                <a:solidFill>
                  <a:schemeClr val="tx1"/>
                </a:solidFill>
                <a:effectLst/>
                <a:latin typeface="+mn-lt"/>
                <a:ea typeface="+mn-ea"/>
                <a:cs typeface="+mn-cs"/>
              </a:rPr>
              <a:t>, T., King, E., </a:t>
            </a:r>
            <a:r>
              <a:rPr lang="en-US" sz="1200" kern="1200" dirty="0" err="1" smtClean="0">
                <a:solidFill>
                  <a:schemeClr val="tx1"/>
                </a:solidFill>
                <a:effectLst/>
                <a:latin typeface="+mn-lt"/>
                <a:ea typeface="+mn-ea"/>
                <a:cs typeface="+mn-cs"/>
              </a:rPr>
              <a:t>Rimer</a:t>
            </a:r>
            <a:r>
              <a:rPr lang="en-US" sz="1200" kern="1200" dirty="0" smtClean="0">
                <a:solidFill>
                  <a:schemeClr val="tx1"/>
                </a:solidFill>
                <a:effectLst/>
                <a:latin typeface="+mn-lt"/>
                <a:ea typeface="+mn-ea"/>
                <a:cs typeface="+mn-cs"/>
              </a:rPr>
              <a:t>, B., Bloom, H., </a:t>
            </a:r>
            <a:r>
              <a:rPr lang="en-US" sz="1200" kern="1200" dirty="0" err="1" smtClean="0">
                <a:solidFill>
                  <a:schemeClr val="tx1"/>
                </a:solidFill>
                <a:effectLst/>
                <a:latin typeface="+mn-lt"/>
                <a:ea typeface="+mn-ea"/>
                <a:cs typeface="+mn-cs"/>
              </a:rPr>
              <a:t>Balshem</a:t>
            </a:r>
            <a:r>
              <a:rPr lang="en-US" sz="1200" kern="1200" dirty="0" smtClean="0">
                <a:solidFill>
                  <a:schemeClr val="tx1"/>
                </a:solidFill>
                <a:effectLst/>
                <a:latin typeface="+mn-lt"/>
                <a:ea typeface="+mn-ea"/>
                <a:cs typeface="+mn-cs"/>
              </a:rPr>
              <a:t>, A., James, J., &amp;  </a:t>
            </a:r>
            <a:r>
              <a:rPr lang="en-US" sz="1200" kern="1200" dirty="0" err="1" smtClean="0">
                <a:solidFill>
                  <a:schemeClr val="tx1"/>
                </a:solidFill>
                <a:effectLst/>
                <a:latin typeface="+mn-lt"/>
                <a:ea typeface="+mn-ea"/>
                <a:cs typeface="+mn-cs"/>
              </a:rPr>
              <a:t>Engstrom</a:t>
            </a:r>
            <a:r>
              <a:rPr lang="en-US" sz="1200" kern="1200" dirty="0" smtClean="0">
                <a:solidFill>
                  <a:schemeClr val="tx1"/>
                </a:solidFill>
                <a:effectLst/>
                <a:latin typeface="+mn-lt"/>
                <a:ea typeface="+mn-ea"/>
                <a:cs typeface="+mn-cs"/>
              </a:rPr>
              <a:t>, P. =*This is the correct answer.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Feedback:</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is correct. APA format calls for last name, followed by comma, initial(s), and period. Ampersand is acceptable in reference list</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Go to screen 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Option 2: </a:t>
            </a:r>
            <a:r>
              <a:rPr lang="en-US" sz="1200" b="1" kern="1200" dirty="0" smtClean="0">
                <a:solidFill>
                  <a:schemeClr val="tx1"/>
                </a:solidFill>
                <a:latin typeface="+mn-lt"/>
                <a:ea typeface="+mn-ea"/>
                <a:cs typeface="+mn-cs"/>
              </a:rPr>
              <a:t>(see attached document for correct formatting)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Benincasa</a:t>
            </a:r>
            <a:r>
              <a:rPr lang="en-US" sz="1200" kern="1200" dirty="0" smtClean="0">
                <a:solidFill>
                  <a:schemeClr val="tx1"/>
                </a:solidFill>
                <a:effectLst/>
                <a:latin typeface="+mn-lt"/>
                <a:ea typeface="+mn-ea"/>
                <a:cs typeface="+mn-cs"/>
              </a:rPr>
              <a:t>, T., </a:t>
            </a:r>
            <a:r>
              <a:rPr lang="en-US" sz="1200" kern="1200" dirty="0" err="1" smtClean="0">
                <a:solidFill>
                  <a:schemeClr val="tx1"/>
                </a:solidFill>
                <a:effectLst/>
                <a:latin typeface="+mn-lt"/>
                <a:ea typeface="+mn-ea"/>
                <a:cs typeface="+mn-cs"/>
              </a:rPr>
              <a:t>EdD</a:t>
            </a:r>
            <a:r>
              <a:rPr lang="en-US" sz="1200" kern="1200" dirty="0" smtClean="0">
                <a:solidFill>
                  <a:schemeClr val="tx1"/>
                </a:solidFill>
                <a:effectLst/>
                <a:latin typeface="+mn-lt"/>
                <a:ea typeface="+mn-ea"/>
                <a:cs typeface="+mn-cs"/>
              </a:rPr>
              <a:t>. RN, King, E., PhD., RNC, </a:t>
            </a:r>
            <a:r>
              <a:rPr lang="en-US" sz="1200" kern="1200" dirty="0" err="1" smtClean="0">
                <a:solidFill>
                  <a:schemeClr val="tx1"/>
                </a:solidFill>
                <a:effectLst/>
                <a:latin typeface="+mn-lt"/>
                <a:ea typeface="+mn-ea"/>
                <a:cs typeface="+mn-cs"/>
              </a:rPr>
              <a:t>Rimer</a:t>
            </a:r>
            <a:r>
              <a:rPr lang="en-US" sz="1200" kern="1200" dirty="0" smtClean="0">
                <a:solidFill>
                  <a:schemeClr val="tx1"/>
                </a:solidFill>
                <a:effectLst/>
                <a:latin typeface="+mn-lt"/>
                <a:ea typeface="+mn-ea"/>
                <a:cs typeface="+mn-cs"/>
              </a:rPr>
              <a:t>, B., </a:t>
            </a:r>
            <a:r>
              <a:rPr lang="en-US" sz="1200" kern="1200" dirty="0" err="1" smtClean="0">
                <a:solidFill>
                  <a:schemeClr val="tx1"/>
                </a:solidFill>
                <a:effectLst/>
                <a:latin typeface="+mn-lt"/>
                <a:ea typeface="+mn-ea"/>
                <a:cs typeface="+mn-cs"/>
              </a:rPr>
              <a:t>EdD</a:t>
            </a:r>
            <a:r>
              <a:rPr lang="en-US" sz="1200" kern="1200" dirty="0" smtClean="0">
                <a:solidFill>
                  <a:schemeClr val="tx1"/>
                </a:solidFill>
                <a:effectLst/>
                <a:latin typeface="+mn-lt"/>
                <a:ea typeface="+mn-ea"/>
                <a:cs typeface="+mn-cs"/>
              </a:rPr>
              <a:t>., RN, Bloom, H., </a:t>
            </a:r>
            <a:r>
              <a:rPr lang="en-US" sz="1200" kern="1200" dirty="0" err="1" smtClean="0">
                <a:solidFill>
                  <a:schemeClr val="tx1"/>
                </a:solidFill>
                <a:effectLst/>
                <a:latin typeface="+mn-lt"/>
                <a:ea typeface="+mn-ea"/>
                <a:cs typeface="+mn-cs"/>
              </a:rPr>
              <a:t>EdD</a:t>
            </a:r>
            <a:r>
              <a:rPr lang="en-US" sz="1200" kern="1200" dirty="0" smtClean="0">
                <a:solidFill>
                  <a:schemeClr val="tx1"/>
                </a:solidFill>
                <a:effectLst/>
                <a:latin typeface="+mn-lt"/>
                <a:ea typeface="+mn-ea"/>
                <a:cs typeface="+mn-cs"/>
              </a:rPr>
              <a:t>, RNC, </a:t>
            </a:r>
            <a:r>
              <a:rPr lang="en-US" sz="1200" kern="1200" dirty="0" err="1" smtClean="0">
                <a:solidFill>
                  <a:schemeClr val="tx1"/>
                </a:solidFill>
                <a:effectLst/>
                <a:latin typeface="+mn-lt"/>
                <a:ea typeface="+mn-ea"/>
                <a:cs typeface="+mn-cs"/>
              </a:rPr>
              <a:t>Balshem</a:t>
            </a:r>
            <a:r>
              <a:rPr lang="en-US" sz="1200" kern="1200" dirty="0" smtClean="0">
                <a:solidFill>
                  <a:schemeClr val="tx1"/>
                </a:solidFill>
                <a:effectLst/>
                <a:latin typeface="+mn-lt"/>
                <a:ea typeface="+mn-ea"/>
                <a:cs typeface="+mn-cs"/>
              </a:rPr>
              <a:t>, A., MSN, James, J., MSN, &amp; </a:t>
            </a:r>
            <a:r>
              <a:rPr lang="en-US" sz="1200" kern="1200" dirty="0" err="1" smtClean="0">
                <a:solidFill>
                  <a:schemeClr val="tx1"/>
                </a:solidFill>
                <a:effectLst/>
                <a:latin typeface="+mn-lt"/>
                <a:ea typeface="+mn-ea"/>
                <a:cs typeface="+mn-cs"/>
              </a:rPr>
              <a:t>Engstrom</a:t>
            </a:r>
            <a:r>
              <a:rPr lang="en-US" sz="1200" kern="1200" dirty="0" smtClean="0">
                <a:solidFill>
                  <a:schemeClr val="tx1"/>
                </a:solidFill>
                <a:effectLst/>
                <a:latin typeface="+mn-lt"/>
                <a:ea typeface="+mn-ea"/>
                <a:cs typeface="+mn-cs"/>
              </a:rPr>
              <a:t>, P. BSN.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Feedback: </a:t>
            </a:r>
            <a:r>
              <a:rPr lang="en-US" sz="1200" b="0" kern="1200" baseline="0" dirty="0" smtClean="0">
                <a:solidFill>
                  <a:schemeClr val="tx1"/>
                </a:solidFill>
                <a:effectLst/>
                <a:latin typeface="+mn-lt"/>
                <a:ea typeface="+mn-ea"/>
                <a:cs typeface="+mn-cs"/>
              </a:rPr>
              <a:t>Go back to screen 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Brown “Earlier options…” button: </a:t>
            </a:r>
            <a:r>
              <a:rPr lang="en-US" b="0" dirty="0" smtClean="0"/>
              <a:t>returns user to Screen 7, Part 1A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Tab</a:t>
            </a:r>
            <a:r>
              <a:rPr lang="en-US" b="1" baseline="0" dirty="0" smtClean="0"/>
              <a:t> 3: Article Title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Top left box: </a:t>
            </a:r>
            <a:r>
              <a:rPr lang="en-US" sz="1200" b="1" dirty="0" smtClean="0"/>
              <a:t>Determine the correct format for the article title.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r>
              <a:rPr lang="en-US" sz="1200" kern="1200" dirty="0" err="1" smtClean="0">
                <a:solidFill>
                  <a:schemeClr val="tx1"/>
                </a:solidFill>
                <a:effectLst/>
                <a:latin typeface="+mn-lt"/>
                <a:ea typeface="+mn-ea"/>
                <a:cs typeface="+mn-cs"/>
              </a:rPr>
              <a:t>Benincasa</a:t>
            </a:r>
            <a:r>
              <a:rPr lang="en-US" sz="1200" kern="1200" dirty="0" smtClean="0">
                <a:solidFill>
                  <a:schemeClr val="tx1"/>
                </a:solidFill>
                <a:effectLst/>
                <a:latin typeface="+mn-lt"/>
                <a:ea typeface="+mn-ea"/>
                <a:cs typeface="+mn-cs"/>
              </a:rPr>
              <a:t>, Thomas, King, Ed, </a:t>
            </a:r>
            <a:r>
              <a:rPr lang="en-US" sz="1200" kern="1200" dirty="0" err="1" smtClean="0">
                <a:solidFill>
                  <a:schemeClr val="tx1"/>
                </a:solidFill>
                <a:effectLst/>
                <a:latin typeface="+mn-lt"/>
                <a:ea typeface="+mn-ea"/>
                <a:cs typeface="+mn-cs"/>
              </a:rPr>
              <a:t>Rimer</a:t>
            </a:r>
            <a:r>
              <a:rPr lang="en-US" sz="1200" kern="1200" dirty="0" smtClean="0">
                <a:solidFill>
                  <a:schemeClr val="tx1"/>
                </a:solidFill>
                <a:effectLst/>
                <a:latin typeface="+mn-lt"/>
                <a:ea typeface="+mn-ea"/>
                <a:cs typeface="+mn-cs"/>
              </a:rPr>
              <a:t>, Ben, Bloom, Helen, </a:t>
            </a:r>
            <a:r>
              <a:rPr lang="en-US" sz="1200" kern="1200" dirty="0" err="1" smtClean="0">
                <a:solidFill>
                  <a:schemeClr val="tx1"/>
                </a:solidFill>
                <a:effectLst/>
                <a:latin typeface="+mn-lt"/>
                <a:ea typeface="+mn-ea"/>
                <a:cs typeface="+mn-cs"/>
              </a:rPr>
              <a:t>Balshem</a:t>
            </a:r>
            <a:r>
              <a:rPr lang="en-US" sz="1200" kern="1200" dirty="0" smtClean="0">
                <a:solidFill>
                  <a:schemeClr val="tx1"/>
                </a:solidFill>
                <a:effectLst/>
                <a:latin typeface="+mn-lt"/>
                <a:ea typeface="+mn-ea"/>
                <a:cs typeface="+mn-cs"/>
              </a:rPr>
              <a:t>, Ann, James, J., &amp;  </a:t>
            </a:r>
          </a:p>
          <a:p>
            <a:r>
              <a:rPr lang="en-US" sz="1200" kern="1200" dirty="0" err="1" smtClean="0">
                <a:solidFill>
                  <a:schemeClr val="tx1"/>
                </a:solidFill>
                <a:effectLst/>
                <a:latin typeface="+mn-lt"/>
                <a:ea typeface="+mn-ea"/>
                <a:cs typeface="+mn-cs"/>
              </a:rPr>
              <a:t>Engstrom</a:t>
            </a:r>
            <a:r>
              <a:rPr lang="en-US" sz="1200" kern="1200" dirty="0" smtClean="0">
                <a:solidFill>
                  <a:schemeClr val="tx1"/>
                </a:solidFill>
                <a:effectLst/>
                <a:latin typeface="+mn-lt"/>
                <a:ea typeface="+mn-ea"/>
                <a:cs typeface="+mn-cs"/>
              </a:rPr>
              <a:t>, P.</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fontAlgn="auto" hangingPunct="1"/>
            <a:r>
              <a:rPr lang="en-US" sz="1200" b="1" kern="1200" dirty="0" smtClean="0">
                <a:solidFill>
                  <a:schemeClr val="tx1"/>
                </a:solidFill>
                <a:latin typeface="+mn-lt"/>
                <a:ea typeface="+mn-ea"/>
                <a:cs typeface="+mn-cs"/>
              </a:rPr>
              <a:t>Option 1: (see attached document for correct formatting)</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Benincasa</a:t>
            </a:r>
            <a:r>
              <a:rPr lang="en-US" sz="1200" kern="1200" dirty="0" smtClean="0">
                <a:solidFill>
                  <a:schemeClr val="tx1"/>
                </a:solidFill>
                <a:effectLst/>
                <a:latin typeface="+mn-lt"/>
                <a:ea typeface="+mn-ea"/>
                <a:cs typeface="+mn-cs"/>
              </a:rPr>
              <a:t>, T., King, E., </a:t>
            </a:r>
            <a:r>
              <a:rPr lang="en-US" sz="1200" kern="1200" dirty="0" err="1" smtClean="0">
                <a:solidFill>
                  <a:schemeClr val="tx1"/>
                </a:solidFill>
                <a:effectLst/>
                <a:latin typeface="+mn-lt"/>
                <a:ea typeface="+mn-ea"/>
                <a:cs typeface="+mn-cs"/>
              </a:rPr>
              <a:t>Rimer</a:t>
            </a:r>
            <a:r>
              <a:rPr lang="en-US" sz="1200" kern="1200" dirty="0" smtClean="0">
                <a:solidFill>
                  <a:schemeClr val="tx1"/>
                </a:solidFill>
                <a:effectLst/>
                <a:latin typeface="+mn-lt"/>
                <a:ea typeface="+mn-ea"/>
                <a:cs typeface="+mn-cs"/>
              </a:rPr>
              <a:t>, B., Bloom, H., </a:t>
            </a:r>
            <a:r>
              <a:rPr lang="en-US" sz="1200" kern="1200" dirty="0" err="1" smtClean="0">
                <a:solidFill>
                  <a:schemeClr val="tx1"/>
                </a:solidFill>
                <a:effectLst/>
                <a:latin typeface="+mn-lt"/>
                <a:ea typeface="+mn-ea"/>
                <a:cs typeface="+mn-cs"/>
              </a:rPr>
              <a:t>Balshem</a:t>
            </a:r>
            <a:r>
              <a:rPr lang="en-US" sz="1200" kern="1200" dirty="0" smtClean="0">
                <a:solidFill>
                  <a:schemeClr val="tx1"/>
                </a:solidFill>
                <a:effectLst/>
                <a:latin typeface="+mn-lt"/>
                <a:ea typeface="+mn-ea"/>
                <a:cs typeface="+mn-cs"/>
              </a:rPr>
              <a:t>, A., James, J., &amp;  </a:t>
            </a:r>
            <a:r>
              <a:rPr lang="en-US" sz="1200" kern="1200" dirty="0" err="1" smtClean="0">
                <a:solidFill>
                  <a:schemeClr val="tx1"/>
                </a:solidFill>
                <a:effectLst/>
                <a:latin typeface="+mn-lt"/>
                <a:ea typeface="+mn-ea"/>
                <a:cs typeface="+mn-cs"/>
              </a:rPr>
              <a:t>Engstrom</a:t>
            </a:r>
            <a:r>
              <a:rPr lang="en-US" sz="1200" kern="1200" dirty="0" smtClean="0">
                <a:solidFill>
                  <a:schemeClr val="tx1"/>
                </a:solidFill>
                <a:effectLst/>
                <a:latin typeface="+mn-lt"/>
                <a:ea typeface="+mn-ea"/>
                <a:cs typeface="+mn-cs"/>
              </a:rPr>
              <a:t>, P. =*This is the correct answer.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Feedback:</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is correct. APA format calls for last name, followed by comma, initial(s), and period. Ampersand is acceptable in reference list</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Go to screen 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Option 2: </a:t>
            </a:r>
            <a:r>
              <a:rPr lang="en-US" sz="1200" b="1" kern="1200" dirty="0" smtClean="0">
                <a:solidFill>
                  <a:schemeClr val="tx1"/>
                </a:solidFill>
                <a:latin typeface="+mn-lt"/>
                <a:ea typeface="+mn-ea"/>
                <a:cs typeface="+mn-cs"/>
              </a:rPr>
              <a:t>(see attached document for correct formatting)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Benincasa</a:t>
            </a:r>
            <a:r>
              <a:rPr lang="en-US" sz="1200" kern="1200" dirty="0" smtClean="0">
                <a:solidFill>
                  <a:schemeClr val="tx1"/>
                </a:solidFill>
                <a:effectLst/>
                <a:latin typeface="+mn-lt"/>
                <a:ea typeface="+mn-ea"/>
                <a:cs typeface="+mn-cs"/>
              </a:rPr>
              <a:t>, T., </a:t>
            </a:r>
            <a:r>
              <a:rPr lang="en-US" sz="1200" kern="1200" dirty="0" err="1" smtClean="0">
                <a:solidFill>
                  <a:schemeClr val="tx1"/>
                </a:solidFill>
                <a:effectLst/>
                <a:latin typeface="+mn-lt"/>
                <a:ea typeface="+mn-ea"/>
                <a:cs typeface="+mn-cs"/>
              </a:rPr>
              <a:t>EdD</a:t>
            </a:r>
            <a:r>
              <a:rPr lang="en-US" sz="1200" kern="1200" dirty="0" smtClean="0">
                <a:solidFill>
                  <a:schemeClr val="tx1"/>
                </a:solidFill>
                <a:effectLst/>
                <a:latin typeface="+mn-lt"/>
                <a:ea typeface="+mn-ea"/>
                <a:cs typeface="+mn-cs"/>
              </a:rPr>
              <a:t>. RN, King, E., PhD., RNC, </a:t>
            </a:r>
            <a:r>
              <a:rPr lang="en-US" sz="1200" kern="1200" dirty="0" err="1" smtClean="0">
                <a:solidFill>
                  <a:schemeClr val="tx1"/>
                </a:solidFill>
                <a:effectLst/>
                <a:latin typeface="+mn-lt"/>
                <a:ea typeface="+mn-ea"/>
                <a:cs typeface="+mn-cs"/>
              </a:rPr>
              <a:t>Rimer</a:t>
            </a:r>
            <a:r>
              <a:rPr lang="en-US" sz="1200" kern="1200" dirty="0" smtClean="0">
                <a:solidFill>
                  <a:schemeClr val="tx1"/>
                </a:solidFill>
                <a:effectLst/>
                <a:latin typeface="+mn-lt"/>
                <a:ea typeface="+mn-ea"/>
                <a:cs typeface="+mn-cs"/>
              </a:rPr>
              <a:t>, B., </a:t>
            </a:r>
            <a:r>
              <a:rPr lang="en-US" sz="1200" kern="1200" dirty="0" err="1" smtClean="0">
                <a:solidFill>
                  <a:schemeClr val="tx1"/>
                </a:solidFill>
                <a:effectLst/>
                <a:latin typeface="+mn-lt"/>
                <a:ea typeface="+mn-ea"/>
                <a:cs typeface="+mn-cs"/>
              </a:rPr>
              <a:t>EdD</a:t>
            </a:r>
            <a:r>
              <a:rPr lang="en-US" sz="1200" kern="1200" dirty="0" smtClean="0">
                <a:solidFill>
                  <a:schemeClr val="tx1"/>
                </a:solidFill>
                <a:effectLst/>
                <a:latin typeface="+mn-lt"/>
                <a:ea typeface="+mn-ea"/>
                <a:cs typeface="+mn-cs"/>
              </a:rPr>
              <a:t>., RN, Bloom, H., </a:t>
            </a:r>
            <a:r>
              <a:rPr lang="en-US" sz="1200" kern="1200" dirty="0" err="1" smtClean="0">
                <a:solidFill>
                  <a:schemeClr val="tx1"/>
                </a:solidFill>
                <a:effectLst/>
                <a:latin typeface="+mn-lt"/>
                <a:ea typeface="+mn-ea"/>
                <a:cs typeface="+mn-cs"/>
              </a:rPr>
              <a:t>EdD</a:t>
            </a:r>
            <a:r>
              <a:rPr lang="en-US" sz="1200" kern="1200" dirty="0" smtClean="0">
                <a:solidFill>
                  <a:schemeClr val="tx1"/>
                </a:solidFill>
                <a:effectLst/>
                <a:latin typeface="+mn-lt"/>
                <a:ea typeface="+mn-ea"/>
                <a:cs typeface="+mn-cs"/>
              </a:rPr>
              <a:t>, RNC, </a:t>
            </a:r>
            <a:r>
              <a:rPr lang="en-US" sz="1200" kern="1200" dirty="0" err="1" smtClean="0">
                <a:solidFill>
                  <a:schemeClr val="tx1"/>
                </a:solidFill>
                <a:effectLst/>
                <a:latin typeface="+mn-lt"/>
                <a:ea typeface="+mn-ea"/>
                <a:cs typeface="+mn-cs"/>
              </a:rPr>
              <a:t>Balshem</a:t>
            </a:r>
            <a:r>
              <a:rPr lang="en-US" sz="1200" kern="1200" dirty="0" smtClean="0">
                <a:solidFill>
                  <a:schemeClr val="tx1"/>
                </a:solidFill>
                <a:effectLst/>
                <a:latin typeface="+mn-lt"/>
                <a:ea typeface="+mn-ea"/>
                <a:cs typeface="+mn-cs"/>
              </a:rPr>
              <a:t>, A., MSN, James, J., MSN, &amp; </a:t>
            </a:r>
            <a:r>
              <a:rPr lang="en-US" sz="1200" kern="1200" dirty="0" err="1" smtClean="0">
                <a:solidFill>
                  <a:schemeClr val="tx1"/>
                </a:solidFill>
                <a:effectLst/>
                <a:latin typeface="+mn-lt"/>
                <a:ea typeface="+mn-ea"/>
                <a:cs typeface="+mn-cs"/>
              </a:rPr>
              <a:t>Engstrom</a:t>
            </a:r>
            <a:r>
              <a:rPr lang="en-US" sz="1200" kern="1200" dirty="0" smtClean="0">
                <a:solidFill>
                  <a:schemeClr val="tx1"/>
                </a:solidFill>
                <a:effectLst/>
                <a:latin typeface="+mn-lt"/>
                <a:ea typeface="+mn-ea"/>
                <a:cs typeface="+mn-cs"/>
              </a:rPr>
              <a:t>, P. BSN.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Feedback: </a:t>
            </a:r>
            <a:r>
              <a:rPr lang="en-US" sz="1200" b="0" kern="1200" baseline="0" dirty="0" smtClean="0">
                <a:solidFill>
                  <a:schemeClr val="tx1"/>
                </a:solidFill>
                <a:effectLst/>
                <a:latin typeface="+mn-lt"/>
                <a:ea typeface="+mn-ea"/>
                <a:cs typeface="+mn-cs"/>
              </a:rPr>
              <a:t>Go back to screen 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Brown “Earlier options…” button: </a:t>
            </a:r>
            <a:r>
              <a:rPr lang="en-US" b="0" dirty="0" smtClean="0"/>
              <a:t>returns user to Screen 7, Part 1A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Tab</a:t>
            </a:r>
            <a:r>
              <a:rPr lang="en-US" b="1" baseline="0" dirty="0" smtClean="0"/>
              <a:t> 4: Journal Title Citation in Reference List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Top left box: </a:t>
            </a:r>
            <a:r>
              <a:rPr lang="en-US" sz="1200" b="1" dirty="0" smtClean="0"/>
              <a:t>Determine the correct format for the article title.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r>
              <a:rPr lang="en-US" sz="1200" kern="1200" dirty="0" err="1" smtClean="0">
                <a:solidFill>
                  <a:schemeClr val="tx1"/>
                </a:solidFill>
                <a:effectLst/>
                <a:latin typeface="+mn-lt"/>
                <a:ea typeface="+mn-ea"/>
                <a:cs typeface="+mn-cs"/>
              </a:rPr>
              <a:t>Benincasa</a:t>
            </a:r>
            <a:r>
              <a:rPr lang="en-US" sz="1200" kern="1200" dirty="0" smtClean="0">
                <a:solidFill>
                  <a:schemeClr val="tx1"/>
                </a:solidFill>
                <a:effectLst/>
                <a:latin typeface="+mn-lt"/>
                <a:ea typeface="+mn-ea"/>
                <a:cs typeface="+mn-cs"/>
              </a:rPr>
              <a:t>, Thomas, King, Ed, </a:t>
            </a:r>
            <a:r>
              <a:rPr lang="en-US" sz="1200" kern="1200" dirty="0" err="1" smtClean="0">
                <a:solidFill>
                  <a:schemeClr val="tx1"/>
                </a:solidFill>
                <a:effectLst/>
                <a:latin typeface="+mn-lt"/>
                <a:ea typeface="+mn-ea"/>
                <a:cs typeface="+mn-cs"/>
              </a:rPr>
              <a:t>Rimer</a:t>
            </a:r>
            <a:r>
              <a:rPr lang="en-US" sz="1200" kern="1200" dirty="0" smtClean="0">
                <a:solidFill>
                  <a:schemeClr val="tx1"/>
                </a:solidFill>
                <a:effectLst/>
                <a:latin typeface="+mn-lt"/>
                <a:ea typeface="+mn-ea"/>
                <a:cs typeface="+mn-cs"/>
              </a:rPr>
              <a:t>, Ben, Bloom, Helen, </a:t>
            </a:r>
            <a:r>
              <a:rPr lang="en-US" sz="1200" kern="1200" dirty="0" err="1" smtClean="0">
                <a:solidFill>
                  <a:schemeClr val="tx1"/>
                </a:solidFill>
                <a:effectLst/>
                <a:latin typeface="+mn-lt"/>
                <a:ea typeface="+mn-ea"/>
                <a:cs typeface="+mn-cs"/>
              </a:rPr>
              <a:t>Balshem</a:t>
            </a:r>
            <a:r>
              <a:rPr lang="en-US" sz="1200" kern="1200" dirty="0" smtClean="0">
                <a:solidFill>
                  <a:schemeClr val="tx1"/>
                </a:solidFill>
                <a:effectLst/>
                <a:latin typeface="+mn-lt"/>
                <a:ea typeface="+mn-ea"/>
                <a:cs typeface="+mn-cs"/>
              </a:rPr>
              <a:t>, Ann, James, J., &amp;  </a:t>
            </a:r>
          </a:p>
          <a:p>
            <a:r>
              <a:rPr lang="en-US" sz="1200" kern="1200" dirty="0" err="1" smtClean="0">
                <a:solidFill>
                  <a:schemeClr val="tx1"/>
                </a:solidFill>
                <a:effectLst/>
                <a:latin typeface="+mn-lt"/>
                <a:ea typeface="+mn-ea"/>
                <a:cs typeface="+mn-cs"/>
              </a:rPr>
              <a:t>Engstrom</a:t>
            </a:r>
            <a:r>
              <a:rPr lang="en-US" sz="1200" kern="1200" dirty="0" smtClean="0">
                <a:solidFill>
                  <a:schemeClr val="tx1"/>
                </a:solidFill>
                <a:effectLst/>
                <a:latin typeface="+mn-lt"/>
                <a:ea typeface="+mn-ea"/>
                <a:cs typeface="+mn-cs"/>
              </a:rPr>
              <a:t>, P.</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fontAlgn="auto" hangingPunct="1"/>
            <a:r>
              <a:rPr lang="en-US" sz="1200" b="1" kern="1200" dirty="0" smtClean="0">
                <a:solidFill>
                  <a:schemeClr val="tx1"/>
                </a:solidFill>
                <a:latin typeface="+mn-lt"/>
                <a:ea typeface="+mn-ea"/>
                <a:cs typeface="+mn-cs"/>
              </a:rPr>
              <a:t>Option 1: (see attached document for correct formatting)</a:t>
            </a:r>
          </a:p>
          <a:p>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Journal of Cancer Education.</a:t>
            </a:r>
            <a:r>
              <a:rPr lang="en-US" sz="1200" kern="1200" dirty="0" smtClean="0">
                <a:solidFill>
                  <a:schemeClr val="tx1"/>
                </a:solidFill>
                <a:effectLst/>
                <a:latin typeface="+mn-lt"/>
                <a:ea typeface="+mn-ea"/>
                <a:cs typeface="+mn-cs"/>
              </a:rPr>
              <a:t> 1996,11(1):25-31.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Feedback:</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version is correct. Current APA format for title of journal is that each word of the title is capitalized, followed by a comma. The journal volume is also italicized. The issue number is included only when each issue begins on page one and is in </a:t>
            </a:r>
            <a:r>
              <a:rPr lang="en-US" sz="1200" kern="1200" dirty="0" err="1" smtClean="0">
                <a:solidFill>
                  <a:schemeClr val="tx1"/>
                </a:solidFill>
                <a:effectLst/>
                <a:latin typeface="+mn-lt"/>
                <a:ea typeface="+mn-ea"/>
                <a:cs typeface="+mn-cs"/>
              </a:rPr>
              <a:t>parens</a:t>
            </a:r>
            <a:r>
              <a:rPr lang="en-US" sz="1200" kern="1200" dirty="0" smtClean="0">
                <a:solidFill>
                  <a:schemeClr val="tx1"/>
                </a:solidFill>
                <a:effectLst/>
                <a:latin typeface="+mn-lt"/>
                <a:ea typeface="+mn-ea"/>
                <a:cs typeface="+mn-cs"/>
              </a:rPr>
              <a:t> followed by a comma, page numbers (no p or pp) and ends with a period.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Display another box: You’ve corrected all errors on the citations in the References of the paper. Now it’s time to read the actual body of the paper. It seems pretty interesting! Uh oh, what’s this? In the text of the paper, a statement with several numbers catches your attention:</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Go to screen 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Option 2: </a:t>
            </a:r>
            <a:r>
              <a:rPr lang="en-US" sz="1200" b="1" kern="1200" dirty="0" smtClean="0">
                <a:solidFill>
                  <a:schemeClr val="tx1"/>
                </a:solidFill>
                <a:latin typeface="+mn-lt"/>
                <a:ea typeface="+mn-ea"/>
                <a:cs typeface="+mn-cs"/>
              </a:rPr>
              <a:t>(see attached document for correct formatting)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Journal of Cancer Education</a:t>
            </a:r>
            <a:r>
              <a:rPr lang="en-US" sz="1200"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11(1):25-31.</a:t>
            </a:r>
          </a:p>
          <a:p>
            <a:r>
              <a:rPr lang="en-US" sz="1200" i="1" kern="1200" dirty="0" smtClean="0">
                <a:solidFill>
                  <a:schemeClr val="tx1"/>
                </a:solidFill>
                <a:effectLst/>
                <a:latin typeface="+mn-lt"/>
                <a:ea typeface="+mn-ea"/>
                <a:cs typeface="+mn-cs"/>
              </a:rPr>
              <a:t>Journal of Cancer Education.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11</a:t>
            </a:r>
            <a:r>
              <a:rPr lang="en-US" sz="1200" kern="1200" dirty="0" smtClean="0">
                <a:solidFill>
                  <a:schemeClr val="tx1"/>
                </a:solidFill>
                <a:effectLst/>
                <a:latin typeface="+mn-lt"/>
                <a:ea typeface="+mn-ea"/>
                <a:cs typeface="+mn-cs"/>
              </a:rPr>
              <a:t>(1):25-31.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Feedback: </a:t>
            </a:r>
            <a:r>
              <a:rPr lang="en-US" sz="1200" b="0" kern="1200" baseline="0" dirty="0" smtClean="0">
                <a:solidFill>
                  <a:schemeClr val="tx1"/>
                </a:solidFill>
                <a:effectLst/>
                <a:latin typeface="+mn-lt"/>
                <a:ea typeface="+mn-ea"/>
                <a:cs typeface="+mn-cs"/>
              </a:rPr>
              <a:t>Go back to screen 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Brown “Earlier options…” button: </a:t>
            </a:r>
            <a:r>
              <a:rPr lang="en-US" b="0" dirty="0" smtClean="0"/>
              <a:t>returns user to Screen 7, Part 1A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Tab</a:t>
            </a:r>
            <a:r>
              <a:rPr lang="en-US" b="1" baseline="0" dirty="0" smtClean="0"/>
              <a:t> 5: Volume, Issues, and page numbers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Top left box: </a:t>
            </a:r>
            <a:r>
              <a:rPr lang="en-US" sz="1200" b="1" dirty="0" smtClean="0"/>
              <a:t>Determine the correct format for numbers.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r>
              <a:rPr lang="en-US" sz="1200" kern="1200" dirty="0" smtClean="0">
                <a:solidFill>
                  <a:schemeClr val="tx1"/>
                </a:solidFill>
                <a:effectLst/>
                <a:latin typeface="+mn-lt"/>
                <a:ea typeface="+mn-ea"/>
                <a:cs typeface="+mn-cs"/>
              </a:rPr>
              <a:t>The questionnaire was mailed to 95 NNP graduates, of which 79 responded, eleven who were not practicing. </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fontAlgn="auto" hangingPunct="1"/>
            <a:r>
              <a:rPr lang="en-US" sz="1200" b="1" kern="1200" dirty="0" smtClean="0">
                <a:solidFill>
                  <a:schemeClr val="tx1"/>
                </a:solidFill>
                <a:latin typeface="+mn-lt"/>
                <a:ea typeface="+mn-ea"/>
                <a:cs typeface="+mn-cs"/>
              </a:rPr>
              <a:t>Option 1: (see attached document for correct formatting)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The questionnaire was mailed to 95 NNP graduates, of which 79 responded, eleven who were not practicing.  </a:t>
            </a:r>
          </a:p>
          <a:p>
            <a:r>
              <a:rPr lang="en-US" sz="1200" kern="1200" dirty="0" smtClean="0">
                <a:solidFill>
                  <a:schemeClr val="tx1"/>
                </a:solidFill>
                <a:effectLst/>
                <a:latin typeface="+mn-lt"/>
                <a:ea typeface="+mn-ea"/>
                <a:cs typeface="+mn-cs"/>
              </a:rPr>
              <a:t>=*This is the correct answer.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Feedback:</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is correct. In APA we express numbers in numeral form when they represent double digits (10 and above). However, it is not appropriate to mix numerals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List.</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Go to screen 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Option 2: </a:t>
            </a:r>
            <a:r>
              <a:rPr lang="en-US" sz="1200" b="1" kern="1200" dirty="0" smtClean="0">
                <a:solidFill>
                  <a:schemeClr val="tx1"/>
                </a:solidFill>
                <a:latin typeface="+mn-lt"/>
                <a:ea typeface="+mn-ea"/>
                <a:cs typeface="+mn-cs"/>
              </a:rPr>
              <a:t>(see attached document for correct formatting)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questionnaire was mailed to ninety-five NNP graduates, of which seventy-nine responded, eleven who were not practicing. </a:t>
            </a:r>
          </a:p>
          <a:p>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Feedback: </a:t>
            </a:r>
            <a:r>
              <a:rPr lang="en-US" sz="1200" b="0" kern="1200" baseline="0" dirty="0" smtClean="0">
                <a:solidFill>
                  <a:schemeClr val="tx1"/>
                </a:solidFill>
                <a:effectLst/>
                <a:latin typeface="+mn-lt"/>
                <a:ea typeface="+mn-ea"/>
                <a:cs typeface="+mn-cs"/>
              </a:rPr>
              <a:t>Go back to screen 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Brown “Earlier options…” button: </a:t>
            </a:r>
            <a:r>
              <a:rPr lang="en-US" b="0" dirty="0" smtClean="0"/>
              <a:t>returns user to Screen 7, Part 1A</a:t>
            </a:r>
          </a:p>
          <a:p>
            <a:pPr fontAlgn="auto" hangingPunct="1"/>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7D9D50-ACA2-4680-AC69-7A1F7BE0DE27}" type="slidenum">
              <a:rPr lang="en-US" smtClean="0"/>
              <a:pPr/>
              <a:t>9</a:t>
            </a:fld>
            <a:endParaRPr lang="en-US"/>
          </a:p>
        </p:txBody>
      </p:sp>
    </p:spTree>
    <p:extLst>
      <p:ext uri="{BB962C8B-B14F-4D97-AF65-F5344CB8AC3E}">
        <p14:creationId xmlns:p14="http://schemas.microsoft.com/office/powerpoint/2010/main" val="2781773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DBB243-6207-4F18-8CC4-694A02232A70}"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C2679-9EDE-4A56-851D-6E1A361DD3F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fo Tab">
    <p:bg>
      <p:bgPr>
        <a:solidFill>
          <a:schemeClr val="bg1">
            <a:lumMod val="8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685800" y="4495800"/>
            <a:ext cx="7924800" cy="152400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userDrawn="1"/>
        </p:nvSpPr>
        <p:spPr>
          <a:xfrm>
            <a:off x="381000" y="381000"/>
            <a:ext cx="8458200" cy="1932837"/>
          </a:xfrm>
          <a:prstGeom prst="rect">
            <a:avLst/>
          </a:prstGeom>
          <a:noFill/>
        </p:spPr>
        <p:txBody>
          <a:bodyPr wrap="square" rtlCol="0">
            <a:spAutoFit/>
          </a:bodyPr>
          <a:lstStyle/>
          <a:p>
            <a:pPr marL="342900" marR="0" lvl="0" indent="-342900" algn="l" defTabSz="914400" rtl="0" eaLnBrk="1" fontAlgn="auto" latinLnBrk="0" hangingPunct="0">
              <a:lnSpc>
                <a:spcPct val="100000"/>
              </a:lnSpc>
              <a:spcBef>
                <a:spcPct val="20000"/>
              </a:spcBef>
              <a:spcAft>
                <a:spcPts val="0"/>
              </a:spcAft>
              <a:buClrTx/>
              <a:buSzTx/>
              <a:buFont typeface="Arial" pitchFamily="34" charset="0"/>
              <a:buChar char="•"/>
              <a:tabLst/>
              <a:defRPr/>
            </a:pPr>
            <a:r>
              <a:rPr kumimoji="0" lang="en-US" sz="2600" b="1" i="0" u="none" strike="noStrike" kern="1200" cap="none" spc="0" normalizeH="0" baseline="0" noProof="0" dirty="0" smtClean="0">
                <a:ln>
                  <a:noFill/>
                </a:ln>
                <a:solidFill>
                  <a:prstClr val="white">
                    <a:lumMod val="50000"/>
                  </a:prstClr>
                </a:solidFill>
                <a:effectLst/>
                <a:uLnTx/>
                <a:uFillTx/>
                <a:latin typeface="+mn-lt"/>
                <a:ea typeface="+mn-ea"/>
                <a:cs typeface="+mn-cs"/>
              </a:rPr>
              <a:t>Fotolia gallery link:</a:t>
            </a:r>
          </a:p>
          <a:p>
            <a:pPr marL="342900" marR="0" lvl="0" indent="-342900" algn="l" defTabSz="914400" rtl="0" eaLnBrk="1" fontAlgn="auto" latinLnBrk="0" hangingPunct="0">
              <a:lnSpc>
                <a:spcPct val="100000"/>
              </a:lnSpc>
              <a:spcBef>
                <a:spcPct val="20000"/>
              </a:spcBef>
              <a:spcAft>
                <a:spcPts val="0"/>
              </a:spcAft>
              <a:buClrTx/>
              <a:buSzTx/>
              <a:buFont typeface="Arial" pitchFamily="34" charset="0"/>
              <a:buChar char="•"/>
              <a:tabLst/>
              <a:defRPr/>
            </a:pPr>
            <a:r>
              <a:rPr kumimoji="0" lang="en-US" sz="2600" b="1" i="0" u="none" strike="noStrike" kern="1200" cap="none" spc="0" normalizeH="0" baseline="0" noProof="0" dirty="0" smtClean="0">
                <a:ln>
                  <a:noFill/>
                </a:ln>
                <a:solidFill>
                  <a:prstClr val="white">
                    <a:lumMod val="50000"/>
                  </a:prstClr>
                </a:solidFill>
                <a:effectLst/>
                <a:uLnTx/>
                <a:uFillTx/>
                <a:latin typeface="+mn-lt"/>
                <a:ea typeface="+mn-ea"/>
                <a:cs typeface="+mn-cs"/>
              </a:rPr>
              <a:t>ID:</a:t>
            </a:r>
          </a:p>
          <a:p>
            <a:pPr marL="342900" marR="0" lvl="0" indent="-342900" algn="l" defTabSz="914400" rtl="0" eaLnBrk="1" fontAlgn="auto" latinLnBrk="0" hangingPunct="0">
              <a:lnSpc>
                <a:spcPct val="100000"/>
              </a:lnSpc>
              <a:spcBef>
                <a:spcPct val="20000"/>
              </a:spcBef>
              <a:spcAft>
                <a:spcPts val="0"/>
              </a:spcAft>
              <a:buClrTx/>
              <a:buSzTx/>
              <a:buFont typeface="Arial" pitchFamily="34" charset="0"/>
              <a:buChar char="•"/>
              <a:tabLst/>
              <a:defRPr/>
            </a:pPr>
            <a:r>
              <a:rPr kumimoji="0" lang="en-US" sz="2600" b="1" i="0" u="none" strike="noStrike" kern="1200" cap="none" spc="0" normalizeH="0" baseline="0" noProof="0" dirty="0" smtClean="0">
                <a:ln>
                  <a:noFill/>
                </a:ln>
                <a:solidFill>
                  <a:prstClr val="white">
                    <a:lumMod val="50000"/>
                  </a:prstClr>
                </a:solidFill>
                <a:effectLst/>
                <a:uLnTx/>
                <a:uFillTx/>
                <a:latin typeface="+mn-lt"/>
                <a:ea typeface="+mn-ea"/>
                <a:cs typeface="+mn-cs"/>
              </a:rPr>
              <a:t>Media Title:</a:t>
            </a:r>
          </a:p>
          <a:p>
            <a:pPr marL="342900" marR="0" lvl="0" indent="-342900" algn="l" defTabSz="914400" rtl="0" eaLnBrk="1" fontAlgn="auto" latinLnBrk="0" hangingPunct="0">
              <a:lnSpc>
                <a:spcPct val="100000"/>
              </a:lnSpc>
              <a:spcBef>
                <a:spcPct val="20000"/>
              </a:spcBef>
              <a:spcAft>
                <a:spcPts val="0"/>
              </a:spcAft>
              <a:buClrTx/>
              <a:buSzTx/>
              <a:buFont typeface="Arial" pitchFamily="34" charset="0"/>
              <a:buChar char="•"/>
              <a:tabLst/>
              <a:defRPr/>
            </a:pPr>
            <a:r>
              <a:rPr kumimoji="0" lang="en-US" sz="2600" b="1" i="0" u="none" strike="noStrike" kern="1200" cap="none" spc="0" normalizeH="0" baseline="0" noProof="0" dirty="0" smtClean="0">
                <a:ln>
                  <a:noFill/>
                </a:ln>
                <a:solidFill>
                  <a:prstClr val="white">
                    <a:lumMod val="50000"/>
                  </a:prstClr>
                </a:solidFill>
                <a:effectLst/>
                <a:uLnTx/>
                <a:uFillTx/>
                <a:latin typeface="+mn-lt"/>
                <a:ea typeface="+mn-ea"/>
                <a:cs typeface="+mn-cs"/>
              </a:rPr>
              <a:t>Launch Date:</a:t>
            </a:r>
          </a:p>
        </p:txBody>
      </p:sp>
      <p:sp>
        <p:nvSpPr>
          <p:cNvPr id="8" name="Rectangle 7"/>
          <p:cNvSpPr/>
          <p:nvPr userDrawn="1"/>
        </p:nvSpPr>
        <p:spPr>
          <a:xfrm>
            <a:off x="685800" y="4114800"/>
            <a:ext cx="7924800" cy="3810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Activity Purpose: </a:t>
            </a:r>
            <a:endParaRPr lang="en-US" dirty="0">
              <a:solidFill>
                <a:schemeClr val="bg1"/>
              </a:solidFill>
            </a:endParaRPr>
          </a:p>
        </p:txBody>
      </p:sp>
      <p:sp>
        <p:nvSpPr>
          <p:cNvPr id="10" name="Text Placeholder 9"/>
          <p:cNvSpPr>
            <a:spLocks noGrp="1"/>
          </p:cNvSpPr>
          <p:nvPr>
            <p:ph type="body" sz="quarter" idx="10"/>
          </p:nvPr>
        </p:nvSpPr>
        <p:spPr>
          <a:xfrm>
            <a:off x="3505200" y="381000"/>
            <a:ext cx="5181600" cy="381000"/>
          </a:xfrm>
        </p:spPr>
        <p:txBody>
          <a:bodyPr>
            <a:noAutofit/>
          </a:bodyPr>
          <a:lstStyle>
            <a:lvl1pPr marL="0" indent="0">
              <a:buNone/>
              <a:defRPr sz="2400"/>
            </a:lvl1pPr>
          </a:lstStyle>
          <a:p>
            <a:pPr lvl="0"/>
            <a:endParaRPr lang="en-US" dirty="0"/>
          </a:p>
        </p:txBody>
      </p:sp>
      <p:sp>
        <p:nvSpPr>
          <p:cNvPr id="12" name="Text Placeholder 9"/>
          <p:cNvSpPr>
            <a:spLocks noGrp="1"/>
          </p:cNvSpPr>
          <p:nvPr>
            <p:ph type="body" sz="quarter" idx="12"/>
          </p:nvPr>
        </p:nvSpPr>
        <p:spPr>
          <a:xfrm>
            <a:off x="1295400" y="838200"/>
            <a:ext cx="7391400" cy="381000"/>
          </a:xfrm>
        </p:spPr>
        <p:txBody>
          <a:bodyPr>
            <a:noAutofit/>
          </a:bodyPr>
          <a:lstStyle>
            <a:lvl1pPr marL="0" indent="0">
              <a:buNone/>
              <a:defRPr sz="2400"/>
            </a:lvl1pPr>
          </a:lstStyle>
          <a:p>
            <a:pPr lvl="0"/>
            <a:endParaRPr lang="en-US" dirty="0"/>
          </a:p>
        </p:txBody>
      </p:sp>
      <p:sp>
        <p:nvSpPr>
          <p:cNvPr id="14" name="Text Placeholder 9"/>
          <p:cNvSpPr>
            <a:spLocks noGrp="1"/>
          </p:cNvSpPr>
          <p:nvPr>
            <p:ph type="body" sz="quarter" idx="14"/>
          </p:nvPr>
        </p:nvSpPr>
        <p:spPr>
          <a:xfrm>
            <a:off x="2590800" y="1295400"/>
            <a:ext cx="6096000" cy="381000"/>
          </a:xfrm>
        </p:spPr>
        <p:txBody>
          <a:bodyPr>
            <a:noAutofit/>
          </a:bodyPr>
          <a:lstStyle>
            <a:lvl1pPr marL="0" indent="0">
              <a:buNone/>
              <a:defRPr sz="2400"/>
            </a:lvl1pPr>
          </a:lstStyle>
          <a:p>
            <a:pPr lvl="0"/>
            <a:endParaRPr lang="en-US" dirty="0"/>
          </a:p>
        </p:txBody>
      </p:sp>
      <p:sp>
        <p:nvSpPr>
          <p:cNvPr id="16" name="Text Placeholder 9"/>
          <p:cNvSpPr>
            <a:spLocks noGrp="1"/>
          </p:cNvSpPr>
          <p:nvPr>
            <p:ph type="body" sz="quarter" idx="16"/>
          </p:nvPr>
        </p:nvSpPr>
        <p:spPr>
          <a:xfrm>
            <a:off x="2748534" y="1828800"/>
            <a:ext cx="5938266" cy="381000"/>
          </a:xfrm>
        </p:spPr>
        <p:txBody>
          <a:bodyPr>
            <a:noAutofit/>
          </a:bodyPr>
          <a:lstStyle>
            <a:lvl1pPr marL="0" indent="0">
              <a:buNone/>
              <a:defRPr sz="2400"/>
            </a:lvl1pPr>
          </a:lstStyle>
          <a:p>
            <a:pPr lvl="0"/>
            <a:endParaRPr lang="en-US" dirty="0"/>
          </a:p>
        </p:txBody>
      </p:sp>
      <p:sp>
        <p:nvSpPr>
          <p:cNvPr id="18" name="Text Placeholder 17"/>
          <p:cNvSpPr>
            <a:spLocks noGrp="1"/>
          </p:cNvSpPr>
          <p:nvPr>
            <p:ph type="body" sz="quarter" idx="17" hasCustomPrompt="1"/>
          </p:nvPr>
        </p:nvSpPr>
        <p:spPr>
          <a:xfrm>
            <a:off x="762000" y="4572000"/>
            <a:ext cx="7772400" cy="1371600"/>
          </a:xfrm>
        </p:spPr>
        <p:txBody>
          <a:bodyPr>
            <a:normAutofit/>
          </a:bodyPr>
          <a:lstStyle>
            <a:lvl1pPr marL="0" indent="0">
              <a:buNone/>
              <a:defRPr sz="2000"/>
            </a:lvl1pPr>
          </a:lstStyle>
          <a:p>
            <a:pPr lvl="0"/>
            <a:r>
              <a:rPr lang="en-US" dirty="0" smtClean="0"/>
              <a:t>This space clearly lays out the purpose of the activities contained within this piece and how they relate to the overall course objectives.</a:t>
            </a:r>
          </a:p>
          <a:p>
            <a:pPr lvl="0"/>
            <a:endParaRPr lang="en-US" dirty="0"/>
          </a:p>
        </p:txBody>
      </p:sp>
    </p:spTree>
    <p:extLst>
      <p:ext uri="{BB962C8B-B14F-4D97-AF65-F5344CB8AC3E}">
        <p14:creationId xmlns:p14="http://schemas.microsoft.com/office/powerpoint/2010/main" val="13880024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7" hasCustomPrompt="1"/>
          </p:nvPr>
        </p:nvSpPr>
        <p:spPr>
          <a:xfrm>
            <a:off x="762000" y="1143000"/>
            <a:ext cx="7620000" cy="4572000"/>
          </a:xfrm>
        </p:spPr>
        <p:txBody>
          <a:bodyPr/>
          <a:lstStyle>
            <a:lvl1pPr marL="0" indent="0">
              <a:buNone/>
              <a:defRPr/>
            </a:lvl1pPr>
          </a:lstStyle>
          <a:p>
            <a:r>
              <a:rPr lang="en-US" dirty="0" smtClean="0"/>
              <a:t>Title Image</a:t>
            </a:r>
            <a:endParaRPr lang="en-US" dirty="0"/>
          </a:p>
        </p:txBody>
      </p:sp>
      <p:sp>
        <p:nvSpPr>
          <p:cNvPr id="5" name="Slide Number Placeholder 4"/>
          <p:cNvSpPr>
            <a:spLocks noGrp="1"/>
          </p:cNvSpPr>
          <p:nvPr>
            <p:ph type="sldNum" sz="quarter" idx="12"/>
          </p:nvPr>
        </p:nvSpPr>
        <p:spPr/>
        <p:txBody>
          <a:bodyPr/>
          <a:lstStyle/>
          <a:p>
            <a:fld id="{667C2679-9EDE-4A56-851D-6E1A361DD3F9}" type="slidenum">
              <a:rPr lang="en-US" smtClean="0"/>
              <a:pPr/>
              <a:t>‹#›</a:t>
            </a:fld>
            <a:endParaRPr lang="en-US" dirty="0"/>
          </a:p>
        </p:txBody>
      </p:sp>
      <p:sp>
        <p:nvSpPr>
          <p:cNvPr id="8" name="Rectangle 7"/>
          <p:cNvSpPr/>
          <p:nvPr userDrawn="1"/>
        </p:nvSpPr>
        <p:spPr>
          <a:xfrm>
            <a:off x="0" y="0"/>
            <a:ext cx="1600200" cy="1066800"/>
          </a:xfrm>
          <a:prstGeom prst="rect">
            <a:avLst/>
          </a:prstGeom>
          <a:solidFill>
            <a:schemeClr val="bg2">
              <a:lumMod val="9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1" name="Rectangle 10"/>
          <p:cNvSpPr/>
          <p:nvPr userDrawn="1"/>
        </p:nvSpPr>
        <p:spPr>
          <a:xfrm>
            <a:off x="1676400" y="0"/>
            <a:ext cx="7467600" cy="1066800"/>
          </a:xfrm>
          <a:prstGeom prst="rect">
            <a:avLst/>
          </a:prstGeom>
          <a:solidFill>
            <a:schemeClr val="bg1">
              <a:lumMod val="85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Summary</a:t>
            </a:r>
            <a:r>
              <a:rPr lang="en-US" sz="1400" dirty="0" smtClean="0">
                <a:solidFill>
                  <a:schemeClr val="tx1"/>
                </a:solidFill>
              </a:rPr>
              <a:t>: Title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Navigation Notes</a:t>
            </a:r>
            <a:r>
              <a:rPr lang="en-US" sz="1400" b="0" baseline="0" dirty="0" smtClean="0">
                <a:solidFill>
                  <a:schemeClr val="tx1"/>
                </a:solidFill>
              </a:rPr>
              <a:t>: Linear.</a:t>
            </a:r>
          </a:p>
        </p:txBody>
      </p:sp>
      <p:sp>
        <p:nvSpPr>
          <p:cNvPr id="12" name="Rectangle 11"/>
          <p:cNvSpPr/>
          <p:nvPr userDrawn="1"/>
        </p:nvSpPr>
        <p:spPr>
          <a:xfrm>
            <a:off x="0" y="5791200"/>
            <a:ext cx="9144000" cy="1066800"/>
          </a:xfrm>
          <a:prstGeom prst="rect">
            <a:avLst/>
          </a:prstGeom>
          <a:solidFill>
            <a:schemeClr val="accent1">
              <a:lumMod val="20000"/>
              <a:lumOff val="8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400" b="0" baseline="0" dirty="0" smtClean="0">
              <a:solidFill>
                <a:schemeClr val="tx1"/>
              </a:solidFill>
            </a:endParaRPr>
          </a:p>
          <a:p>
            <a:endParaRPr lang="en-US" sz="14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Fotolia Numbers</a:t>
            </a:r>
            <a:r>
              <a:rPr lang="en-US" sz="1400" dirty="0" smtClean="0">
                <a:solidFill>
                  <a:schemeClr val="tx1"/>
                </a:solidFill>
              </a:rPr>
              <a:t>:</a:t>
            </a:r>
          </a:p>
          <a:p>
            <a:endParaRPr lang="en-US" sz="1400" b="0" baseline="0" dirty="0" smtClean="0">
              <a:solidFill>
                <a:schemeClr val="tx1"/>
              </a:solidFill>
            </a:endParaRPr>
          </a:p>
        </p:txBody>
      </p:sp>
      <p:sp>
        <p:nvSpPr>
          <p:cNvPr id="17" name="Text Placeholder 16"/>
          <p:cNvSpPr>
            <a:spLocks noGrp="1"/>
          </p:cNvSpPr>
          <p:nvPr>
            <p:ph type="body" sz="quarter" idx="14"/>
          </p:nvPr>
        </p:nvSpPr>
        <p:spPr>
          <a:xfrm>
            <a:off x="1447800" y="6227618"/>
            <a:ext cx="7620000" cy="554182"/>
          </a:xfrm>
        </p:spPr>
        <p:txBody>
          <a:bodyPr>
            <a:normAutofit/>
          </a:bodyPr>
          <a:lstStyle>
            <a:lvl1pPr marL="0" indent="0" algn="l">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pic>
        <p:nvPicPr>
          <p:cNvPr id="2050" name="Picture 2" descr="https://lmscontent.embanet.com/Multimedia/LK_Assets/skin/begin_bt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4343400"/>
            <a:ext cx="1619250" cy="38100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20" hasCustomPrompt="1"/>
          </p:nvPr>
        </p:nvSpPr>
        <p:spPr>
          <a:xfrm rot="5400000">
            <a:off x="3048000" y="-152401"/>
            <a:ext cx="1066800" cy="5638800"/>
          </a:xfrm>
          <a:prstGeom prst="round2SameRect">
            <a:avLst/>
          </a:prstGeom>
          <a:gradFill>
            <a:gsLst>
              <a:gs pos="0">
                <a:schemeClr val="bg1">
                  <a:lumMod val="75000"/>
                </a:schemeClr>
              </a:gs>
              <a:gs pos="100000">
                <a:schemeClr val="bg1">
                  <a:lumMod val="50000"/>
                </a:schemeClr>
              </a:gs>
            </a:gsLst>
            <a:lin ang="0" scaled="1"/>
          </a:gradFill>
          <a:effectLst>
            <a:outerShdw blurRad="50800" dist="38100" dir="2700000" algn="tl" rotWithShape="0">
              <a:prstClr val="black">
                <a:alpha val="40000"/>
              </a:prstClr>
            </a:outerShdw>
          </a:effectLst>
        </p:spPr>
        <p:txBody>
          <a:bodyPr vert="vert270" anchor="ctr" anchorCtr="0"/>
          <a:lstStyle>
            <a:lvl1pPr marL="0" indent="0">
              <a:buFontTx/>
              <a:buNone/>
              <a:defRPr baseline="0"/>
            </a:lvl1pPr>
          </a:lstStyle>
          <a:p>
            <a:pPr lvl="0"/>
            <a:r>
              <a:rPr lang="en-US" dirty="0" smtClean="0"/>
              <a:t>Title goes here</a:t>
            </a:r>
            <a:endParaRPr lang="en-US" dirty="0"/>
          </a:p>
        </p:txBody>
      </p:sp>
    </p:spTree>
    <p:extLst>
      <p:ext uri="{BB962C8B-B14F-4D97-AF65-F5344CB8AC3E}">
        <p14:creationId xmlns:p14="http://schemas.microsoft.com/office/powerpoint/2010/main" val="18671452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active Slide">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1143000"/>
            <a:ext cx="7620000" cy="4572000"/>
          </a:xfrm>
          <a:prstGeom prst="rect">
            <a:avLst/>
          </a:prstGeom>
        </p:spPr>
      </p:pic>
      <p:sp>
        <p:nvSpPr>
          <p:cNvPr id="7" name="TextBox 6"/>
          <p:cNvSpPr txBox="1"/>
          <p:nvPr userDrawn="1"/>
        </p:nvSpPr>
        <p:spPr>
          <a:xfrm>
            <a:off x="762000" y="3276600"/>
            <a:ext cx="7620000" cy="338554"/>
          </a:xfrm>
          <a:prstGeom prst="rect">
            <a:avLst/>
          </a:prstGeom>
          <a:noFill/>
        </p:spPr>
        <p:txBody>
          <a:bodyPr wrap="square" rtlCol="0">
            <a:spAutoFit/>
          </a:bodyPr>
          <a:lstStyle/>
          <a:p>
            <a:pPr algn="ctr"/>
            <a:r>
              <a:rPr lang="en-US" sz="1600" dirty="0" smtClean="0"/>
              <a:t>Scene would go here.</a:t>
            </a:r>
            <a:endParaRPr lang="en-US" sz="1600" dirty="0"/>
          </a:p>
        </p:txBody>
      </p:sp>
      <p:sp>
        <p:nvSpPr>
          <p:cNvPr id="8" name="Rectangle 7"/>
          <p:cNvSpPr/>
          <p:nvPr userDrawn="1"/>
        </p:nvSpPr>
        <p:spPr>
          <a:xfrm>
            <a:off x="0" y="0"/>
            <a:ext cx="1600200" cy="1066800"/>
          </a:xfrm>
          <a:prstGeom prst="rect">
            <a:avLst/>
          </a:prstGeom>
          <a:solidFill>
            <a:schemeClr val="bg2">
              <a:lumMod val="9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Screen #:</a:t>
            </a:r>
            <a:endParaRPr lang="en-US" dirty="0"/>
          </a:p>
        </p:txBody>
      </p:sp>
      <p:sp>
        <p:nvSpPr>
          <p:cNvPr id="11" name="Rectangle 10"/>
          <p:cNvSpPr/>
          <p:nvPr userDrawn="1"/>
        </p:nvSpPr>
        <p:spPr>
          <a:xfrm>
            <a:off x="1676400" y="0"/>
            <a:ext cx="7467600" cy="1066800"/>
          </a:xfrm>
          <a:prstGeom prst="rect">
            <a:avLst/>
          </a:prstGeom>
          <a:solidFill>
            <a:schemeClr val="bg1">
              <a:lumMod val="85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Interaction Type</a:t>
            </a:r>
            <a:r>
              <a:rPr lang="en-US" sz="140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r>
              <a:rPr lang="en-US" sz="1400" b="1" baseline="0" dirty="0" smtClean="0">
                <a:solidFill>
                  <a:schemeClr val="tx1"/>
                </a:solidFill>
              </a:rPr>
              <a:t>Navigation Notes</a:t>
            </a:r>
            <a:r>
              <a:rPr lang="en-US" sz="1400" b="0" baseline="0" dirty="0" smtClean="0">
                <a:solidFill>
                  <a:schemeClr val="tx1"/>
                </a:solidFill>
              </a:rPr>
              <a:t>: Linear.</a:t>
            </a:r>
          </a:p>
        </p:txBody>
      </p:sp>
      <p:sp>
        <p:nvSpPr>
          <p:cNvPr id="12" name="Rectangle 11"/>
          <p:cNvSpPr/>
          <p:nvPr userDrawn="1"/>
        </p:nvSpPr>
        <p:spPr>
          <a:xfrm>
            <a:off x="0" y="5791200"/>
            <a:ext cx="9144000" cy="1066800"/>
          </a:xfrm>
          <a:prstGeom prst="rect">
            <a:avLst/>
          </a:prstGeom>
          <a:solidFill>
            <a:schemeClr val="accent1">
              <a:lumMod val="20000"/>
              <a:lumOff val="8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b="1" dirty="0" smtClean="0">
                <a:solidFill>
                  <a:schemeClr val="tx1"/>
                </a:solidFill>
              </a:rPr>
              <a:t>Instructions</a:t>
            </a:r>
            <a:r>
              <a:rPr lang="en-US" sz="1400" dirty="0" smtClean="0">
                <a:solidFill>
                  <a:schemeClr val="tx1"/>
                </a:solidFill>
              </a:rPr>
              <a:t>:</a:t>
            </a:r>
          </a:p>
          <a:p>
            <a:endParaRPr lang="en-US" sz="1400" b="0" baseline="0" dirty="0" smtClean="0">
              <a:solidFill>
                <a:schemeClr val="tx1"/>
              </a:solidFill>
            </a:endParaRPr>
          </a:p>
          <a:p>
            <a:r>
              <a:rPr lang="en-US" sz="1400" b="1" baseline="0" dirty="0" smtClean="0">
                <a:solidFill>
                  <a:schemeClr val="tx1"/>
                </a:solidFill>
              </a:rPr>
              <a:t>Feedback</a:t>
            </a:r>
            <a:r>
              <a:rPr lang="en-US" sz="1400" b="0" baseline="0" dirty="0" smtClean="0">
                <a:solidFill>
                  <a:schemeClr val="tx1"/>
                </a:solidFill>
              </a:rPr>
              <a:t>:</a:t>
            </a:r>
          </a:p>
        </p:txBody>
      </p:sp>
      <p:sp>
        <p:nvSpPr>
          <p:cNvPr id="13" name="Text Placeholder 12"/>
          <p:cNvSpPr>
            <a:spLocks noGrp="1"/>
          </p:cNvSpPr>
          <p:nvPr>
            <p:ph type="body" sz="quarter" idx="13" hasCustomPrompt="1"/>
          </p:nvPr>
        </p:nvSpPr>
        <p:spPr>
          <a:xfrm>
            <a:off x="3048000" y="0"/>
            <a:ext cx="6096000" cy="3810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 simple one sentence explanation of what is happening on this slide/screen</a:t>
            </a:r>
            <a:endParaRPr lang="en-US" dirty="0" smtClean="0"/>
          </a:p>
        </p:txBody>
      </p:sp>
      <p:sp>
        <p:nvSpPr>
          <p:cNvPr id="17" name="Text Placeholder 16"/>
          <p:cNvSpPr>
            <a:spLocks noGrp="1"/>
          </p:cNvSpPr>
          <p:nvPr>
            <p:ph type="body" sz="quarter" idx="14" hasCustomPrompt="1"/>
          </p:nvPr>
        </p:nvSpPr>
        <p:spPr>
          <a:xfrm>
            <a:off x="990600" y="6324600"/>
            <a:ext cx="8153400" cy="5334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smtClean="0">
                <a:solidFill>
                  <a:schemeClr val="tx1"/>
                </a:solidFill>
              </a:rPr>
              <a:t>This space should include feedback for the end user of this slide.</a:t>
            </a:r>
          </a:p>
        </p:txBody>
      </p:sp>
      <p:sp>
        <p:nvSpPr>
          <p:cNvPr id="19" name="Text Placeholder 18"/>
          <p:cNvSpPr>
            <a:spLocks noGrp="1"/>
          </p:cNvSpPr>
          <p:nvPr>
            <p:ph type="body" sz="quarter" idx="15" hasCustomPrompt="1"/>
          </p:nvPr>
        </p:nvSpPr>
        <p:spPr>
          <a:xfrm>
            <a:off x="990600" y="5791200"/>
            <a:ext cx="8153400" cy="5334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smtClean="0">
                <a:solidFill>
                  <a:schemeClr val="tx1"/>
                </a:solidFill>
              </a:rPr>
              <a:t>This space should include instructions for the end user of this slide.</a:t>
            </a:r>
          </a:p>
        </p:txBody>
      </p:sp>
      <p:sp>
        <p:nvSpPr>
          <p:cNvPr id="21" name="Text Placeholder 20"/>
          <p:cNvSpPr>
            <a:spLocks noGrp="1"/>
          </p:cNvSpPr>
          <p:nvPr>
            <p:ph type="body" sz="quarter" idx="16" hasCustomPrompt="1"/>
          </p:nvPr>
        </p:nvSpPr>
        <p:spPr>
          <a:xfrm>
            <a:off x="685800" y="0"/>
            <a:ext cx="914400" cy="533400"/>
          </a:xfrm>
        </p:spPr>
        <p:txBody>
          <a:bodyPr>
            <a:normAutofit/>
          </a:bodyPr>
          <a:lstStyle>
            <a:lvl1pPr marL="0" indent="0">
              <a:buNone/>
              <a:defRPr sz="1200"/>
            </a:lvl1pPr>
          </a:lstStyle>
          <a:p>
            <a:pPr lvl="0"/>
            <a:r>
              <a:rPr lang="en-US" dirty="0" smtClean="0"/>
              <a:t>1.1-etc.     2a-etc.</a:t>
            </a:r>
          </a:p>
        </p:txBody>
      </p:sp>
    </p:spTree>
    <p:extLst>
      <p:ext uri="{BB962C8B-B14F-4D97-AF65-F5344CB8AC3E}">
        <p14:creationId xmlns:p14="http://schemas.microsoft.com/office/powerpoint/2010/main" val="5515491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7C2679-9EDE-4A56-851D-6E1A361DD3F9}"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1143000"/>
            <a:ext cx="7620000" cy="4572000"/>
          </a:xfrm>
          <a:prstGeom prst="rect">
            <a:avLst/>
          </a:prstGeom>
        </p:spPr>
      </p:pic>
      <p:sp>
        <p:nvSpPr>
          <p:cNvPr id="7" name="TextBox 6"/>
          <p:cNvSpPr txBox="1"/>
          <p:nvPr userDrawn="1"/>
        </p:nvSpPr>
        <p:spPr>
          <a:xfrm>
            <a:off x="762000" y="3276600"/>
            <a:ext cx="7620000" cy="338554"/>
          </a:xfrm>
          <a:prstGeom prst="rect">
            <a:avLst/>
          </a:prstGeom>
          <a:noFill/>
        </p:spPr>
        <p:txBody>
          <a:bodyPr wrap="square" rtlCol="0">
            <a:spAutoFit/>
          </a:bodyPr>
          <a:lstStyle/>
          <a:p>
            <a:pPr algn="ctr"/>
            <a:r>
              <a:rPr lang="en-US" sz="1600" dirty="0" smtClean="0"/>
              <a:t>Scene would go here.</a:t>
            </a:r>
            <a:endParaRPr lang="en-US" sz="1600" dirty="0"/>
          </a:p>
        </p:txBody>
      </p:sp>
      <p:sp>
        <p:nvSpPr>
          <p:cNvPr id="8" name="Rectangle 7"/>
          <p:cNvSpPr/>
          <p:nvPr userDrawn="1"/>
        </p:nvSpPr>
        <p:spPr>
          <a:xfrm>
            <a:off x="0" y="0"/>
            <a:ext cx="1600200" cy="1066800"/>
          </a:xfrm>
          <a:prstGeom prst="rect">
            <a:avLst/>
          </a:prstGeom>
          <a:solidFill>
            <a:schemeClr val="bg2">
              <a:lumMod val="9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Screen #:</a:t>
            </a:r>
            <a:endParaRPr lang="en-US" dirty="0"/>
          </a:p>
        </p:txBody>
      </p:sp>
      <p:sp>
        <p:nvSpPr>
          <p:cNvPr id="11" name="Rectangle 10"/>
          <p:cNvSpPr/>
          <p:nvPr userDrawn="1"/>
        </p:nvSpPr>
        <p:spPr>
          <a:xfrm>
            <a:off x="1676400" y="0"/>
            <a:ext cx="7467600" cy="1066800"/>
          </a:xfrm>
          <a:prstGeom prst="rect">
            <a:avLst/>
          </a:prstGeom>
          <a:solidFill>
            <a:schemeClr val="bg1">
              <a:lumMod val="85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Interaction</a:t>
            </a:r>
            <a:r>
              <a:rPr lang="en-US" sz="1400" b="1" baseline="0" dirty="0" smtClean="0">
                <a:solidFill>
                  <a:schemeClr val="tx1"/>
                </a:solidFill>
              </a:rPr>
              <a:t> Type</a:t>
            </a:r>
            <a:r>
              <a:rPr lang="en-US" sz="1400" dirty="0" smtClean="0">
                <a:solidFill>
                  <a:schemeClr val="tx1"/>
                </a:solidFill>
              </a:rPr>
              <a:t>: Presentation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r>
              <a:rPr lang="en-US" sz="1400" b="1" baseline="0" dirty="0" smtClean="0">
                <a:solidFill>
                  <a:schemeClr val="tx1"/>
                </a:solidFill>
              </a:rPr>
              <a:t>Navigation Notes</a:t>
            </a:r>
            <a:r>
              <a:rPr lang="en-US" sz="1400" b="0" baseline="0" dirty="0" smtClean="0">
                <a:solidFill>
                  <a:schemeClr val="tx1"/>
                </a:solidFill>
              </a:rPr>
              <a:t>: Linear.</a:t>
            </a:r>
          </a:p>
        </p:txBody>
      </p:sp>
      <p:sp>
        <p:nvSpPr>
          <p:cNvPr id="12" name="Rectangle 11"/>
          <p:cNvSpPr/>
          <p:nvPr userDrawn="1"/>
        </p:nvSpPr>
        <p:spPr>
          <a:xfrm>
            <a:off x="0" y="5791200"/>
            <a:ext cx="9144000" cy="1066800"/>
          </a:xfrm>
          <a:prstGeom prst="rect">
            <a:avLst/>
          </a:prstGeom>
          <a:solidFill>
            <a:schemeClr val="accent1">
              <a:lumMod val="20000"/>
              <a:lumOff val="8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b="1" dirty="0" smtClean="0">
                <a:solidFill>
                  <a:schemeClr val="tx1"/>
                </a:solidFill>
              </a:rPr>
              <a:t>Animation Notes</a:t>
            </a:r>
            <a:r>
              <a:rPr lang="en-US" sz="1400" dirty="0" smtClean="0">
                <a:solidFill>
                  <a:schemeClr val="tx1"/>
                </a:solidFill>
              </a:rPr>
              <a:t>:</a:t>
            </a:r>
          </a:p>
          <a:p>
            <a:endParaRPr lang="en-US" sz="1400" b="0" baseline="0" dirty="0" smtClean="0">
              <a:solidFill>
                <a:schemeClr val="tx1"/>
              </a:solidFill>
            </a:endParaRPr>
          </a:p>
          <a:p>
            <a:endParaRPr lang="en-US" sz="1400" b="0" baseline="0" dirty="0" smtClean="0">
              <a:solidFill>
                <a:schemeClr val="tx1"/>
              </a:solidFill>
            </a:endParaRPr>
          </a:p>
        </p:txBody>
      </p:sp>
      <p:sp>
        <p:nvSpPr>
          <p:cNvPr id="19" name="Text Placeholder 18"/>
          <p:cNvSpPr>
            <a:spLocks noGrp="1"/>
          </p:cNvSpPr>
          <p:nvPr>
            <p:ph type="body" sz="quarter" idx="15" hasCustomPrompt="1"/>
          </p:nvPr>
        </p:nvSpPr>
        <p:spPr>
          <a:xfrm>
            <a:off x="1371600" y="5791200"/>
            <a:ext cx="7772400" cy="10668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lvl1pPr>
          </a:lstStyle>
          <a:p>
            <a:r>
              <a:rPr lang="en-US" sz="1400" dirty="0" smtClean="0"/>
              <a:t>This space should include specific effects or instructions regarding animations.</a:t>
            </a:r>
          </a:p>
        </p:txBody>
      </p:sp>
      <p:sp>
        <p:nvSpPr>
          <p:cNvPr id="21" name="Text Placeholder 20"/>
          <p:cNvSpPr>
            <a:spLocks noGrp="1"/>
          </p:cNvSpPr>
          <p:nvPr>
            <p:ph type="body" sz="quarter" idx="16" hasCustomPrompt="1"/>
          </p:nvPr>
        </p:nvSpPr>
        <p:spPr>
          <a:xfrm>
            <a:off x="685800" y="0"/>
            <a:ext cx="914400" cy="533400"/>
          </a:xfrm>
        </p:spPr>
        <p:txBody>
          <a:bodyPr>
            <a:normAutofit/>
          </a:bodyPr>
          <a:lstStyle>
            <a:lvl1pPr marL="0" indent="0">
              <a:buNone/>
              <a:defRPr sz="1200"/>
            </a:lvl1pPr>
          </a:lstStyle>
          <a:p>
            <a:pPr lvl="0"/>
            <a:r>
              <a:rPr lang="en-US" dirty="0" smtClean="0"/>
              <a:t>1.1-etc.     2a-etc.</a:t>
            </a:r>
          </a:p>
        </p:txBody>
      </p:sp>
    </p:spTree>
    <p:extLst>
      <p:ext uri="{BB962C8B-B14F-4D97-AF65-F5344CB8AC3E}">
        <p14:creationId xmlns:p14="http://schemas.microsoft.com/office/powerpoint/2010/main" val="24963248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b Slide">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1143000"/>
            <a:ext cx="7620000" cy="4572000"/>
          </a:xfrm>
          <a:prstGeom prst="rect">
            <a:avLst/>
          </a:prstGeom>
        </p:spPr>
      </p:pic>
      <p:sp>
        <p:nvSpPr>
          <p:cNvPr id="7" name="TextBox 6"/>
          <p:cNvSpPr txBox="1"/>
          <p:nvPr userDrawn="1"/>
        </p:nvSpPr>
        <p:spPr>
          <a:xfrm>
            <a:off x="762000" y="3276600"/>
            <a:ext cx="7620000" cy="338554"/>
          </a:xfrm>
          <a:prstGeom prst="rect">
            <a:avLst/>
          </a:prstGeom>
          <a:noFill/>
        </p:spPr>
        <p:txBody>
          <a:bodyPr wrap="square" rtlCol="0">
            <a:spAutoFit/>
          </a:bodyPr>
          <a:lstStyle/>
          <a:p>
            <a:pPr algn="ctr"/>
            <a:r>
              <a:rPr lang="en-US" sz="1600" dirty="0" smtClean="0"/>
              <a:t>Scene would go here.</a:t>
            </a:r>
            <a:endParaRPr lang="en-US" sz="1600" dirty="0"/>
          </a:p>
        </p:txBody>
      </p:sp>
      <p:sp>
        <p:nvSpPr>
          <p:cNvPr id="8" name="Rectangle 7"/>
          <p:cNvSpPr/>
          <p:nvPr userDrawn="1"/>
        </p:nvSpPr>
        <p:spPr>
          <a:xfrm>
            <a:off x="0" y="0"/>
            <a:ext cx="1600200" cy="1066800"/>
          </a:xfrm>
          <a:prstGeom prst="rect">
            <a:avLst/>
          </a:prstGeom>
          <a:solidFill>
            <a:schemeClr val="bg2">
              <a:lumMod val="9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Screen #:</a:t>
            </a:r>
            <a:endParaRPr lang="en-US" dirty="0"/>
          </a:p>
        </p:txBody>
      </p:sp>
      <p:sp>
        <p:nvSpPr>
          <p:cNvPr id="11" name="Rectangle 10"/>
          <p:cNvSpPr/>
          <p:nvPr userDrawn="1"/>
        </p:nvSpPr>
        <p:spPr>
          <a:xfrm>
            <a:off x="1676400" y="0"/>
            <a:ext cx="7467600" cy="1066800"/>
          </a:xfrm>
          <a:prstGeom prst="rect">
            <a:avLst/>
          </a:prstGeom>
          <a:solidFill>
            <a:schemeClr val="bg1">
              <a:lumMod val="85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Interaction</a:t>
            </a:r>
            <a:r>
              <a:rPr lang="en-US" sz="1400" b="1" baseline="0" dirty="0" smtClean="0">
                <a:solidFill>
                  <a:schemeClr val="tx1"/>
                </a:solidFill>
              </a:rPr>
              <a:t> Type </a:t>
            </a:r>
            <a:r>
              <a:rPr lang="en-US" sz="140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r>
              <a:rPr lang="en-US" sz="1400" b="1" baseline="0" dirty="0" smtClean="0">
                <a:solidFill>
                  <a:schemeClr val="tx1"/>
                </a:solidFill>
              </a:rPr>
              <a:t>Navigation Notes</a:t>
            </a:r>
            <a:r>
              <a:rPr lang="en-US" sz="1400" b="0" baseline="0" dirty="0" smtClean="0">
                <a:solidFill>
                  <a:schemeClr val="tx1"/>
                </a:solidFill>
              </a:rPr>
              <a:t>: </a:t>
            </a:r>
          </a:p>
          <a:p>
            <a:r>
              <a:rPr lang="en-US" sz="1400" b="0" baseline="0" dirty="0" smtClean="0">
                <a:solidFill>
                  <a:schemeClr val="tx1"/>
                </a:solidFill>
              </a:rPr>
              <a:t>Hub Navigation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p:txBody>
      </p:sp>
      <p:sp>
        <p:nvSpPr>
          <p:cNvPr id="12" name="Rectangle 11"/>
          <p:cNvSpPr/>
          <p:nvPr userDrawn="1"/>
        </p:nvSpPr>
        <p:spPr>
          <a:xfrm>
            <a:off x="0" y="5791200"/>
            <a:ext cx="9144000" cy="1066800"/>
          </a:xfrm>
          <a:prstGeom prst="rect">
            <a:avLst/>
          </a:prstGeom>
          <a:solidFill>
            <a:schemeClr val="accent1">
              <a:lumMod val="20000"/>
              <a:lumOff val="8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b="1" dirty="0" smtClean="0">
                <a:solidFill>
                  <a:schemeClr val="tx1"/>
                </a:solidFill>
              </a:rPr>
              <a:t>Instructions</a:t>
            </a:r>
            <a:r>
              <a:rPr lang="en-US" sz="1400" dirty="0" smtClean="0">
                <a:solidFill>
                  <a:schemeClr val="tx1"/>
                </a:solidFill>
              </a:rPr>
              <a:t>:</a:t>
            </a:r>
          </a:p>
          <a:p>
            <a:endParaRPr lang="en-US" sz="1400" b="0" baseline="0" dirty="0" smtClean="0">
              <a:solidFill>
                <a:schemeClr val="tx1"/>
              </a:solidFill>
            </a:endParaRPr>
          </a:p>
          <a:p>
            <a:r>
              <a:rPr lang="en-US" sz="1400" b="1" baseline="0" dirty="0" smtClean="0">
                <a:solidFill>
                  <a:schemeClr val="tx1"/>
                </a:solidFill>
              </a:rPr>
              <a:t>Feedback</a:t>
            </a:r>
            <a:r>
              <a:rPr lang="en-US" sz="1400" b="0" baseline="0" dirty="0" smtClean="0">
                <a:solidFill>
                  <a:schemeClr val="tx1"/>
                </a:solidFill>
              </a:rPr>
              <a:t>:</a:t>
            </a:r>
          </a:p>
        </p:txBody>
      </p:sp>
      <p:sp>
        <p:nvSpPr>
          <p:cNvPr id="13" name="Text Placeholder 12"/>
          <p:cNvSpPr>
            <a:spLocks noGrp="1"/>
          </p:cNvSpPr>
          <p:nvPr>
            <p:ph type="body" sz="quarter" idx="13" hasCustomPrompt="1"/>
          </p:nvPr>
        </p:nvSpPr>
        <p:spPr>
          <a:xfrm>
            <a:off x="3048000" y="0"/>
            <a:ext cx="6096000" cy="3810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 simple one sentence explanation of what is happening on this slide/screen</a:t>
            </a:r>
            <a:endParaRPr lang="en-US" dirty="0" smtClean="0"/>
          </a:p>
        </p:txBody>
      </p:sp>
      <p:sp>
        <p:nvSpPr>
          <p:cNvPr id="19" name="Text Placeholder 18"/>
          <p:cNvSpPr>
            <a:spLocks noGrp="1"/>
          </p:cNvSpPr>
          <p:nvPr>
            <p:ph type="body" sz="quarter" idx="15" hasCustomPrompt="1"/>
          </p:nvPr>
        </p:nvSpPr>
        <p:spPr>
          <a:xfrm>
            <a:off x="990600" y="5791200"/>
            <a:ext cx="8153400" cy="3810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smtClean="0">
                <a:solidFill>
                  <a:schemeClr val="tx1"/>
                </a:solidFill>
              </a:rPr>
              <a:t>This space should include instructions for the end user of this slide.</a:t>
            </a:r>
          </a:p>
        </p:txBody>
      </p:sp>
      <p:sp>
        <p:nvSpPr>
          <p:cNvPr id="21" name="Text Placeholder 20"/>
          <p:cNvSpPr>
            <a:spLocks noGrp="1"/>
          </p:cNvSpPr>
          <p:nvPr>
            <p:ph type="body" sz="quarter" idx="16" hasCustomPrompt="1"/>
          </p:nvPr>
        </p:nvSpPr>
        <p:spPr>
          <a:xfrm>
            <a:off x="685800" y="0"/>
            <a:ext cx="914400" cy="533400"/>
          </a:xfrm>
        </p:spPr>
        <p:txBody>
          <a:bodyPr>
            <a:normAutofit/>
          </a:bodyPr>
          <a:lstStyle>
            <a:lvl1pPr marL="0" indent="0">
              <a:buNone/>
              <a:defRPr sz="1200"/>
            </a:lvl1pPr>
          </a:lstStyle>
          <a:p>
            <a:pPr lvl="0"/>
            <a:r>
              <a:rPr lang="en-US" dirty="0" smtClean="0"/>
              <a:t>1.1-etc.     2a-etc.</a:t>
            </a:r>
          </a:p>
        </p:txBody>
      </p:sp>
      <p:sp>
        <p:nvSpPr>
          <p:cNvPr id="3" name="Text Placeholder 2"/>
          <p:cNvSpPr>
            <a:spLocks noGrp="1"/>
          </p:cNvSpPr>
          <p:nvPr>
            <p:ph type="body" sz="quarter" idx="17" hasCustomPrompt="1"/>
          </p:nvPr>
        </p:nvSpPr>
        <p:spPr>
          <a:xfrm>
            <a:off x="3048000" y="457200"/>
            <a:ext cx="6096000" cy="609600"/>
          </a:xfrm>
        </p:spPr>
        <p:txBody>
          <a:bodyPr>
            <a:normAutofit/>
          </a:bodyPr>
          <a:lstStyle>
            <a:lvl1pPr marL="0" indent="0" algn="l">
              <a:buNone/>
              <a:defRPr sz="1400" baseline="0"/>
            </a:lvl1pPr>
          </a:lstStyle>
          <a:p>
            <a:pPr lvl="0"/>
            <a:r>
              <a:rPr lang="en-US" dirty="0" smtClean="0"/>
              <a:t>Specify Hub buttons and destinations here. Ex Button “Choice 1” – Slide 2a</a:t>
            </a:r>
            <a:endParaRPr lang="en-US" dirty="0"/>
          </a:p>
        </p:txBody>
      </p:sp>
      <p:sp>
        <p:nvSpPr>
          <p:cNvPr id="14" name="Text Placeholder 18"/>
          <p:cNvSpPr>
            <a:spLocks noGrp="1"/>
          </p:cNvSpPr>
          <p:nvPr>
            <p:ph type="body" sz="quarter" idx="18" hasCustomPrompt="1"/>
          </p:nvPr>
        </p:nvSpPr>
        <p:spPr>
          <a:xfrm>
            <a:off x="990600" y="6248400"/>
            <a:ext cx="8153400" cy="3810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smtClean="0">
                <a:solidFill>
                  <a:schemeClr val="tx1"/>
                </a:solidFill>
              </a:rPr>
              <a:t>This space should include feedback for the end user of this slide.</a:t>
            </a:r>
          </a:p>
        </p:txBody>
      </p:sp>
    </p:spTree>
    <p:extLst>
      <p:ext uri="{BB962C8B-B14F-4D97-AF65-F5344CB8AC3E}">
        <p14:creationId xmlns:p14="http://schemas.microsoft.com/office/powerpoint/2010/main" val="6481813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b Spoke">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1143000"/>
            <a:ext cx="7620000" cy="4572000"/>
          </a:xfrm>
          <a:prstGeom prst="rect">
            <a:avLst/>
          </a:prstGeom>
        </p:spPr>
      </p:pic>
      <p:sp>
        <p:nvSpPr>
          <p:cNvPr id="7" name="TextBox 6"/>
          <p:cNvSpPr txBox="1"/>
          <p:nvPr userDrawn="1"/>
        </p:nvSpPr>
        <p:spPr>
          <a:xfrm>
            <a:off x="762000" y="3276600"/>
            <a:ext cx="7620000" cy="338554"/>
          </a:xfrm>
          <a:prstGeom prst="rect">
            <a:avLst/>
          </a:prstGeom>
          <a:noFill/>
        </p:spPr>
        <p:txBody>
          <a:bodyPr wrap="square" rtlCol="0">
            <a:spAutoFit/>
          </a:bodyPr>
          <a:lstStyle/>
          <a:p>
            <a:pPr algn="ctr"/>
            <a:r>
              <a:rPr lang="en-US" sz="1600" dirty="0" smtClean="0"/>
              <a:t>Scene would go here.</a:t>
            </a:r>
            <a:endParaRPr lang="en-US" sz="1600" dirty="0"/>
          </a:p>
        </p:txBody>
      </p:sp>
      <p:sp>
        <p:nvSpPr>
          <p:cNvPr id="8" name="Rectangle 7"/>
          <p:cNvSpPr/>
          <p:nvPr userDrawn="1"/>
        </p:nvSpPr>
        <p:spPr>
          <a:xfrm>
            <a:off x="0" y="0"/>
            <a:ext cx="1600200" cy="1066800"/>
          </a:xfrm>
          <a:prstGeom prst="rect">
            <a:avLst/>
          </a:prstGeom>
          <a:solidFill>
            <a:schemeClr val="bg2">
              <a:lumMod val="9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Screen #:</a:t>
            </a:r>
            <a:endParaRPr lang="en-US" dirty="0"/>
          </a:p>
        </p:txBody>
      </p:sp>
      <p:sp>
        <p:nvSpPr>
          <p:cNvPr id="11" name="Rectangle 10"/>
          <p:cNvSpPr/>
          <p:nvPr userDrawn="1"/>
        </p:nvSpPr>
        <p:spPr>
          <a:xfrm>
            <a:off x="1676400" y="0"/>
            <a:ext cx="7467600" cy="1066800"/>
          </a:xfrm>
          <a:prstGeom prst="rect">
            <a:avLst/>
          </a:prstGeom>
          <a:solidFill>
            <a:schemeClr val="bg1">
              <a:lumMod val="85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Interaction</a:t>
            </a:r>
            <a:r>
              <a:rPr lang="en-US" sz="1400" b="1" baseline="0" dirty="0" smtClean="0">
                <a:solidFill>
                  <a:schemeClr val="tx1"/>
                </a:solidFill>
              </a:rPr>
              <a:t> Type </a:t>
            </a:r>
            <a:r>
              <a:rPr lang="en-US" sz="140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r>
              <a:rPr lang="en-US" sz="1400" b="1" baseline="0" dirty="0" smtClean="0">
                <a:solidFill>
                  <a:schemeClr val="tx1"/>
                </a:solidFill>
              </a:rPr>
              <a:t>Navigation Notes</a:t>
            </a:r>
            <a:r>
              <a:rPr lang="en-US" sz="1400" b="0" baseline="0" dirty="0" smtClean="0">
                <a:solidFill>
                  <a:schemeClr val="tx1"/>
                </a:solidFill>
              </a:rPr>
              <a:t>: </a:t>
            </a:r>
          </a:p>
          <a:p>
            <a:r>
              <a:rPr lang="en-US" sz="1400" b="0" baseline="0" dirty="0" smtClean="0">
                <a:solidFill>
                  <a:schemeClr val="tx1"/>
                </a:solidFill>
              </a:rPr>
              <a:t>Hub Navigation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p:txBody>
      </p:sp>
      <p:sp>
        <p:nvSpPr>
          <p:cNvPr id="12" name="Rectangle 11"/>
          <p:cNvSpPr/>
          <p:nvPr userDrawn="1"/>
        </p:nvSpPr>
        <p:spPr>
          <a:xfrm>
            <a:off x="0" y="5791200"/>
            <a:ext cx="9144000" cy="1066800"/>
          </a:xfrm>
          <a:prstGeom prst="rect">
            <a:avLst/>
          </a:prstGeom>
          <a:solidFill>
            <a:schemeClr val="accent1">
              <a:lumMod val="20000"/>
              <a:lumOff val="8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b="1" dirty="0" smtClean="0">
                <a:solidFill>
                  <a:schemeClr val="tx1"/>
                </a:solidFill>
              </a:rPr>
              <a:t>Instructions</a:t>
            </a:r>
            <a:r>
              <a:rPr lang="en-US" sz="1400" dirty="0" smtClean="0">
                <a:solidFill>
                  <a:schemeClr val="tx1"/>
                </a:solidFill>
              </a:rPr>
              <a:t>:</a:t>
            </a:r>
          </a:p>
          <a:p>
            <a:endParaRPr lang="en-US" sz="1400" b="0" baseline="0" dirty="0" smtClean="0">
              <a:solidFill>
                <a:schemeClr val="tx1"/>
              </a:solidFill>
            </a:endParaRPr>
          </a:p>
          <a:p>
            <a:r>
              <a:rPr lang="en-US" sz="1400" b="1" baseline="0" dirty="0" smtClean="0">
                <a:solidFill>
                  <a:schemeClr val="tx1"/>
                </a:solidFill>
              </a:rPr>
              <a:t>Feedback</a:t>
            </a:r>
            <a:r>
              <a:rPr lang="en-US" sz="1400" b="0" baseline="0" dirty="0" smtClean="0">
                <a:solidFill>
                  <a:schemeClr val="tx1"/>
                </a:solidFill>
              </a:rPr>
              <a:t>:</a:t>
            </a:r>
          </a:p>
        </p:txBody>
      </p:sp>
      <p:sp>
        <p:nvSpPr>
          <p:cNvPr id="13" name="Text Placeholder 12"/>
          <p:cNvSpPr>
            <a:spLocks noGrp="1"/>
          </p:cNvSpPr>
          <p:nvPr>
            <p:ph type="body" sz="quarter" idx="13" hasCustomPrompt="1"/>
          </p:nvPr>
        </p:nvSpPr>
        <p:spPr>
          <a:xfrm>
            <a:off x="3048000" y="0"/>
            <a:ext cx="6096000" cy="3810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 simple one sentence explanation of what is happening on this slide/screen</a:t>
            </a:r>
            <a:endParaRPr lang="en-US" dirty="0" smtClean="0"/>
          </a:p>
        </p:txBody>
      </p:sp>
      <p:sp>
        <p:nvSpPr>
          <p:cNvPr id="19" name="Text Placeholder 18"/>
          <p:cNvSpPr>
            <a:spLocks noGrp="1"/>
          </p:cNvSpPr>
          <p:nvPr>
            <p:ph type="body" sz="quarter" idx="15" hasCustomPrompt="1"/>
          </p:nvPr>
        </p:nvSpPr>
        <p:spPr>
          <a:xfrm>
            <a:off x="990600" y="5791200"/>
            <a:ext cx="8153400" cy="3810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smtClean="0">
                <a:solidFill>
                  <a:schemeClr val="tx1"/>
                </a:solidFill>
              </a:rPr>
              <a:t>This space should include instructions for the end user of this slide.</a:t>
            </a:r>
          </a:p>
        </p:txBody>
      </p:sp>
      <p:sp>
        <p:nvSpPr>
          <p:cNvPr id="21" name="Text Placeholder 20"/>
          <p:cNvSpPr>
            <a:spLocks noGrp="1"/>
          </p:cNvSpPr>
          <p:nvPr>
            <p:ph type="body" sz="quarter" idx="16" hasCustomPrompt="1"/>
          </p:nvPr>
        </p:nvSpPr>
        <p:spPr>
          <a:xfrm>
            <a:off x="685800" y="0"/>
            <a:ext cx="914400" cy="533400"/>
          </a:xfrm>
        </p:spPr>
        <p:txBody>
          <a:bodyPr>
            <a:normAutofit/>
          </a:bodyPr>
          <a:lstStyle>
            <a:lvl1pPr marL="0" indent="0">
              <a:buNone/>
              <a:defRPr sz="1200"/>
            </a:lvl1pPr>
          </a:lstStyle>
          <a:p>
            <a:pPr lvl="0"/>
            <a:r>
              <a:rPr lang="en-US" dirty="0" smtClean="0"/>
              <a:t>1.1-etc.     2a-etc.</a:t>
            </a:r>
          </a:p>
        </p:txBody>
      </p:sp>
      <p:sp>
        <p:nvSpPr>
          <p:cNvPr id="3" name="Text Placeholder 2"/>
          <p:cNvSpPr>
            <a:spLocks noGrp="1"/>
          </p:cNvSpPr>
          <p:nvPr>
            <p:ph type="body" sz="quarter" idx="17" hasCustomPrompt="1"/>
          </p:nvPr>
        </p:nvSpPr>
        <p:spPr>
          <a:xfrm>
            <a:off x="3048000" y="457200"/>
            <a:ext cx="6096000" cy="609600"/>
          </a:xfrm>
        </p:spPr>
        <p:txBody>
          <a:bodyPr>
            <a:normAutofit/>
          </a:bodyPr>
          <a:lstStyle>
            <a:lvl1pPr marL="0" indent="0" algn="l">
              <a:buNone/>
              <a:defRPr sz="1400" baseline="0"/>
            </a:lvl1pPr>
          </a:lstStyle>
          <a:p>
            <a:pPr lvl="0"/>
            <a:r>
              <a:rPr lang="en-US" dirty="0" smtClean="0"/>
              <a:t>Specify next and previous screen </a:t>
            </a:r>
            <a:r>
              <a:rPr lang="en-US" dirty="0" err="1" smtClean="0"/>
              <a:t>loactions</a:t>
            </a:r>
            <a:endParaRPr lang="en-US" dirty="0"/>
          </a:p>
        </p:txBody>
      </p:sp>
      <p:sp>
        <p:nvSpPr>
          <p:cNvPr id="14" name="Text Placeholder 18"/>
          <p:cNvSpPr>
            <a:spLocks noGrp="1"/>
          </p:cNvSpPr>
          <p:nvPr>
            <p:ph type="body" sz="quarter" idx="18" hasCustomPrompt="1"/>
          </p:nvPr>
        </p:nvSpPr>
        <p:spPr>
          <a:xfrm>
            <a:off x="990600" y="6248400"/>
            <a:ext cx="8153400" cy="3810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smtClean="0">
                <a:solidFill>
                  <a:schemeClr val="tx1"/>
                </a:solidFill>
              </a:rPr>
              <a:t>This space should include feedback for the end user of this slide.</a:t>
            </a:r>
          </a:p>
        </p:txBody>
      </p:sp>
    </p:spTree>
    <p:extLst>
      <p:ext uri="{BB962C8B-B14F-4D97-AF65-F5344CB8AC3E}">
        <p14:creationId xmlns:p14="http://schemas.microsoft.com/office/powerpoint/2010/main" val="21283507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ub Return Slide">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1143000"/>
            <a:ext cx="7620000" cy="4572000"/>
          </a:xfrm>
          <a:prstGeom prst="rect">
            <a:avLst/>
          </a:prstGeom>
        </p:spPr>
      </p:pic>
      <p:sp>
        <p:nvSpPr>
          <p:cNvPr id="7" name="TextBox 6"/>
          <p:cNvSpPr txBox="1"/>
          <p:nvPr userDrawn="1"/>
        </p:nvSpPr>
        <p:spPr>
          <a:xfrm>
            <a:off x="762000" y="3276600"/>
            <a:ext cx="7620000" cy="338554"/>
          </a:xfrm>
          <a:prstGeom prst="rect">
            <a:avLst/>
          </a:prstGeom>
          <a:noFill/>
        </p:spPr>
        <p:txBody>
          <a:bodyPr wrap="square" rtlCol="0">
            <a:spAutoFit/>
          </a:bodyPr>
          <a:lstStyle/>
          <a:p>
            <a:pPr algn="ctr"/>
            <a:r>
              <a:rPr lang="en-US" sz="1600" dirty="0" smtClean="0"/>
              <a:t>Scene would go here.</a:t>
            </a:r>
            <a:endParaRPr lang="en-US" sz="1600" dirty="0"/>
          </a:p>
        </p:txBody>
      </p:sp>
      <p:sp>
        <p:nvSpPr>
          <p:cNvPr id="8" name="Rectangle 7"/>
          <p:cNvSpPr/>
          <p:nvPr userDrawn="1"/>
        </p:nvSpPr>
        <p:spPr>
          <a:xfrm>
            <a:off x="0" y="0"/>
            <a:ext cx="1600200" cy="1066800"/>
          </a:xfrm>
          <a:prstGeom prst="rect">
            <a:avLst/>
          </a:prstGeom>
          <a:solidFill>
            <a:schemeClr val="bg2">
              <a:lumMod val="9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Screen #:</a:t>
            </a:r>
            <a:endParaRPr lang="en-US" dirty="0"/>
          </a:p>
        </p:txBody>
      </p:sp>
      <p:sp>
        <p:nvSpPr>
          <p:cNvPr id="11" name="Rectangle 10"/>
          <p:cNvSpPr/>
          <p:nvPr userDrawn="1"/>
        </p:nvSpPr>
        <p:spPr>
          <a:xfrm>
            <a:off x="1676400" y="0"/>
            <a:ext cx="7467600" cy="1066800"/>
          </a:xfrm>
          <a:prstGeom prst="rect">
            <a:avLst/>
          </a:prstGeom>
          <a:solidFill>
            <a:schemeClr val="bg1">
              <a:lumMod val="85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Interaction</a:t>
            </a:r>
            <a:r>
              <a:rPr lang="en-US" sz="1400" b="1" baseline="0" dirty="0" smtClean="0">
                <a:solidFill>
                  <a:schemeClr val="tx1"/>
                </a:solidFill>
              </a:rPr>
              <a:t> Type </a:t>
            </a:r>
            <a:r>
              <a:rPr lang="en-US" sz="140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Navigation Notes</a:t>
            </a:r>
            <a:r>
              <a:rPr lang="en-US" sz="1400" b="0" baseline="0" dirty="0" smtClean="0">
                <a:solidFill>
                  <a:schemeClr val="tx1"/>
                </a:solidFill>
              </a:rPr>
              <a:t>: Return to Hub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p:txBody>
      </p:sp>
      <p:sp>
        <p:nvSpPr>
          <p:cNvPr id="12" name="Rectangle 11"/>
          <p:cNvSpPr/>
          <p:nvPr userDrawn="1"/>
        </p:nvSpPr>
        <p:spPr>
          <a:xfrm>
            <a:off x="0" y="5791200"/>
            <a:ext cx="9144000" cy="1066800"/>
          </a:xfrm>
          <a:prstGeom prst="rect">
            <a:avLst/>
          </a:prstGeom>
          <a:solidFill>
            <a:schemeClr val="accent1">
              <a:lumMod val="20000"/>
              <a:lumOff val="8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b="1" dirty="0" smtClean="0">
                <a:solidFill>
                  <a:schemeClr val="tx1"/>
                </a:solidFill>
              </a:rPr>
              <a:t>Instructions</a:t>
            </a:r>
            <a:r>
              <a:rPr lang="en-US" sz="1400" dirty="0" smtClean="0">
                <a:solidFill>
                  <a:schemeClr val="tx1"/>
                </a:solidFill>
              </a:rPr>
              <a:t>:</a:t>
            </a:r>
          </a:p>
          <a:p>
            <a:endParaRPr lang="en-US" sz="1400" b="0" baseline="0" dirty="0" smtClean="0">
              <a:solidFill>
                <a:schemeClr val="tx1"/>
              </a:solidFill>
            </a:endParaRPr>
          </a:p>
          <a:p>
            <a:r>
              <a:rPr lang="en-US" sz="1400" b="1" baseline="0" dirty="0" smtClean="0">
                <a:solidFill>
                  <a:schemeClr val="tx1"/>
                </a:solidFill>
              </a:rPr>
              <a:t>Feedback</a:t>
            </a:r>
            <a:r>
              <a:rPr lang="en-US" sz="1400" b="0" baseline="0" dirty="0" smtClean="0">
                <a:solidFill>
                  <a:schemeClr val="tx1"/>
                </a:solidFill>
              </a:rPr>
              <a:t>:</a:t>
            </a:r>
          </a:p>
        </p:txBody>
      </p:sp>
      <p:sp>
        <p:nvSpPr>
          <p:cNvPr id="13" name="Text Placeholder 12"/>
          <p:cNvSpPr>
            <a:spLocks noGrp="1"/>
          </p:cNvSpPr>
          <p:nvPr>
            <p:ph type="body" sz="quarter" idx="13" hasCustomPrompt="1"/>
          </p:nvPr>
        </p:nvSpPr>
        <p:spPr>
          <a:xfrm>
            <a:off x="3048000" y="0"/>
            <a:ext cx="6096000" cy="3810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 simple one sentence explanation of what is happening on this slide/screen</a:t>
            </a:r>
            <a:endParaRPr lang="en-US" dirty="0" smtClean="0"/>
          </a:p>
        </p:txBody>
      </p:sp>
      <p:sp>
        <p:nvSpPr>
          <p:cNvPr id="19" name="Text Placeholder 18"/>
          <p:cNvSpPr>
            <a:spLocks noGrp="1"/>
          </p:cNvSpPr>
          <p:nvPr>
            <p:ph type="body" sz="quarter" idx="15" hasCustomPrompt="1"/>
          </p:nvPr>
        </p:nvSpPr>
        <p:spPr>
          <a:xfrm>
            <a:off x="990600" y="5791200"/>
            <a:ext cx="8153400" cy="3810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smtClean="0">
                <a:solidFill>
                  <a:schemeClr val="tx1"/>
                </a:solidFill>
              </a:rPr>
              <a:t>This space should include instructions for the end user of this slide.</a:t>
            </a:r>
          </a:p>
        </p:txBody>
      </p:sp>
      <p:sp>
        <p:nvSpPr>
          <p:cNvPr id="21" name="Text Placeholder 20"/>
          <p:cNvSpPr>
            <a:spLocks noGrp="1"/>
          </p:cNvSpPr>
          <p:nvPr>
            <p:ph type="body" sz="quarter" idx="16" hasCustomPrompt="1"/>
          </p:nvPr>
        </p:nvSpPr>
        <p:spPr>
          <a:xfrm>
            <a:off x="685800" y="0"/>
            <a:ext cx="914400" cy="533400"/>
          </a:xfrm>
        </p:spPr>
        <p:txBody>
          <a:bodyPr>
            <a:normAutofit/>
          </a:bodyPr>
          <a:lstStyle>
            <a:lvl1pPr marL="0" indent="0">
              <a:buNone/>
              <a:defRPr sz="1200"/>
            </a:lvl1pPr>
          </a:lstStyle>
          <a:p>
            <a:pPr lvl="0"/>
            <a:r>
              <a:rPr lang="en-US" dirty="0" smtClean="0"/>
              <a:t>1.1-etc.     2a-etc.</a:t>
            </a:r>
          </a:p>
        </p:txBody>
      </p:sp>
      <p:sp>
        <p:nvSpPr>
          <p:cNvPr id="14" name="Text Placeholder 18"/>
          <p:cNvSpPr>
            <a:spLocks noGrp="1"/>
          </p:cNvSpPr>
          <p:nvPr>
            <p:ph type="body" sz="quarter" idx="17" hasCustomPrompt="1"/>
          </p:nvPr>
        </p:nvSpPr>
        <p:spPr>
          <a:xfrm>
            <a:off x="990600" y="6248400"/>
            <a:ext cx="8153400" cy="3810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smtClean="0">
                <a:solidFill>
                  <a:schemeClr val="tx1"/>
                </a:solidFill>
              </a:rPr>
              <a:t>This space should include feedback for the end user of this slide.</a:t>
            </a:r>
          </a:p>
        </p:txBody>
      </p:sp>
    </p:spTree>
    <p:extLst>
      <p:ext uri="{BB962C8B-B14F-4D97-AF65-F5344CB8AC3E}">
        <p14:creationId xmlns:p14="http://schemas.microsoft.com/office/powerpoint/2010/main" val="30728488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ragraph Answer">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1143000"/>
            <a:ext cx="7620000" cy="4572000"/>
          </a:xfrm>
          <a:prstGeom prst="rect">
            <a:avLst/>
          </a:prstGeom>
        </p:spPr>
      </p:pic>
      <p:sp>
        <p:nvSpPr>
          <p:cNvPr id="8" name="Rectangle 7"/>
          <p:cNvSpPr/>
          <p:nvPr userDrawn="1"/>
        </p:nvSpPr>
        <p:spPr>
          <a:xfrm>
            <a:off x="0" y="0"/>
            <a:ext cx="1600200" cy="1066800"/>
          </a:xfrm>
          <a:prstGeom prst="rect">
            <a:avLst/>
          </a:prstGeom>
          <a:solidFill>
            <a:schemeClr val="bg2">
              <a:lumMod val="9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Screen #:</a:t>
            </a:r>
            <a:endParaRPr lang="en-US" dirty="0"/>
          </a:p>
        </p:txBody>
      </p:sp>
      <p:sp>
        <p:nvSpPr>
          <p:cNvPr id="11" name="Rectangle 10"/>
          <p:cNvSpPr/>
          <p:nvPr userDrawn="1"/>
        </p:nvSpPr>
        <p:spPr>
          <a:xfrm>
            <a:off x="1676400" y="0"/>
            <a:ext cx="7467600" cy="1066800"/>
          </a:xfrm>
          <a:prstGeom prst="rect">
            <a:avLst/>
          </a:prstGeom>
          <a:solidFill>
            <a:schemeClr val="bg1">
              <a:lumMod val="85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Interaction</a:t>
            </a:r>
            <a:r>
              <a:rPr lang="en-US" sz="1400" b="1" baseline="0" dirty="0" smtClean="0">
                <a:solidFill>
                  <a:schemeClr val="tx1"/>
                </a:solidFill>
              </a:rPr>
              <a:t> Type </a:t>
            </a:r>
            <a:r>
              <a:rPr lang="en-US" sz="1400" dirty="0" smtClean="0">
                <a:solidFill>
                  <a:schemeClr val="tx1"/>
                </a:solidFill>
              </a:rPr>
              <a:t>: Paragraph</a:t>
            </a:r>
            <a:r>
              <a:rPr lang="en-US" sz="1400" baseline="0" dirty="0" smtClean="0">
                <a:solidFill>
                  <a:schemeClr val="tx1"/>
                </a:solidFill>
              </a:rPr>
              <a:t> answer</a:t>
            </a:r>
            <a:endParaRPr lang="en-US"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Navigation Notes</a:t>
            </a:r>
            <a:r>
              <a:rPr lang="en-US" sz="1400" b="0" baseline="0" dirty="0" smtClean="0">
                <a:solidFill>
                  <a:schemeClr val="tx1"/>
                </a:solidFill>
              </a:rPr>
              <a:t>: Linear.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p:txBody>
      </p:sp>
      <p:sp>
        <p:nvSpPr>
          <p:cNvPr id="12" name="Rectangle 11"/>
          <p:cNvSpPr/>
          <p:nvPr userDrawn="1"/>
        </p:nvSpPr>
        <p:spPr>
          <a:xfrm>
            <a:off x="0" y="5791200"/>
            <a:ext cx="9144000" cy="1066800"/>
          </a:xfrm>
          <a:prstGeom prst="rect">
            <a:avLst/>
          </a:prstGeom>
          <a:solidFill>
            <a:schemeClr val="accent1">
              <a:lumMod val="20000"/>
              <a:lumOff val="8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b="1" dirty="0" smtClean="0">
                <a:solidFill>
                  <a:schemeClr val="tx1"/>
                </a:solidFill>
              </a:rPr>
              <a:t>Instructions</a:t>
            </a:r>
            <a:r>
              <a:rPr lang="en-US" sz="1400" dirty="0" smtClean="0">
                <a:solidFill>
                  <a:schemeClr val="tx1"/>
                </a:solidFill>
              </a:rPr>
              <a:t>:</a:t>
            </a:r>
          </a:p>
          <a:p>
            <a:endParaRPr lang="en-US" sz="1400" b="0" baseline="0" dirty="0" smtClean="0">
              <a:solidFill>
                <a:schemeClr val="tx1"/>
              </a:solidFill>
            </a:endParaRPr>
          </a:p>
          <a:p>
            <a:endParaRPr lang="en-US" sz="1400" b="0" baseline="0" dirty="0" smtClean="0">
              <a:solidFill>
                <a:schemeClr val="tx1"/>
              </a:solidFill>
            </a:endParaRPr>
          </a:p>
        </p:txBody>
      </p:sp>
      <p:sp>
        <p:nvSpPr>
          <p:cNvPr id="19" name="Text Placeholder 18"/>
          <p:cNvSpPr>
            <a:spLocks noGrp="1"/>
          </p:cNvSpPr>
          <p:nvPr>
            <p:ph type="body" sz="quarter" idx="15" hasCustomPrompt="1"/>
          </p:nvPr>
        </p:nvSpPr>
        <p:spPr>
          <a:xfrm>
            <a:off x="990600" y="5791200"/>
            <a:ext cx="8153400" cy="6096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dirty="0" smtClean="0">
                <a:solidFill>
                  <a:schemeClr val="tx1"/>
                </a:solidFill>
              </a:rPr>
              <a:t>This space should include instructions for the end user of this slide.</a:t>
            </a:r>
          </a:p>
        </p:txBody>
      </p:sp>
      <p:sp>
        <p:nvSpPr>
          <p:cNvPr id="21" name="Text Placeholder 20"/>
          <p:cNvSpPr>
            <a:spLocks noGrp="1"/>
          </p:cNvSpPr>
          <p:nvPr>
            <p:ph type="body" sz="quarter" idx="16" hasCustomPrompt="1"/>
          </p:nvPr>
        </p:nvSpPr>
        <p:spPr>
          <a:xfrm>
            <a:off x="685800" y="0"/>
            <a:ext cx="914400" cy="533400"/>
          </a:xfrm>
        </p:spPr>
        <p:txBody>
          <a:bodyPr>
            <a:normAutofit/>
          </a:bodyPr>
          <a:lstStyle>
            <a:lvl1pPr marL="0" indent="0">
              <a:buNone/>
              <a:defRPr sz="1200"/>
            </a:lvl1pPr>
          </a:lstStyle>
          <a:p>
            <a:pPr lvl="0"/>
            <a:r>
              <a:rPr lang="en-US" dirty="0" smtClean="0"/>
              <a:t>1.1-etc.     2a-etc.</a:t>
            </a:r>
          </a:p>
        </p:txBody>
      </p:sp>
      <p:sp>
        <p:nvSpPr>
          <p:cNvPr id="3" name="Text Placeholder 2"/>
          <p:cNvSpPr>
            <a:spLocks noGrp="1"/>
          </p:cNvSpPr>
          <p:nvPr>
            <p:ph type="body" sz="quarter" idx="17" hasCustomPrompt="1"/>
          </p:nvPr>
        </p:nvSpPr>
        <p:spPr>
          <a:xfrm>
            <a:off x="914400" y="1524000"/>
            <a:ext cx="7315200" cy="533400"/>
          </a:xfrm>
        </p:spPr>
        <p:txBody>
          <a:bodyPr/>
          <a:lstStyle>
            <a:lvl1pPr marL="0" indent="0" algn="ctr">
              <a:buNone/>
              <a:defRPr/>
            </a:lvl1pPr>
          </a:lstStyle>
          <a:p>
            <a:pPr lvl="0"/>
            <a:r>
              <a:rPr lang="en-US" dirty="0" smtClean="0"/>
              <a:t>Header</a:t>
            </a:r>
            <a:endParaRPr lang="en-US" dirty="0"/>
          </a:p>
        </p:txBody>
      </p:sp>
      <p:sp>
        <p:nvSpPr>
          <p:cNvPr id="9" name="Text Placeholder 8"/>
          <p:cNvSpPr>
            <a:spLocks noGrp="1"/>
          </p:cNvSpPr>
          <p:nvPr>
            <p:ph type="body" sz="quarter" idx="18" hasCustomPrompt="1"/>
          </p:nvPr>
        </p:nvSpPr>
        <p:spPr>
          <a:xfrm>
            <a:off x="914400" y="2133600"/>
            <a:ext cx="7315200" cy="533400"/>
          </a:xfrm>
        </p:spPr>
        <p:txBody>
          <a:bodyPr>
            <a:normAutofit/>
          </a:bodyPr>
          <a:lstStyle>
            <a:lvl1pPr marL="0" indent="0">
              <a:buNone/>
              <a:defRPr sz="1800"/>
            </a:lvl1pPr>
          </a:lstStyle>
          <a:p>
            <a:pPr lvl="0"/>
            <a:r>
              <a:rPr lang="en-US" dirty="0" smtClean="0"/>
              <a:t>Question text goes here</a:t>
            </a:r>
            <a:endParaRPr lang="en-US" dirty="0"/>
          </a:p>
        </p:txBody>
      </p:sp>
      <p:sp>
        <p:nvSpPr>
          <p:cNvPr id="10" name="Rectangle 9"/>
          <p:cNvSpPr/>
          <p:nvPr userDrawn="1"/>
        </p:nvSpPr>
        <p:spPr>
          <a:xfrm>
            <a:off x="914400" y="2743200"/>
            <a:ext cx="7315200" cy="12954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sz="1400" dirty="0" smtClean="0">
                <a:solidFill>
                  <a:schemeClr val="tx1"/>
                </a:solidFill>
              </a:rPr>
              <a:t>Type</a:t>
            </a:r>
            <a:r>
              <a:rPr lang="en-US" sz="1400" baseline="0" dirty="0" smtClean="0">
                <a:solidFill>
                  <a:schemeClr val="tx1"/>
                </a:solidFill>
              </a:rPr>
              <a:t> your answer here</a:t>
            </a:r>
            <a:endParaRPr lang="en-US" sz="1400" dirty="0">
              <a:solidFill>
                <a:schemeClr val="tx1"/>
              </a:solidFill>
            </a:endParaRPr>
          </a:p>
        </p:txBody>
      </p:sp>
      <p:sp>
        <p:nvSpPr>
          <p:cNvPr id="15" name="Text Placeholder 14"/>
          <p:cNvSpPr>
            <a:spLocks noGrp="1"/>
          </p:cNvSpPr>
          <p:nvPr>
            <p:ph type="body" sz="quarter" idx="19" hasCustomPrompt="1"/>
          </p:nvPr>
        </p:nvSpPr>
        <p:spPr>
          <a:xfrm>
            <a:off x="914400" y="4114800"/>
            <a:ext cx="6096000" cy="1219200"/>
          </a:xfrm>
        </p:spPr>
        <p:txBody>
          <a:bodyPr>
            <a:normAutofit/>
          </a:bodyPr>
          <a:lstStyle>
            <a:lvl1pPr marL="0" indent="0">
              <a:buNone/>
              <a:defRPr sz="1400" baseline="0"/>
            </a:lvl1pPr>
          </a:lstStyle>
          <a:p>
            <a:pPr lvl="0"/>
            <a:r>
              <a:rPr lang="en-US" dirty="0" smtClean="0"/>
              <a:t>Feedback goes here</a:t>
            </a:r>
            <a:endParaRPr lang="en-US" dirty="0"/>
          </a:p>
        </p:txBody>
      </p:sp>
      <p:sp>
        <p:nvSpPr>
          <p:cNvPr id="16" name="Rounded Rectangle 15"/>
          <p:cNvSpPr/>
          <p:nvPr userDrawn="1"/>
        </p:nvSpPr>
        <p:spPr>
          <a:xfrm>
            <a:off x="7086600" y="4876800"/>
            <a:ext cx="1219200" cy="457200"/>
          </a:xfrm>
          <a:prstGeom prst="roundRect">
            <a:avLst/>
          </a:prstGeom>
          <a:gradFill flip="none" rotWithShape="1">
            <a:gsLst>
              <a:gs pos="0">
                <a:schemeClr val="bg1">
                  <a:lumMod val="75000"/>
                </a:schemeClr>
              </a:gs>
              <a:gs pos="100000">
                <a:schemeClr val="bg1">
                  <a:lumMod val="50000"/>
                </a:schemeClr>
              </a:gs>
            </a:gsLst>
            <a:lin ang="5400000" scaled="1"/>
            <a:tileRect/>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Submit</a:t>
            </a:r>
            <a:endParaRPr lang="en-US" dirty="0"/>
          </a:p>
        </p:txBody>
      </p:sp>
    </p:spTree>
    <p:extLst>
      <p:ext uri="{BB962C8B-B14F-4D97-AF65-F5344CB8AC3E}">
        <p14:creationId xmlns:p14="http://schemas.microsoft.com/office/powerpoint/2010/main" val="775400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BB243-6207-4F18-8CC4-694A02232A70}" type="datetimeFigureOut">
              <a:rPr lang="en-US" smtClean="0"/>
              <a:pPr/>
              <a:t>10/10/2016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C2679-9EDE-4A56-851D-6E1A361DD3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703" r:id="rId2"/>
    <p:sldLayoutId id="2147483697" r:id="rId3"/>
    <p:sldLayoutId id="2147483696" r:id="rId4"/>
    <p:sldLayoutId id="2147483698" r:id="rId5"/>
    <p:sldLayoutId id="2147483699" r:id="rId6"/>
    <p:sldLayoutId id="2147483701" r:id="rId7"/>
    <p:sldLayoutId id="2147483700" r:id="rId8"/>
    <p:sldLayoutId id="2147483702"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200" dirty="0"/>
              <a:t>https://us.fotolia.com/Galleries/sWEXTbNyTL859SEOv52URW49JtTasXsb</a:t>
            </a:r>
            <a:endParaRPr lang="en-US" sz="1200" dirty="0"/>
          </a:p>
        </p:txBody>
      </p:sp>
      <p:sp>
        <p:nvSpPr>
          <p:cNvPr id="3" name="Text Placeholder 2"/>
          <p:cNvSpPr>
            <a:spLocks noGrp="1"/>
          </p:cNvSpPr>
          <p:nvPr>
            <p:ph type="body" sz="quarter" idx="12"/>
          </p:nvPr>
        </p:nvSpPr>
        <p:spPr/>
        <p:txBody>
          <a:bodyPr/>
          <a:lstStyle/>
          <a:p>
            <a:r>
              <a:rPr lang="en-US" dirty="0" smtClean="0"/>
              <a:t>Todd Edwards &amp; Galina </a:t>
            </a:r>
            <a:r>
              <a:rPr lang="en-US" dirty="0" err="1" smtClean="0"/>
              <a:t>Culpechina</a:t>
            </a:r>
            <a:endParaRPr lang="en-US" dirty="0"/>
          </a:p>
        </p:txBody>
      </p:sp>
      <p:sp>
        <p:nvSpPr>
          <p:cNvPr id="4" name="Text Placeholder 3"/>
          <p:cNvSpPr>
            <a:spLocks noGrp="1"/>
          </p:cNvSpPr>
          <p:nvPr>
            <p:ph type="body" sz="quarter" idx="14"/>
          </p:nvPr>
        </p:nvSpPr>
        <p:spPr/>
        <p:txBody>
          <a:bodyPr/>
          <a:lstStyle/>
          <a:p>
            <a:r>
              <a:rPr lang="en-US" dirty="0" smtClean="0"/>
              <a:t>APA Editorial Challenge</a:t>
            </a:r>
            <a:endParaRPr lang="en-US" dirty="0"/>
          </a:p>
        </p:txBody>
      </p:sp>
      <p:sp>
        <p:nvSpPr>
          <p:cNvPr id="5" name="Text Placeholder 4"/>
          <p:cNvSpPr>
            <a:spLocks noGrp="1"/>
          </p:cNvSpPr>
          <p:nvPr>
            <p:ph type="body" sz="quarter" idx="16"/>
          </p:nvPr>
        </p:nvSpPr>
        <p:spPr/>
        <p:txBody>
          <a:bodyPr/>
          <a:lstStyle/>
          <a:p>
            <a:r>
              <a:rPr lang="en-US" dirty="0" smtClean="0"/>
              <a:t>02 January 2017</a:t>
            </a:r>
            <a:endParaRPr lang="en-US" dirty="0"/>
          </a:p>
        </p:txBody>
      </p:sp>
      <p:sp>
        <p:nvSpPr>
          <p:cNvPr id="6" name="Text Placeholder 5"/>
          <p:cNvSpPr>
            <a:spLocks noGrp="1"/>
          </p:cNvSpPr>
          <p:nvPr>
            <p:ph type="body" sz="quarter" idx="17"/>
          </p:nvPr>
        </p:nvSpPr>
        <p:spPr/>
        <p:txBody>
          <a:bodyPr/>
          <a:lstStyle/>
          <a:p>
            <a:r>
              <a:rPr lang="en-US" dirty="0"/>
              <a:t>Through this activity, students will gain practice in formatting reference-list citations, numbers, in-text quotations, and literature-review citations in APA style.</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Clicking button returns student to previous screen.</a:t>
            </a:r>
            <a:endParaRPr lang="en-US" dirty="0"/>
          </a:p>
        </p:txBody>
      </p:sp>
      <p:sp>
        <p:nvSpPr>
          <p:cNvPr id="6" name="Text Placeholder 5"/>
          <p:cNvSpPr>
            <a:spLocks noGrp="1"/>
          </p:cNvSpPr>
          <p:nvPr>
            <p:ph type="body" sz="quarter" idx="14"/>
          </p:nvPr>
        </p:nvSpPr>
        <p:spPr>
          <a:xfrm>
            <a:off x="990600" y="6324600"/>
            <a:ext cx="8153400" cy="533400"/>
          </a:xfrm>
        </p:spPr>
        <p:txBody>
          <a:bodyPr>
            <a:normAutofit/>
          </a:bodyPr>
          <a:lstStyle/>
          <a:p>
            <a:endParaRPr lang="en-US" dirty="0" smtClean="0"/>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04938"/>
            <a:ext cx="762000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5"/>
          </p:nvPr>
        </p:nvSpPr>
        <p:spPr/>
        <p:txBody>
          <a:bodyPr>
            <a:normAutofit/>
          </a:bodyPr>
          <a:lstStyle/>
          <a:p>
            <a:endParaRPr lang="en-US" dirty="0" smtClean="0"/>
          </a:p>
        </p:txBody>
      </p:sp>
      <p:sp>
        <p:nvSpPr>
          <p:cNvPr id="8" name="Text Placeholder 7"/>
          <p:cNvSpPr>
            <a:spLocks noGrp="1"/>
          </p:cNvSpPr>
          <p:nvPr>
            <p:ph type="body" sz="quarter" idx="16"/>
          </p:nvPr>
        </p:nvSpPr>
        <p:spPr/>
        <p:txBody>
          <a:bodyPr/>
          <a:lstStyle/>
          <a:p>
            <a:r>
              <a:rPr lang="en-US" dirty="0" smtClean="0"/>
              <a:t>8</a:t>
            </a:r>
            <a:endParaRPr lang="en-US" dirty="0"/>
          </a:p>
        </p:txBody>
      </p:sp>
      <p:sp>
        <p:nvSpPr>
          <p:cNvPr id="2" name="Rectangle 1"/>
          <p:cNvSpPr/>
          <p:nvPr/>
        </p:nvSpPr>
        <p:spPr>
          <a:xfrm>
            <a:off x="4419600" y="2057401"/>
            <a:ext cx="3467100" cy="1752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8" descr="C:\Users\kbetts\Downloads\fotolia_83399029.jpg"/>
          <p:cNvPicPr>
            <a:picLocks noChangeAspect="1" noChangeArrowheads="1"/>
          </p:cNvPicPr>
          <p:nvPr/>
        </p:nvPicPr>
        <p:blipFill rotWithShape="1">
          <a:blip r:embed="rId4">
            <a:extLst>
              <a:ext uri="{28A0092B-C50C-407E-A947-70E740481C1C}">
                <a14:useLocalDpi xmlns:a14="http://schemas.microsoft.com/office/drawing/2010/main" val="0"/>
              </a:ext>
            </a:extLst>
          </a:blip>
          <a:srcRect l="8041" t="8312" r="7910" b="8317"/>
          <a:stretch/>
        </p:blipFill>
        <p:spPr bwMode="auto">
          <a:xfrm>
            <a:off x="1066800" y="1828800"/>
            <a:ext cx="3052783" cy="3028207"/>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238750" y="4572000"/>
            <a:ext cx="18288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68735" y="4583668"/>
            <a:ext cx="968829" cy="369332"/>
          </a:xfrm>
          <a:prstGeom prst="rect">
            <a:avLst/>
          </a:prstGeom>
          <a:noFill/>
        </p:spPr>
        <p:txBody>
          <a:bodyPr wrap="square" rtlCol="0">
            <a:spAutoFit/>
          </a:bodyPr>
          <a:lstStyle/>
          <a:p>
            <a:r>
              <a:rPr lang="en-US" dirty="0" smtClean="0"/>
              <a:t>Go back</a:t>
            </a:r>
            <a:endParaRPr lang="en-US" dirty="0"/>
          </a:p>
        </p:txBody>
      </p:sp>
      <p:sp>
        <p:nvSpPr>
          <p:cNvPr id="11" name="TextBox 10"/>
          <p:cNvSpPr txBox="1"/>
          <p:nvPr/>
        </p:nvSpPr>
        <p:spPr>
          <a:xfrm>
            <a:off x="4572000" y="2133600"/>
            <a:ext cx="2971800" cy="338554"/>
          </a:xfrm>
          <a:prstGeom prst="rect">
            <a:avLst/>
          </a:prstGeom>
          <a:noFill/>
        </p:spPr>
        <p:txBody>
          <a:bodyPr wrap="square" rtlCol="0">
            <a:spAutoFit/>
          </a:bodyPr>
          <a:lstStyle/>
          <a:p>
            <a:r>
              <a:rPr lang="en-US" sz="1600" dirty="0" smtClean="0"/>
              <a:t>Incorrect</a:t>
            </a:r>
            <a:endParaRPr lang="en-US" sz="1600" dirty="0"/>
          </a:p>
        </p:txBody>
      </p:sp>
    </p:spTree>
    <p:extLst>
      <p:ext uri="{BB962C8B-B14F-4D97-AF65-F5344CB8AC3E}">
        <p14:creationId xmlns:p14="http://schemas.microsoft.com/office/powerpoint/2010/main" val="3826304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Clicking button returns student to previous screen.</a:t>
            </a:r>
            <a:endParaRPr lang="en-US" dirty="0"/>
          </a:p>
        </p:txBody>
      </p:sp>
      <p:sp>
        <p:nvSpPr>
          <p:cNvPr id="6" name="Text Placeholder 5"/>
          <p:cNvSpPr>
            <a:spLocks noGrp="1"/>
          </p:cNvSpPr>
          <p:nvPr>
            <p:ph type="body" sz="quarter" idx="14"/>
          </p:nvPr>
        </p:nvSpPr>
        <p:spPr>
          <a:xfrm>
            <a:off x="990600" y="6324600"/>
            <a:ext cx="8153400" cy="533400"/>
          </a:xfrm>
        </p:spPr>
        <p:txBody>
          <a:bodyPr>
            <a:normAutofit/>
          </a:bodyPr>
          <a:lstStyle/>
          <a:p>
            <a:endParaRPr lang="en-US" dirty="0" smtClean="0"/>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04938"/>
            <a:ext cx="762000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5"/>
          </p:nvPr>
        </p:nvSpPr>
        <p:spPr/>
        <p:txBody>
          <a:bodyPr>
            <a:normAutofit/>
          </a:bodyPr>
          <a:lstStyle/>
          <a:p>
            <a:endParaRPr lang="en-US" dirty="0" smtClean="0"/>
          </a:p>
        </p:txBody>
      </p:sp>
      <p:sp>
        <p:nvSpPr>
          <p:cNvPr id="8" name="Text Placeholder 7"/>
          <p:cNvSpPr>
            <a:spLocks noGrp="1"/>
          </p:cNvSpPr>
          <p:nvPr>
            <p:ph type="body" sz="quarter" idx="16"/>
          </p:nvPr>
        </p:nvSpPr>
        <p:spPr/>
        <p:txBody>
          <a:bodyPr/>
          <a:lstStyle/>
          <a:p>
            <a:r>
              <a:rPr lang="en-US" dirty="0"/>
              <a:t>9</a:t>
            </a:r>
            <a:endParaRPr lang="en-US" dirty="0"/>
          </a:p>
        </p:txBody>
      </p:sp>
      <p:sp>
        <p:nvSpPr>
          <p:cNvPr id="2" name="Rectangle 1"/>
          <p:cNvSpPr/>
          <p:nvPr/>
        </p:nvSpPr>
        <p:spPr>
          <a:xfrm>
            <a:off x="4419600" y="2057401"/>
            <a:ext cx="3467100" cy="1752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Rounded Rectangle 2"/>
          <p:cNvSpPr/>
          <p:nvPr/>
        </p:nvSpPr>
        <p:spPr>
          <a:xfrm>
            <a:off x="5238750" y="4572000"/>
            <a:ext cx="18288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68735" y="4583668"/>
            <a:ext cx="968829" cy="369332"/>
          </a:xfrm>
          <a:prstGeom prst="rect">
            <a:avLst/>
          </a:prstGeom>
          <a:noFill/>
        </p:spPr>
        <p:txBody>
          <a:bodyPr wrap="square" rtlCol="0">
            <a:spAutoFit/>
          </a:bodyPr>
          <a:lstStyle/>
          <a:p>
            <a:r>
              <a:rPr lang="en-US" dirty="0" smtClean="0"/>
              <a:t>Go back</a:t>
            </a:r>
            <a:endParaRPr lang="en-US" dirty="0"/>
          </a:p>
        </p:txBody>
      </p:sp>
      <p:sp>
        <p:nvSpPr>
          <p:cNvPr id="11" name="TextBox 10"/>
          <p:cNvSpPr txBox="1"/>
          <p:nvPr/>
        </p:nvSpPr>
        <p:spPr>
          <a:xfrm>
            <a:off x="4572000" y="2133600"/>
            <a:ext cx="2971800" cy="338554"/>
          </a:xfrm>
          <a:prstGeom prst="rect">
            <a:avLst/>
          </a:prstGeom>
          <a:noFill/>
        </p:spPr>
        <p:txBody>
          <a:bodyPr wrap="square" rtlCol="0">
            <a:spAutoFit/>
          </a:bodyPr>
          <a:lstStyle/>
          <a:p>
            <a:r>
              <a:rPr lang="en-US" sz="1600" dirty="0" smtClean="0"/>
              <a:t>Correct!</a:t>
            </a:r>
            <a:endParaRPr lang="en-US" sz="1600" dirty="0"/>
          </a:p>
        </p:txBody>
      </p:sp>
      <p:pic>
        <p:nvPicPr>
          <p:cNvPr id="12" name="Picture 11" descr="C:\Users\kbetts\Downloads\fotolia_96459033 (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200" b="90000" l="9825" r="96943"/>
                    </a14:imgEffect>
                  </a14:imgLayer>
                </a14:imgProps>
              </a:ext>
              <a:ext uri="{28A0092B-C50C-407E-A947-70E740481C1C}">
                <a14:useLocalDpi xmlns:a14="http://schemas.microsoft.com/office/drawing/2010/main" val="0"/>
              </a:ext>
            </a:extLst>
          </a:blip>
          <a:srcRect/>
          <a:stretch>
            <a:fillRect/>
          </a:stretch>
        </p:blipFill>
        <p:spPr bwMode="auto">
          <a:xfrm>
            <a:off x="1295400" y="1916668"/>
            <a:ext cx="2442972"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566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Presentation Slide</a:t>
            </a:r>
            <a:endParaRPr lang="en-US" dirty="0"/>
          </a:p>
        </p:txBody>
      </p:sp>
      <p:sp>
        <p:nvSpPr>
          <p:cNvPr id="6" name="Text Placeholder 5"/>
          <p:cNvSpPr>
            <a:spLocks noGrp="1"/>
          </p:cNvSpPr>
          <p:nvPr>
            <p:ph type="body" sz="quarter" idx="14"/>
          </p:nvPr>
        </p:nvSpPr>
        <p:spPr>
          <a:xfrm>
            <a:off x="990600" y="6324600"/>
            <a:ext cx="8153400" cy="533400"/>
          </a:xfrm>
        </p:spPr>
        <p:txBody>
          <a:bodyPr>
            <a:normAutofit/>
          </a:bodyPr>
          <a:lstStyle/>
          <a:p>
            <a:endParaRPr lang="en-US" dirty="0" smtClean="0"/>
          </a:p>
        </p:txBody>
      </p:sp>
      <p:sp>
        <p:nvSpPr>
          <p:cNvPr id="7" name="Text Placeholder 6"/>
          <p:cNvSpPr>
            <a:spLocks noGrp="1"/>
          </p:cNvSpPr>
          <p:nvPr>
            <p:ph type="body" sz="quarter" idx="15"/>
          </p:nvPr>
        </p:nvSpPr>
        <p:spPr/>
        <p:txBody>
          <a:bodyPr>
            <a:normAutofit/>
          </a:bodyPr>
          <a:lstStyle/>
          <a:p>
            <a:endParaRPr lang="en-US" dirty="0" smtClean="0"/>
          </a:p>
        </p:txBody>
      </p:sp>
      <p:sp>
        <p:nvSpPr>
          <p:cNvPr id="8" name="Text Placeholder 7"/>
          <p:cNvSpPr>
            <a:spLocks noGrp="1"/>
          </p:cNvSpPr>
          <p:nvPr>
            <p:ph type="body" sz="quarter" idx="16"/>
          </p:nvPr>
        </p:nvSpPr>
        <p:spPr/>
        <p:txBody>
          <a:bodyPr/>
          <a:lstStyle/>
          <a:p>
            <a:r>
              <a:rPr lang="en-US" dirty="0" smtClean="0"/>
              <a:t>10</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620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71600" y="2057400"/>
            <a:ext cx="6324600" cy="11519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1447800" y="2286000"/>
            <a:ext cx="6172200" cy="923330"/>
          </a:xfrm>
          <a:prstGeom prst="rect">
            <a:avLst/>
          </a:prstGeom>
          <a:noFill/>
        </p:spPr>
        <p:txBody>
          <a:bodyPr wrap="square" rtlCol="0">
            <a:spAutoFit/>
          </a:bodyPr>
          <a:lstStyle/>
          <a:p>
            <a:r>
              <a:rPr lang="en-US" dirty="0"/>
              <a:t>As you continue to read the paper, a quotation is the next item to take your attention:</a:t>
            </a:r>
          </a:p>
          <a:p>
            <a:endParaRPr lang="en-US" dirty="0"/>
          </a:p>
        </p:txBody>
      </p:sp>
    </p:spTree>
    <p:extLst>
      <p:ext uri="{BB962C8B-B14F-4D97-AF65-F5344CB8AC3E}">
        <p14:creationId xmlns:p14="http://schemas.microsoft.com/office/powerpoint/2010/main" val="157282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Presentation Slide</a:t>
            </a:r>
            <a:endParaRPr lang="en-US" dirty="0"/>
          </a:p>
        </p:txBody>
      </p:sp>
      <p:sp>
        <p:nvSpPr>
          <p:cNvPr id="6" name="Text Placeholder 5"/>
          <p:cNvSpPr>
            <a:spLocks noGrp="1"/>
          </p:cNvSpPr>
          <p:nvPr>
            <p:ph type="body" sz="quarter" idx="14"/>
          </p:nvPr>
        </p:nvSpPr>
        <p:spPr>
          <a:xfrm>
            <a:off x="990600" y="6324600"/>
            <a:ext cx="8153400" cy="533400"/>
          </a:xfrm>
        </p:spPr>
        <p:txBody>
          <a:bodyPr>
            <a:normAutofit/>
          </a:bodyPr>
          <a:lstStyle/>
          <a:p>
            <a:endParaRPr lang="en-US" dirty="0" smtClean="0"/>
          </a:p>
        </p:txBody>
      </p:sp>
      <p:sp>
        <p:nvSpPr>
          <p:cNvPr id="7" name="Text Placeholder 6"/>
          <p:cNvSpPr>
            <a:spLocks noGrp="1"/>
          </p:cNvSpPr>
          <p:nvPr>
            <p:ph type="body" sz="quarter" idx="15"/>
          </p:nvPr>
        </p:nvSpPr>
        <p:spPr/>
        <p:txBody>
          <a:bodyPr>
            <a:normAutofit/>
          </a:bodyPr>
          <a:lstStyle/>
          <a:p>
            <a:endParaRPr lang="en-US" dirty="0" smtClean="0"/>
          </a:p>
        </p:txBody>
      </p:sp>
      <p:sp>
        <p:nvSpPr>
          <p:cNvPr id="8" name="Text Placeholder 7"/>
          <p:cNvSpPr>
            <a:spLocks noGrp="1"/>
          </p:cNvSpPr>
          <p:nvPr>
            <p:ph type="body" sz="quarter" idx="16"/>
          </p:nvPr>
        </p:nvSpPr>
        <p:spPr/>
        <p:txBody>
          <a:bodyPr/>
          <a:lstStyle/>
          <a:p>
            <a:r>
              <a:rPr lang="en-US" dirty="0" smtClean="0"/>
              <a:t>11</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620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71600" y="2057400"/>
            <a:ext cx="6324600" cy="2895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1447800" y="2286000"/>
            <a:ext cx="6172200" cy="2739211"/>
          </a:xfrm>
          <a:prstGeom prst="rect">
            <a:avLst/>
          </a:prstGeom>
          <a:noFill/>
        </p:spPr>
        <p:txBody>
          <a:bodyPr wrap="square" rtlCol="0">
            <a:spAutoFit/>
          </a:bodyPr>
          <a:lstStyle/>
          <a:p>
            <a:r>
              <a:rPr lang="en-US" sz="1400" dirty="0"/>
              <a:t>The observational study was then followed by a two year randomized controlled clinical trial period during which nurses with special training were in frequent contact with physicians, patients, families, and hospital staff. The purpose of the nurses’ contact was to </a:t>
            </a:r>
          </a:p>
          <a:p>
            <a:r>
              <a:rPr lang="en-US" sz="1400" dirty="0"/>
              <a:t>“elicit preferences, improve understanding of outcomes, encourage attention to pain control, and facilitate advance care planning and patient-physician communication.” (SUPPORT Principal Investigators, 1995). </a:t>
            </a:r>
          </a:p>
          <a:p>
            <a:r>
              <a:rPr lang="en-US" sz="1400" dirty="0"/>
              <a:t>In 78% of Phase II cases, physicians received at least one report stating patient or surrogate understanding and preferences. However, the results of the intervention study demonstrated only minor differences in patient-physician communication from the observational study.</a:t>
            </a:r>
          </a:p>
          <a:p>
            <a:endParaRPr lang="en-US" dirty="0"/>
          </a:p>
        </p:txBody>
      </p:sp>
    </p:spTree>
    <p:extLst>
      <p:ext uri="{BB962C8B-B14F-4D97-AF65-F5344CB8AC3E}">
        <p14:creationId xmlns:p14="http://schemas.microsoft.com/office/powerpoint/2010/main" val="2225628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Presentation Slide</a:t>
            </a:r>
            <a:endParaRPr lang="en-US" dirty="0"/>
          </a:p>
        </p:txBody>
      </p:sp>
      <p:sp>
        <p:nvSpPr>
          <p:cNvPr id="6" name="Text Placeholder 5"/>
          <p:cNvSpPr>
            <a:spLocks noGrp="1"/>
          </p:cNvSpPr>
          <p:nvPr>
            <p:ph type="body" sz="quarter" idx="14"/>
          </p:nvPr>
        </p:nvSpPr>
        <p:spPr>
          <a:xfrm>
            <a:off x="990600" y="6324600"/>
            <a:ext cx="8153400" cy="533400"/>
          </a:xfrm>
        </p:spPr>
        <p:txBody>
          <a:bodyPr>
            <a:normAutofit/>
          </a:bodyPr>
          <a:lstStyle/>
          <a:p>
            <a:r>
              <a:rPr lang="en-US" dirty="0"/>
              <a:t>See Developer notes below.</a:t>
            </a:r>
            <a:endParaRPr lang="en-US" dirty="0"/>
          </a:p>
        </p:txBody>
      </p:sp>
      <p:sp>
        <p:nvSpPr>
          <p:cNvPr id="7" name="Text Placeholder 6"/>
          <p:cNvSpPr>
            <a:spLocks noGrp="1"/>
          </p:cNvSpPr>
          <p:nvPr>
            <p:ph type="body" sz="quarter" idx="15"/>
          </p:nvPr>
        </p:nvSpPr>
        <p:spPr/>
        <p:txBody>
          <a:bodyPr>
            <a:normAutofit/>
          </a:bodyPr>
          <a:lstStyle/>
          <a:p>
            <a:r>
              <a:rPr lang="en-US" dirty="0"/>
              <a:t>Choose one of the options or  select the “More options…” button.</a:t>
            </a:r>
            <a:endParaRPr lang="en-US" dirty="0" smtClean="0"/>
          </a:p>
        </p:txBody>
      </p:sp>
      <p:sp>
        <p:nvSpPr>
          <p:cNvPr id="8" name="Text Placeholder 7"/>
          <p:cNvSpPr>
            <a:spLocks noGrp="1"/>
          </p:cNvSpPr>
          <p:nvPr>
            <p:ph type="body" sz="quarter" idx="16"/>
          </p:nvPr>
        </p:nvSpPr>
        <p:spPr/>
        <p:txBody>
          <a:bodyPr/>
          <a:lstStyle/>
          <a:p>
            <a:r>
              <a:rPr lang="en-US" dirty="0" smtClean="0"/>
              <a:t>12</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620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743200" y="1524000"/>
            <a:ext cx="5525984" cy="1143000"/>
          </a:xfrm>
          <a:prstGeom prst="rect">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2743200" y="2819400"/>
            <a:ext cx="5525984" cy="1295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Rectangle 3"/>
          <p:cNvSpPr/>
          <p:nvPr/>
        </p:nvSpPr>
        <p:spPr>
          <a:xfrm>
            <a:off x="990600" y="1828800"/>
            <a:ext cx="1371600" cy="1066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6800" y="1905000"/>
            <a:ext cx="1295400" cy="830997"/>
          </a:xfrm>
          <a:prstGeom prst="rect">
            <a:avLst/>
          </a:prstGeom>
          <a:noFill/>
        </p:spPr>
        <p:txBody>
          <a:bodyPr wrap="square" rtlCol="0">
            <a:spAutoFit/>
          </a:bodyPr>
          <a:lstStyle/>
          <a:p>
            <a:r>
              <a:rPr lang="en-US" sz="1200" b="1" dirty="0" smtClean="0"/>
              <a:t>Determine the correct format for the quotation.</a:t>
            </a:r>
            <a:endParaRPr lang="en-US" sz="1200" b="1" dirty="0"/>
          </a:p>
        </p:txBody>
      </p:sp>
      <p:sp>
        <p:nvSpPr>
          <p:cNvPr id="12" name="TextBox 11"/>
          <p:cNvSpPr txBox="1"/>
          <p:nvPr/>
        </p:nvSpPr>
        <p:spPr>
          <a:xfrm>
            <a:off x="2971800" y="1600200"/>
            <a:ext cx="5257800" cy="1231106"/>
          </a:xfrm>
          <a:prstGeom prst="rect">
            <a:avLst/>
          </a:prstGeom>
          <a:noFill/>
        </p:spPr>
        <p:txBody>
          <a:bodyPr wrap="square" rtlCol="0">
            <a:spAutoFit/>
          </a:bodyPr>
          <a:lstStyle/>
          <a:p>
            <a:pPr lvl="0"/>
            <a:r>
              <a:rPr lang="en-US" sz="1400" dirty="0" smtClean="0"/>
              <a:t>	</a:t>
            </a:r>
            <a:r>
              <a:rPr lang="en-US" sz="1400" dirty="0"/>
              <a:t>elicit preferences, improve understanding of outcomes, encourage attention to pain control, and facilitate advance care planning and patient-physician communication. (SUPPORT Principal Investigators, 1995). (No quotation marks, indented in block form.</a:t>
            </a:r>
          </a:p>
          <a:p>
            <a:endParaRPr lang="en-US" dirty="0"/>
          </a:p>
        </p:txBody>
      </p:sp>
      <p:sp>
        <p:nvSpPr>
          <p:cNvPr id="13" name="TextBox 12"/>
          <p:cNvSpPr txBox="1"/>
          <p:nvPr/>
        </p:nvSpPr>
        <p:spPr>
          <a:xfrm>
            <a:off x="3048000" y="2959894"/>
            <a:ext cx="5410200" cy="1231106"/>
          </a:xfrm>
          <a:prstGeom prst="rect">
            <a:avLst/>
          </a:prstGeom>
          <a:noFill/>
        </p:spPr>
        <p:txBody>
          <a:bodyPr wrap="square" rtlCol="0">
            <a:spAutoFit/>
          </a:bodyPr>
          <a:lstStyle/>
          <a:p>
            <a:pPr lvl="0"/>
            <a:r>
              <a:rPr lang="en-US" sz="1400" dirty="0"/>
              <a:t>“elicit preferences, improve understanding of outcomes, encourage attention to pain control, and facilitate advance care planning and patient-physician communication.” (SUPPORT Principal Investigators, 1995). Block form, single space.</a:t>
            </a:r>
          </a:p>
          <a:p>
            <a:endParaRPr lang="en-US" dirty="0"/>
          </a:p>
        </p:txBody>
      </p:sp>
      <p:sp>
        <p:nvSpPr>
          <p:cNvPr id="14" name="Rounded Rectangle 13"/>
          <p:cNvSpPr/>
          <p:nvPr/>
        </p:nvSpPr>
        <p:spPr>
          <a:xfrm>
            <a:off x="762000" y="4888468"/>
            <a:ext cx="1807523" cy="38225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07423" y="4888468"/>
            <a:ext cx="1562100" cy="369332"/>
          </a:xfrm>
          <a:prstGeom prst="rect">
            <a:avLst/>
          </a:prstGeom>
          <a:noFill/>
        </p:spPr>
        <p:txBody>
          <a:bodyPr wrap="square" rtlCol="0">
            <a:spAutoFit/>
          </a:bodyPr>
          <a:lstStyle/>
          <a:p>
            <a:r>
              <a:rPr lang="en-US" dirty="0" smtClean="0"/>
              <a:t>Earlier options</a:t>
            </a:r>
            <a:endParaRPr lang="en-US" dirty="0"/>
          </a:p>
        </p:txBody>
      </p:sp>
      <p:sp>
        <p:nvSpPr>
          <p:cNvPr id="16" name="Rectangle 15"/>
          <p:cNvSpPr/>
          <p:nvPr/>
        </p:nvSpPr>
        <p:spPr>
          <a:xfrm>
            <a:off x="2743200" y="4191000"/>
            <a:ext cx="5525984" cy="1143000"/>
          </a:xfrm>
          <a:prstGeom prst="rect">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3124200" y="4255294"/>
            <a:ext cx="4953000" cy="1231106"/>
          </a:xfrm>
          <a:prstGeom prst="rect">
            <a:avLst/>
          </a:prstGeom>
          <a:noFill/>
        </p:spPr>
        <p:txBody>
          <a:bodyPr wrap="square" rtlCol="0">
            <a:spAutoFit/>
          </a:bodyPr>
          <a:lstStyle/>
          <a:p>
            <a:pPr lvl="0"/>
            <a:r>
              <a:rPr lang="en-US" sz="1400" dirty="0"/>
              <a:t>“elicit preferences, improve understanding of outcomes, encourage attention to pain control, and facilitate advance care planning and patient-physician communication.” (SUPPORT Principal Investigators, 1995, p. 230). </a:t>
            </a:r>
          </a:p>
          <a:p>
            <a:endParaRPr lang="en-US" dirty="0"/>
          </a:p>
        </p:txBody>
      </p:sp>
    </p:spTree>
    <p:extLst>
      <p:ext uri="{BB962C8B-B14F-4D97-AF65-F5344CB8AC3E}">
        <p14:creationId xmlns:p14="http://schemas.microsoft.com/office/powerpoint/2010/main" val="2948866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Clicking button returns student to previous screen.</a:t>
            </a:r>
            <a:endParaRPr lang="en-US" dirty="0"/>
          </a:p>
        </p:txBody>
      </p:sp>
      <p:sp>
        <p:nvSpPr>
          <p:cNvPr id="6" name="Text Placeholder 5"/>
          <p:cNvSpPr>
            <a:spLocks noGrp="1"/>
          </p:cNvSpPr>
          <p:nvPr>
            <p:ph type="body" sz="quarter" idx="14"/>
          </p:nvPr>
        </p:nvSpPr>
        <p:spPr>
          <a:xfrm>
            <a:off x="990600" y="6324600"/>
            <a:ext cx="8153400" cy="533400"/>
          </a:xfrm>
        </p:spPr>
        <p:txBody>
          <a:bodyPr>
            <a:normAutofit/>
          </a:bodyPr>
          <a:lstStyle/>
          <a:p>
            <a:endParaRPr lang="en-US" dirty="0" smtClean="0"/>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04938"/>
            <a:ext cx="762000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5"/>
          </p:nvPr>
        </p:nvSpPr>
        <p:spPr/>
        <p:txBody>
          <a:bodyPr>
            <a:normAutofit/>
          </a:bodyPr>
          <a:lstStyle/>
          <a:p>
            <a:endParaRPr lang="en-US" dirty="0" smtClean="0"/>
          </a:p>
        </p:txBody>
      </p:sp>
      <p:sp>
        <p:nvSpPr>
          <p:cNvPr id="8" name="Text Placeholder 7"/>
          <p:cNvSpPr>
            <a:spLocks noGrp="1"/>
          </p:cNvSpPr>
          <p:nvPr>
            <p:ph type="body" sz="quarter" idx="16"/>
          </p:nvPr>
        </p:nvSpPr>
        <p:spPr/>
        <p:txBody>
          <a:bodyPr/>
          <a:lstStyle/>
          <a:p>
            <a:r>
              <a:rPr lang="en-US" dirty="0" smtClean="0"/>
              <a:t>13</a:t>
            </a:r>
            <a:endParaRPr lang="en-US" dirty="0"/>
          </a:p>
        </p:txBody>
      </p:sp>
      <p:sp>
        <p:nvSpPr>
          <p:cNvPr id="2" name="Rectangle 1"/>
          <p:cNvSpPr/>
          <p:nvPr/>
        </p:nvSpPr>
        <p:spPr>
          <a:xfrm>
            <a:off x="4419600" y="2057401"/>
            <a:ext cx="3467100" cy="1752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8" descr="C:\Users\kbetts\Downloads\fotolia_83399029.jpg"/>
          <p:cNvPicPr>
            <a:picLocks noChangeAspect="1" noChangeArrowheads="1"/>
          </p:cNvPicPr>
          <p:nvPr/>
        </p:nvPicPr>
        <p:blipFill rotWithShape="1">
          <a:blip r:embed="rId4">
            <a:extLst>
              <a:ext uri="{28A0092B-C50C-407E-A947-70E740481C1C}">
                <a14:useLocalDpi xmlns:a14="http://schemas.microsoft.com/office/drawing/2010/main" val="0"/>
              </a:ext>
            </a:extLst>
          </a:blip>
          <a:srcRect l="8041" t="8312" r="7910" b="8317"/>
          <a:stretch/>
        </p:blipFill>
        <p:spPr bwMode="auto">
          <a:xfrm>
            <a:off x="1066800" y="1828800"/>
            <a:ext cx="3052783" cy="3028207"/>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238750" y="4572000"/>
            <a:ext cx="18288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68735" y="4583668"/>
            <a:ext cx="968829" cy="369332"/>
          </a:xfrm>
          <a:prstGeom prst="rect">
            <a:avLst/>
          </a:prstGeom>
          <a:noFill/>
        </p:spPr>
        <p:txBody>
          <a:bodyPr wrap="square" rtlCol="0">
            <a:spAutoFit/>
          </a:bodyPr>
          <a:lstStyle/>
          <a:p>
            <a:r>
              <a:rPr lang="en-US" dirty="0" smtClean="0"/>
              <a:t>Go back</a:t>
            </a:r>
            <a:endParaRPr lang="en-US" dirty="0"/>
          </a:p>
        </p:txBody>
      </p:sp>
      <p:sp>
        <p:nvSpPr>
          <p:cNvPr id="11" name="TextBox 10"/>
          <p:cNvSpPr txBox="1"/>
          <p:nvPr/>
        </p:nvSpPr>
        <p:spPr>
          <a:xfrm>
            <a:off x="4572000" y="2133600"/>
            <a:ext cx="2971800" cy="338554"/>
          </a:xfrm>
          <a:prstGeom prst="rect">
            <a:avLst/>
          </a:prstGeom>
          <a:noFill/>
        </p:spPr>
        <p:txBody>
          <a:bodyPr wrap="square" rtlCol="0">
            <a:spAutoFit/>
          </a:bodyPr>
          <a:lstStyle/>
          <a:p>
            <a:r>
              <a:rPr lang="en-US" sz="1600" dirty="0" smtClean="0"/>
              <a:t>Incorrect</a:t>
            </a:r>
            <a:endParaRPr lang="en-US" sz="1600" dirty="0"/>
          </a:p>
        </p:txBody>
      </p:sp>
      <p:sp>
        <p:nvSpPr>
          <p:cNvPr id="4" name="AutoShape 2" descr="Comp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Comp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50985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Clicking button returns student to previous screen.</a:t>
            </a:r>
            <a:endParaRPr lang="en-US" dirty="0"/>
          </a:p>
        </p:txBody>
      </p:sp>
      <p:sp>
        <p:nvSpPr>
          <p:cNvPr id="6" name="Text Placeholder 5"/>
          <p:cNvSpPr>
            <a:spLocks noGrp="1"/>
          </p:cNvSpPr>
          <p:nvPr>
            <p:ph type="body" sz="quarter" idx="14"/>
          </p:nvPr>
        </p:nvSpPr>
        <p:spPr>
          <a:xfrm>
            <a:off x="990600" y="6324600"/>
            <a:ext cx="8153400" cy="533400"/>
          </a:xfrm>
        </p:spPr>
        <p:txBody>
          <a:bodyPr>
            <a:normAutofit/>
          </a:bodyPr>
          <a:lstStyle/>
          <a:p>
            <a:endParaRPr lang="en-US" dirty="0" smtClean="0"/>
          </a:p>
        </p:txBody>
      </p:sp>
      <p:sp>
        <p:nvSpPr>
          <p:cNvPr id="7" name="Text Placeholder 6"/>
          <p:cNvSpPr>
            <a:spLocks noGrp="1"/>
          </p:cNvSpPr>
          <p:nvPr>
            <p:ph type="body" sz="quarter" idx="15"/>
          </p:nvPr>
        </p:nvSpPr>
        <p:spPr/>
        <p:txBody>
          <a:bodyPr>
            <a:normAutofit/>
          </a:bodyPr>
          <a:lstStyle/>
          <a:p>
            <a:endParaRPr lang="en-US" dirty="0" smtClean="0"/>
          </a:p>
        </p:txBody>
      </p:sp>
      <p:sp>
        <p:nvSpPr>
          <p:cNvPr id="8" name="Text Placeholder 7"/>
          <p:cNvSpPr>
            <a:spLocks noGrp="1"/>
          </p:cNvSpPr>
          <p:nvPr>
            <p:ph type="body" sz="quarter" idx="16"/>
          </p:nvPr>
        </p:nvSpPr>
        <p:spPr/>
        <p:txBody>
          <a:bodyPr/>
          <a:lstStyle/>
          <a:p>
            <a:r>
              <a:rPr lang="en-US" dirty="0" smtClean="0"/>
              <a:t>14</a:t>
            </a:r>
            <a:endParaRPr lang="en-US" dirty="0"/>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04938"/>
            <a:ext cx="762000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419600" y="2057401"/>
            <a:ext cx="3467100" cy="1752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Rounded Rectangle 2"/>
          <p:cNvSpPr/>
          <p:nvPr/>
        </p:nvSpPr>
        <p:spPr>
          <a:xfrm>
            <a:off x="5238750" y="4572000"/>
            <a:ext cx="18288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68735" y="4583668"/>
            <a:ext cx="968829" cy="369332"/>
          </a:xfrm>
          <a:prstGeom prst="rect">
            <a:avLst/>
          </a:prstGeom>
          <a:noFill/>
        </p:spPr>
        <p:txBody>
          <a:bodyPr wrap="square" rtlCol="0">
            <a:spAutoFit/>
          </a:bodyPr>
          <a:lstStyle/>
          <a:p>
            <a:r>
              <a:rPr lang="en-US" dirty="0" smtClean="0"/>
              <a:t>Go back</a:t>
            </a:r>
            <a:endParaRPr lang="en-US" dirty="0"/>
          </a:p>
        </p:txBody>
      </p:sp>
      <p:sp>
        <p:nvSpPr>
          <p:cNvPr id="11" name="TextBox 10"/>
          <p:cNvSpPr txBox="1"/>
          <p:nvPr/>
        </p:nvSpPr>
        <p:spPr>
          <a:xfrm>
            <a:off x="4572000" y="2133600"/>
            <a:ext cx="2971800" cy="338554"/>
          </a:xfrm>
          <a:prstGeom prst="rect">
            <a:avLst/>
          </a:prstGeom>
          <a:noFill/>
        </p:spPr>
        <p:txBody>
          <a:bodyPr wrap="square" rtlCol="0">
            <a:spAutoFit/>
          </a:bodyPr>
          <a:lstStyle/>
          <a:p>
            <a:r>
              <a:rPr lang="en-US" sz="1600" dirty="0" smtClean="0"/>
              <a:t>Correct!</a:t>
            </a:r>
            <a:endParaRPr lang="en-US" sz="1600" dirty="0"/>
          </a:p>
        </p:txBody>
      </p:sp>
      <p:pic>
        <p:nvPicPr>
          <p:cNvPr id="12" name="Picture 11" descr="C:\Users\kbetts\Downloads\fotolia_96459033 (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200" b="90000" l="9825" r="96943"/>
                    </a14:imgEffect>
                  </a14:imgLayer>
                </a14:imgProps>
              </a:ext>
              <a:ext uri="{28A0092B-C50C-407E-A947-70E740481C1C}">
                <a14:useLocalDpi xmlns:a14="http://schemas.microsoft.com/office/drawing/2010/main" val="0"/>
              </a:ext>
            </a:extLst>
          </a:blip>
          <a:srcRect/>
          <a:stretch>
            <a:fillRect/>
          </a:stretch>
        </p:blipFill>
        <p:spPr bwMode="auto">
          <a:xfrm>
            <a:off x="1295400" y="1916668"/>
            <a:ext cx="2442972"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466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Presentation Slide</a:t>
            </a:r>
            <a:endParaRPr lang="en-US" dirty="0"/>
          </a:p>
        </p:txBody>
      </p:sp>
      <p:sp>
        <p:nvSpPr>
          <p:cNvPr id="6" name="Text Placeholder 5"/>
          <p:cNvSpPr>
            <a:spLocks noGrp="1"/>
          </p:cNvSpPr>
          <p:nvPr>
            <p:ph type="body" sz="quarter" idx="14"/>
          </p:nvPr>
        </p:nvSpPr>
        <p:spPr>
          <a:xfrm>
            <a:off x="990600" y="6324600"/>
            <a:ext cx="8153400" cy="533400"/>
          </a:xfrm>
        </p:spPr>
        <p:txBody>
          <a:bodyPr>
            <a:normAutofit/>
          </a:bodyPr>
          <a:lstStyle/>
          <a:p>
            <a:endParaRPr lang="en-US" dirty="0" smtClean="0"/>
          </a:p>
        </p:txBody>
      </p:sp>
      <p:sp>
        <p:nvSpPr>
          <p:cNvPr id="7" name="Text Placeholder 6"/>
          <p:cNvSpPr>
            <a:spLocks noGrp="1"/>
          </p:cNvSpPr>
          <p:nvPr>
            <p:ph type="body" sz="quarter" idx="15"/>
          </p:nvPr>
        </p:nvSpPr>
        <p:spPr/>
        <p:txBody>
          <a:bodyPr>
            <a:normAutofit/>
          </a:bodyPr>
          <a:lstStyle/>
          <a:p>
            <a:endParaRPr lang="en-US" dirty="0" smtClean="0"/>
          </a:p>
        </p:txBody>
      </p:sp>
      <p:sp>
        <p:nvSpPr>
          <p:cNvPr id="8" name="Text Placeholder 7"/>
          <p:cNvSpPr>
            <a:spLocks noGrp="1"/>
          </p:cNvSpPr>
          <p:nvPr>
            <p:ph type="body" sz="quarter" idx="16"/>
          </p:nvPr>
        </p:nvSpPr>
        <p:spPr/>
        <p:txBody>
          <a:bodyPr/>
          <a:lstStyle/>
          <a:p>
            <a:r>
              <a:rPr lang="en-US" dirty="0" smtClean="0"/>
              <a:t>15</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620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47800" y="2704981"/>
            <a:ext cx="6324600" cy="10288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1524000" y="2933581"/>
            <a:ext cx="6172200" cy="800219"/>
          </a:xfrm>
          <a:prstGeom prst="rect">
            <a:avLst/>
          </a:prstGeom>
          <a:noFill/>
        </p:spPr>
        <p:txBody>
          <a:bodyPr wrap="square" rtlCol="0">
            <a:spAutoFit/>
          </a:bodyPr>
          <a:lstStyle/>
          <a:p>
            <a:r>
              <a:rPr lang="en-US" sz="1400" dirty="0"/>
              <a:t>Congratulations! You have completed the APA Editorial Challenge! Are you celebrating?</a:t>
            </a:r>
          </a:p>
          <a:p>
            <a:endParaRPr lang="en-US" dirty="0"/>
          </a:p>
        </p:txBody>
      </p:sp>
    </p:spTree>
    <p:extLst>
      <p:ext uri="{BB962C8B-B14F-4D97-AF65-F5344CB8AC3E}">
        <p14:creationId xmlns:p14="http://schemas.microsoft.com/office/powerpoint/2010/main" val="3381582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tedwards\Desktop\NURS625\Multimedia Piece\fotolia_973734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6096000" cy="450456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4"/>
          </p:nvPr>
        </p:nvSpPr>
        <p:spPr/>
        <p:txBody>
          <a:bodyPr>
            <a:normAutofit/>
          </a:bodyPr>
          <a:lstStyle/>
          <a:p>
            <a:endParaRPr lang="en-US" dirty="0"/>
          </a:p>
        </p:txBody>
      </p:sp>
      <p:sp>
        <p:nvSpPr>
          <p:cNvPr id="7" name="Text Placeholder 6"/>
          <p:cNvSpPr>
            <a:spLocks noGrp="1"/>
          </p:cNvSpPr>
          <p:nvPr>
            <p:ph type="body" sz="quarter" idx="20"/>
          </p:nvPr>
        </p:nvSpPr>
        <p:spPr/>
        <p:txBody>
          <a:bodyPr/>
          <a:lstStyle/>
          <a:p>
            <a:r>
              <a:rPr lang="en-US" dirty="0" smtClean="0"/>
              <a:t>APA Editorial Challenge</a:t>
            </a:r>
            <a:endParaRPr lang="en-US" dirty="0"/>
          </a:p>
        </p:txBody>
      </p:sp>
      <p:sp>
        <p:nvSpPr>
          <p:cNvPr id="5" name="AutoShape 4" descr="Comp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87944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Presentation Slide</a:t>
            </a:r>
            <a:endParaRPr lang="en-US" dirty="0"/>
          </a:p>
        </p:txBody>
      </p:sp>
      <p:sp>
        <p:nvSpPr>
          <p:cNvPr id="6" name="Text Placeholder 5"/>
          <p:cNvSpPr>
            <a:spLocks noGrp="1"/>
          </p:cNvSpPr>
          <p:nvPr>
            <p:ph type="body" sz="quarter" idx="14"/>
          </p:nvPr>
        </p:nvSpPr>
        <p:spPr>
          <a:xfrm>
            <a:off x="990600" y="6324600"/>
            <a:ext cx="8153400" cy="533400"/>
          </a:xfrm>
        </p:spPr>
        <p:txBody>
          <a:bodyPr>
            <a:normAutofit/>
          </a:bodyPr>
          <a:lstStyle/>
          <a:p>
            <a:endParaRPr lang="en-US" dirty="0" smtClean="0"/>
          </a:p>
        </p:txBody>
      </p:sp>
      <p:sp>
        <p:nvSpPr>
          <p:cNvPr id="7" name="Text Placeholder 6"/>
          <p:cNvSpPr>
            <a:spLocks noGrp="1"/>
          </p:cNvSpPr>
          <p:nvPr>
            <p:ph type="body" sz="quarter" idx="15"/>
          </p:nvPr>
        </p:nvSpPr>
        <p:spPr/>
        <p:txBody>
          <a:bodyPr>
            <a:normAutofit/>
          </a:bodyPr>
          <a:lstStyle/>
          <a:p>
            <a:endParaRPr lang="en-US" dirty="0" smtClean="0"/>
          </a:p>
        </p:txBody>
      </p:sp>
      <p:sp>
        <p:nvSpPr>
          <p:cNvPr id="8" name="Text Placeholder 7"/>
          <p:cNvSpPr>
            <a:spLocks noGrp="1"/>
          </p:cNvSpPr>
          <p:nvPr>
            <p:ph type="body" sz="quarter" idx="16"/>
          </p:nvPr>
        </p:nvSpPr>
        <p:spPr/>
        <p:txBody>
          <a:bodyPr/>
          <a:lstStyle/>
          <a:p>
            <a:r>
              <a:rPr lang="en-US" dirty="0" smtClean="0"/>
              <a:t>1</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620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71600" y="2057400"/>
            <a:ext cx="6324600" cy="114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1524000" y="2213401"/>
            <a:ext cx="6172200" cy="830997"/>
          </a:xfrm>
          <a:prstGeom prst="rect">
            <a:avLst/>
          </a:prstGeom>
          <a:noFill/>
        </p:spPr>
        <p:txBody>
          <a:bodyPr wrap="square" rtlCol="0">
            <a:spAutoFit/>
          </a:bodyPr>
          <a:lstStyle/>
          <a:p>
            <a:r>
              <a:rPr lang="en-US" sz="1600" dirty="0"/>
              <a:t>You are in the process of interviewing for your dream job! Your favorite nursing journal has just announced that they have an opening for a “Chief Nurse Editor” which is a brand new position. </a:t>
            </a:r>
            <a:endParaRPr lang="en-US" sz="2400" dirty="0"/>
          </a:p>
        </p:txBody>
      </p:sp>
    </p:spTree>
    <p:extLst>
      <p:ext uri="{BB962C8B-B14F-4D97-AF65-F5344CB8AC3E}">
        <p14:creationId xmlns:p14="http://schemas.microsoft.com/office/powerpoint/2010/main" val="1201511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Presentation Slide</a:t>
            </a:r>
            <a:endParaRPr lang="en-US" dirty="0"/>
          </a:p>
        </p:txBody>
      </p:sp>
      <p:sp>
        <p:nvSpPr>
          <p:cNvPr id="6" name="Text Placeholder 5"/>
          <p:cNvSpPr>
            <a:spLocks noGrp="1"/>
          </p:cNvSpPr>
          <p:nvPr>
            <p:ph type="body" sz="quarter" idx="14"/>
          </p:nvPr>
        </p:nvSpPr>
        <p:spPr>
          <a:xfrm>
            <a:off x="990600" y="6324600"/>
            <a:ext cx="8153400" cy="533400"/>
          </a:xfrm>
        </p:spPr>
        <p:txBody>
          <a:bodyPr>
            <a:normAutofit/>
          </a:bodyPr>
          <a:lstStyle/>
          <a:p>
            <a:endParaRPr lang="en-US" dirty="0" smtClean="0"/>
          </a:p>
        </p:txBody>
      </p:sp>
      <p:sp>
        <p:nvSpPr>
          <p:cNvPr id="7" name="Text Placeholder 6"/>
          <p:cNvSpPr>
            <a:spLocks noGrp="1"/>
          </p:cNvSpPr>
          <p:nvPr>
            <p:ph type="body" sz="quarter" idx="15"/>
          </p:nvPr>
        </p:nvSpPr>
        <p:spPr/>
        <p:txBody>
          <a:bodyPr>
            <a:normAutofit/>
          </a:bodyPr>
          <a:lstStyle/>
          <a:p>
            <a:endParaRPr lang="en-US" dirty="0" smtClean="0"/>
          </a:p>
        </p:txBody>
      </p:sp>
      <p:sp>
        <p:nvSpPr>
          <p:cNvPr id="8" name="Text Placeholder 7"/>
          <p:cNvSpPr>
            <a:spLocks noGrp="1"/>
          </p:cNvSpPr>
          <p:nvPr>
            <p:ph type="body" sz="quarter" idx="16"/>
          </p:nvPr>
        </p:nvSpPr>
        <p:spPr/>
        <p:txBody>
          <a:bodyPr/>
          <a:lstStyle/>
          <a:p>
            <a:r>
              <a:rPr lang="en-US" dirty="0" smtClean="0"/>
              <a:t>4</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620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71600" y="2057400"/>
            <a:ext cx="6324600" cy="121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1524000" y="2095995"/>
            <a:ext cx="6172200" cy="1077218"/>
          </a:xfrm>
          <a:prstGeom prst="rect">
            <a:avLst/>
          </a:prstGeom>
          <a:noFill/>
        </p:spPr>
        <p:txBody>
          <a:bodyPr wrap="square" rtlCol="0">
            <a:spAutoFit/>
          </a:bodyPr>
          <a:lstStyle/>
          <a:p>
            <a:r>
              <a:rPr lang="en-US" sz="1600" dirty="0" smtClean="0"/>
              <a:t>After </a:t>
            </a:r>
            <a:r>
              <a:rPr lang="en-US" sz="1600" dirty="0"/>
              <a:t>years of non-nurses as editors, the publisher has realized that having a nurse in this position will bring the already sterling publication to an even higher level. One of the criteria for the position is that the nurse editor be strong in his or her APA skills. </a:t>
            </a:r>
            <a:endParaRPr lang="en-US" dirty="0"/>
          </a:p>
        </p:txBody>
      </p:sp>
    </p:spTree>
    <p:extLst>
      <p:ext uri="{BB962C8B-B14F-4D97-AF65-F5344CB8AC3E}">
        <p14:creationId xmlns:p14="http://schemas.microsoft.com/office/powerpoint/2010/main" val="2917283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Presentation Slide</a:t>
            </a:r>
            <a:endParaRPr lang="en-US" dirty="0"/>
          </a:p>
        </p:txBody>
      </p:sp>
      <p:sp>
        <p:nvSpPr>
          <p:cNvPr id="6" name="Text Placeholder 5"/>
          <p:cNvSpPr>
            <a:spLocks noGrp="1"/>
          </p:cNvSpPr>
          <p:nvPr>
            <p:ph type="body" sz="quarter" idx="14"/>
          </p:nvPr>
        </p:nvSpPr>
        <p:spPr>
          <a:xfrm>
            <a:off x="990600" y="6324600"/>
            <a:ext cx="8153400" cy="533400"/>
          </a:xfrm>
        </p:spPr>
        <p:txBody>
          <a:bodyPr>
            <a:normAutofit/>
          </a:bodyPr>
          <a:lstStyle/>
          <a:p>
            <a:endParaRPr lang="en-US" dirty="0" smtClean="0"/>
          </a:p>
        </p:txBody>
      </p:sp>
      <p:sp>
        <p:nvSpPr>
          <p:cNvPr id="7" name="Text Placeholder 6"/>
          <p:cNvSpPr>
            <a:spLocks noGrp="1"/>
          </p:cNvSpPr>
          <p:nvPr>
            <p:ph type="body" sz="quarter" idx="15"/>
          </p:nvPr>
        </p:nvSpPr>
        <p:spPr/>
        <p:txBody>
          <a:bodyPr>
            <a:normAutofit/>
          </a:bodyPr>
          <a:lstStyle/>
          <a:p>
            <a:endParaRPr lang="en-US" dirty="0" smtClean="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620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7"/>
          <p:cNvSpPr>
            <a:spLocks noGrp="1"/>
          </p:cNvSpPr>
          <p:nvPr>
            <p:ph type="body" sz="quarter" idx="16"/>
          </p:nvPr>
        </p:nvSpPr>
        <p:spPr/>
        <p:txBody>
          <a:bodyPr/>
          <a:lstStyle/>
          <a:p>
            <a:r>
              <a:rPr lang="en-US" dirty="0" smtClean="0"/>
              <a:t>5</a:t>
            </a:r>
            <a:endParaRPr lang="en-US" dirty="0"/>
          </a:p>
        </p:txBody>
      </p:sp>
      <p:sp>
        <p:nvSpPr>
          <p:cNvPr id="2" name="Rectangle 1"/>
          <p:cNvSpPr/>
          <p:nvPr/>
        </p:nvSpPr>
        <p:spPr>
          <a:xfrm>
            <a:off x="1323604" y="1673430"/>
            <a:ext cx="5839196" cy="23651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1323604" y="1752600"/>
            <a:ext cx="5839196" cy="1846659"/>
          </a:xfrm>
          <a:prstGeom prst="rect">
            <a:avLst/>
          </a:prstGeom>
          <a:noFill/>
        </p:spPr>
        <p:txBody>
          <a:bodyPr wrap="square" rtlCol="0">
            <a:spAutoFit/>
          </a:bodyPr>
          <a:lstStyle/>
          <a:p>
            <a:r>
              <a:rPr lang="en-US" sz="1600" dirty="0"/>
              <a:t>However, you know this won’t be a simple interview with the publisher or managing editor. Surely you will be required to demonstrate your skill and knowledge in some way. </a:t>
            </a:r>
            <a:r>
              <a:rPr lang="en-US" sz="1600" dirty="0" smtClean="0"/>
              <a:t>All </a:t>
            </a:r>
            <a:r>
              <a:rPr lang="en-US" sz="1600" dirty="0"/>
              <a:t>applicants for this position are required to demonstrate their skills in editing with APA. So far, you are told, nobody has been able to complete the assignment satisfactorily. If you are successful, the position is yours!</a:t>
            </a:r>
          </a:p>
          <a:p>
            <a:endParaRPr lang="en-US" dirty="0"/>
          </a:p>
        </p:txBody>
      </p:sp>
      <p:sp>
        <p:nvSpPr>
          <p:cNvPr id="9" name="AutoShape 2" descr="Comp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40541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Presentation Slide</a:t>
            </a:r>
            <a:endParaRPr lang="en-US" dirty="0"/>
          </a:p>
        </p:txBody>
      </p:sp>
      <p:sp>
        <p:nvSpPr>
          <p:cNvPr id="6" name="Text Placeholder 5"/>
          <p:cNvSpPr>
            <a:spLocks noGrp="1"/>
          </p:cNvSpPr>
          <p:nvPr>
            <p:ph type="body" sz="quarter" idx="14"/>
          </p:nvPr>
        </p:nvSpPr>
        <p:spPr>
          <a:xfrm>
            <a:off x="990600" y="6324600"/>
            <a:ext cx="8153400" cy="533400"/>
          </a:xfrm>
        </p:spPr>
        <p:txBody>
          <a:bodyPr>
            <a:normAutofit/>
          </a:bodyPr>
          <a:lstStyle/>
          <a:p>
            <a:endParaRPr lang="en-US" dirty="0" smtClean="0"/>
          </a:p>
        </p:txBody>
      </p:sp>
      <p:sp>
        <p:nvSpPr>
          <p:cNvPr id="7" name="Text Placeholder 6"/>
          <p:cNvSpPr>
            <a:spLocks noGrp="1"/>
          </p:cNvSpPr>
          <p:nvPr>
            <p:ph type="body" sz="quarter" idx="15"/>
          </p:nvPr>
        </p:nvSpPr>
        <p:spPr/>
        <p:txBody>
          <a:bodyPr>
            <a:normAutofit/>
          </a:bodyPr>
          <a:lstStyle/>
          <a:p>
            <a:endParaRPr lang="en-US" dirty="0" smtClean="0"/>
          </a:p>
        </p:txBody>
      </p:sp>
      <p:sp>
        <p:nvSpPr>
          <p:cNvPr id="8" name="Text Placeholder 7"/>
          <p:cNvSpPr>
            <a:spLocks noGrp="1"/>
          </p:cNvSpPr>
          <p:nvPr>
            <p:ph type="body" sz="quarter" idx="16"/>
          </p:nvPr>
        </p:nvSpPr>
        <p:spPr/>
        <p:txBody>
          <a:bodyPr/>
          <a:lstStyle/>
          <a:p>
            <a:r>
              <a:rPr lang="en-US" dirty="0" smtClean="0"/>
              <a:t>6</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620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71600" y="2057400"/>
            <a:ext cx="6324600" cy="11519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1447800" y="2286000"/>
            <a:ext cx="6172200" cy="923330"/>
          </a:xfrm>
          <a:prstGeom prst="rect">
            <a:avLst/>
          </a:prstGeom>
          <a:noFill/>
        </p:spPr>
        <p:txBody>
          <a:bodyPr wrap="square" rtlCol="0">
            <a:spAutoFit/>
          </a:bodyPr>
          <a:lstStyle/>
          <a:p>
            <a:r>
              <a:rPr lang="en-US" dirty="0" smtClean="0"/>
              <a:t>Here </a:t>
            </a:r>
            <a:r>
              <a:rPr lang="en-US" dirty="0"/>
              <a:t>goes! Your assignment is posted online and if you nail it, you celebrate tonight!</a:t>
            </a:r>
          </a:p>
          <a:p>
            <a:endParaRPr lang="en-US" dirty="0"/>
          </a:p>
        </p:txBody>
      </p:sp>
    </p:spTree>
    <p:extLst>
      <p:ext uri="{BB962C8B-B14F-4D97-AF65-F5344CB8AC3E}">
        <p14:creationId xmlns:p14="http://schemas.microsoft.com/office/powerpoint/2010/main" val="2864468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fontScale="85000" lnSpcReduction="10000"/>
          </a:bodyPr>
          <a:lstStyle/>
          <a:p>
            <a:r>
              <a:rPr lang="en-US" dirty="0"/>
              <a:t>From the list of buttons on the right, user selects component of reference to be reviewed.</a:t>
            </a:r>
            <a:endParaRPr lang="en-US" dirty="0"/>
          </a:p>
        </p:txBody>
      </p:sp>
      <p:sp>
        <p:nvSpPr>
          <p:cNvPr id="6" name="Text Placeholder 5"/>
          <p:cNvSpPr>
            <a:spLocks noGrp="1"/>
          </p:cNvSpPr>
          <p:nvPr>
            <p:ph type="body" sz="quarter" idx="14"/>
          </p:nvPr>
        </p:nvSpPr>
        <p:spPr>
          <a:xfrm>
            <a:off x="990600" y="6324600"/>
            <a:ext cx="8153400" cy="533400"/>
          </a:xfrm>
        </p:spPr>
        <p:txBody>
          <a:bodyPr>
            <a:normAutofit/>
          </a:bodyPr>
          <a:lstStyle/>
          <a:p>
            <a:endParaRPr lang="en-US" dirty="0" smtClean="0"/>
          </a:p>
        </p:txBody>
      </p:sp>
      <p:sp>
        <p:nvSpPr>
          <p:cNvPr id="7" name="Text Placeholder 6"/>
          <p:cNvSpPr>
            <a:spLocks noGrp="1"/>
          </p:cNvSpPr>
          <p:nvPr>
            <p:ph type="body" sz="quarter" idx="15"/>
          </p:nvPr>
        </p:nvSpPr>
        <p:spPr/>
        <p:txBody>
          <a:bodyPr>
            <a:normAutofit/>
          </a:bodyPr>
          <a:lstStyle/>
          <a:p>
            <a:r>
              <a:rPr lang="en-US" dirty="0"/>
              <a:t>The item in the </a:t>
            </a:r>
            <a:r>
              <a:rPr lang="en-US" dirty="0" smtClean="0"/>
              <a:t>bottom </a:t>
            </a:r>
            <a:r>
              <a:rPr lang="en-US" dirty="0"/>
              <a:t>box will change  to incorporate correct response from the user after completion of each reviewed item on the right. User does not need to complete the items in a particular order.</a:t>
            </a:r>
          </a:p>
        </p:txBody>
      </p:sp>
      <p:sp>
        <p:nvSpPr>
          <p:cNvPr id="8" name="Text Placeholder 7"/>
          <p:cNvSpPr>
            <a:spLocks noGrp="1"/>
          </p:cNvSpPr>
          <p:nvPr>
            <p:ph type="body" sz="quarter" idx="16"/>
          </p:nvPr>
        </p:nvSpPr>
        <p:spPr/>
        <p:txBody>
          <a:bodyPr/>
          <a:lstStyle/>
          <a:p>
            <a:r>
              <a:rPr lang="en-US" dirty="0" smtClean="0"/>
              <a:t>7</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620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38200" y="1767126"/>
            <a:ext cx="5334000" cy="8337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868878" y="1881426"/>
            <a:ext cx="5455722" cy="861774"/>
          </a:xfrm>
          <a:prstGeom prst="rect">
            <a:avLst/>
          </a:prstGeom>
          <a:noFill/>
        </p:spPr>
        <p:txBody>
          <a:bodyPr wrap="square" rtlCol="0">
            <a:spAutoFit/>
          </a:bodyPr>
          <a:lstStyle/>
          <a:p>
            <a:r>
              <a:rPr lang="en-US" sz="1600" dirty="0" smtClean="0"/>
              <a:t>You </a:t>
            </a:r>
            <a:r>
              <a:rPr lang="en-US" sz="1600" dirty="0"/>
              <a:t>are provided excerpts from a couple of research papers to evaluate. First you choose to review references: </a:t>
            </a:r>
          </a:p>
          <a:p>
            <a:endParaRPr lang="en-US" dirty="0"/>
          </a:p>
        </p:txBody>
      </p:sp>
      <p:sp>
        <p:nvSpPr>
          <p:cNvPr id="3" name="Rectangle 2"/>
          <p:cNvSpPr/>
          <p:nvPr/>
        </p:nvSpPr>
        <p:spPr>
          <a:xfrm>
            <a:off x="838200" y="3048000"/>
            <a:ext cx="5334000" cy="15535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14400" y="3124200"/>
            <a:ext cx="5181600" cy="1477328"/>
          </a:xfrm>
          <a:prstGeom prst="rect">
            <a:avLst/>
          </a:prstGeom>
          <a:noFill/>
        </p:spPr>
        <p:txBody>
          <a:bodyPr wrap="square" rtlCol="0">
            <a:spAutoFit/>
          </a:bodyPr>
          <a:lstStyle/>
          <a:p>
            <a:r>
              <a:rPr lang="en-US" sz="1600" dirty="0"/>
              <a:t>This one catches your attention</a:t>
            </a:r>
            <a:r>
              <a:rPr lang="en-US" sz="1600" dirty="0" smtClean="0"/>
              <a:t>:</a:t>
            </a:r>
            <a:endParaRPr lang="en-US" sz="1600" dirty="0"/>
          </a:p>
          <a:p>
            <a:r>
              <a:rPr lang="en-US" sz="1400" dirty="0" err="1"/>
              <a:t>Benincasa</a:t>
            </a:r>
            <a:r>
              <a:rPr lang="en-US" sz="1400" dirty="0"/>
              <a:t>, Thomas., King, Ed., </a:t>
            </a:r>
            <a:r>
              <a:rPr lang="en-US" sz="1400" dirty="0" err="1"/>
              <a:t>Rimer</a:t>
            </a:r>
            <a:r>
              <a:rPr lang="en-US" sz="1400" dirty="0"/>
              <a:t>, Ben., Bloom, Helen., </a:t>
            </a:r>
            <a:r>
              <a:rPr lang="en-US" sz="1400" dirty="0" err="1"/>
              <a:t>Balshem</a:t>
            </a:r>
            <a:r>
              <a:rPr lang="en-US" sz="1400" dirty="0"/>
              <a:t>, Ann., James, J., &amp; </a:t>
            </a:r>
            <a:r>
              <a:rPr lang="en-US" sz="1400" dirty="0" err="1"/>
              <a:t>Engstrom</a:t>
            </a:r>
            <a:r>
              <a:rPr lang="en-US" sz="1400" dirty="0"/>
              <a:t>, P. (1996). Results of an office-based training program in clinical breast examination for Primary Care Physicians. </a:t>
            </a:r>
            <a:r>
              <a:rPr lang="en-US" sz="1400" i="1" dirty="0"/>
              <a:t>Journal of Cancer Education</a:t>
            </a:r>
            <a:r>
              <a:rPr lang="en-US" sz="1400" dirty="0"/>
              <a:t>, </a:t>
            </a:r>
            <a:r>
              <a:rPr lang="en-US" sz="1400" i="1" dirty="0"/>
              <a:t>11</a:t>
            </a:r>
            <a:r>
              <a:rPr lang="en-US" sz="1400" dirty="0"/>
              <a:t>(1), pp.25-31.</a:t>
            </a:r>
          </a:p>
          <a:p>
            <a:endParaRPr lang="en-US" dirty="0"/>
          </a:p>
        </p:txBody>
      </p:sp>
      <p:sp>
        <p:nvSpPr>
          <p:cNvPr id="11" name="Rounded Rectangle 10"/>
          <p:cNvSpPr/>
          <p:nvPr/>
        </p:nvSpPr>
        <p:spPr>
          <a:xfrm>
            <a:off x="6400800" y="1600200"/>
            <a:ext cx="1905000" cy="492442"/>
          </a:xfrm>
          <a:prstGeom prst="roundRect">
            <a:avLst/>
          </a:prstGeom>
          <a:solidFill>
            <a:schemeClr val="bg1">
              <a:lumMod val="75000"/>
            </a:schemeClr>
          </a:solidFill>
          <a:ln>
            <a:solidFill>
              <a:schemeClr val="tx1">
                <a:lumMod val="50000"/>
                <a:lumOff val="50000"/>
              </a:schemeClr>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400800" y="2357735"/>
            <a:ext cx="1905000" cy="461665"/>
          </a:xfrm>
          <a:prstGeom prst="round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400800" y="3043535"/>
            <a:ext cx="1905000" cy="461665"/>
          </a:xfrm>
          <a:prstGeom prst="round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400800" y="3824764"/>
            <a:ext cx="1905000" cy="461665"/>
          </a:xfrm>
          <a:prstGeom prst="round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400800" y="4567535"/>
            <a:ext cx="1905000" cy="506880"/>
          </a:xfrm>
          <a:prstGeom prst="round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626184" y="1569422"/>
            <a:ext cx="1451016" cy="523220"/>
          </a:xfrm>
          <a:prstGeom prst="rect">
            <a:avLst/>
          </a:prstGeom>
          <a:noFill/>
        </p:spPr>
        <p:txBody>
          <a:bodyPr wrap="square" rtlCol="0">
            <a:spAutoFit/>
          </a:bodyPr>
          <a:lstStyle/>
          <a:p>
            <a:r>
              <a:rPr lang="en-US" sz="1400" b="1" dirty="0" smtClean="0"/>
              <a:t>Indentation and line spacing</a:t>
            </a:r>
            <a:endParaRPr lang="en-US" sz="1400" b="1" dirty="0"/>
          </a:p>
        </p:txBody>
      </p:sp>
      <p:sp>
        <p:nvSpPr>
          <p:cNvPr id="18" name="TextBox 17"/>
          <p:cNvSpPr txBox="1"/>
          <p:nvPr/>
        </p:nvSpPr>
        <p:spPr>
          <a:xfrm>
            <a:off x="6785016" y="2434678"/>
            <a:ext cx="1104900" cy="307777"/>
          </a:xfrm>
          <a:prstGeom prst="rect">
            <a:avLst/>
          </a:prstGeom>
          <a:noFill/>
        </p:spPr>
        <p:txBody>
          <a:bodyPr wrap="square" rtlCol="0">
            <a:spAutoFit/>
          </a:bodyPr>
          <a:lstStyle/>
          <a:p>
            <a:r>
              <a:rPr lang="en-US" sz="1400" b="1" dirty="0" smtClean="0"/>
              <a:t>Author(s)</a:t>
            </a:r>
            <a:endParaRPr lang="en-US" sz="1400" b="1" dirty="0"/>
          </a:p>
        </p:txBody>
      </p:sp>
      <p:sp>
        <p:nvSpPr>
          <p:cNvPr id="19" name="TextBox 18"/>
          <p:cNvSpPr txBox="1"/>
          <p:nvPr/>
        </p:nvSpPr>
        <p:spPr>
          <a:xfrm>
            <a:off x="6747906" y="3120478"/>
            <a:ext cx="1104900" cy="307777"/>
          </a:xfrm>
          <a:prstGeom prst="rect">
            <a:avLst/>
          </a:prstGeom>
          <a:noFill/>
        </p:spPr>
        <p:txBody>
          <a:bodyPr wrap="square" rtlCol="0">
            <a:spAutoFit/>
          </a:bodyPr>
          <a:lstStyle/>
          <a:p>
            <a:r>
              <a:rPr lang="en-US" sz="1400" b="1" dirty="0" smtClean="0"/>
              <a:t>Article title</a:t>
            </a:r>
            <a:endParaRPr lang="en-US" sz="1400" b="1" dirty="0"/>
          </a:p>
        </p:txBody>
      </p:sp>
      <p:sp>
        <p:nvSpPr>
          <p:cNvPr id="20" name="TextBox 19"/>
          <p:cNvSpPr txBox="1"/>
          <p:nvPr/>
        </p:nvSpPr>
        <p:spPr>
          <a:xfrm>
            <a:off x="6655872" y="3901707"/>
            <a:ext cx="1196934" cy="307777"/>
          </a:xfrm>
          <a:prstGeom prst="rect">
            <a:avLst/>
          </a:prstGeom>
          <a:noFill/>
        </p:spPr>
        <p:txBody>
          <a:bodyPr wrap="square" rtlCol="0">
            <a:spAutoFit/>
          </a:bodyPr>
          <a:lstStyle/>
          <a:p>
            <a:r>
              <a:rPr lang="en-US" sz="1400" b="1" dirty="0" smtClean="0"/>
              <a:t>Journal title</a:t>
            </a:r>
            <a:endParaRPr lang="en-US" sz="1400" b="1" dirty="0"/>
          </a:p>
        </p:txBody>
      </p:sp>
      <p:sp>
        <p:nvSpPr>
          <p:cNvPr id="21" name="TextBox 20"/>
          <p:cNvSpPr txBox="1"/>
          <p:nvPr/>
        </p:nvSpPr>
        <p:spPr>
          <a:xfrm>
            <a:off x="6523017" y="4551195"/>
            <a:ext cx="1706583" cy="523220"/>
          </a:xfrm>
          <a:prstGeom prst="rect">
            <a:avLst/>
          </a:prstGeom>
          <a:noFill/>
        </p:spPr>
        <p:txBody>
          <a:bodyPr wrap="square" rtlCol="0">
            <a:spAutoFit/>
          </a:bodyPr>
          <a:lstStyle/>
          <a:p>
            <a:r>
              <a:rPr lang="en-US" sz="1400" b="1" dirty="0" smtClean="0"/>
              <a:t>Volume, issue, and page numbers</a:t>
            </a:r>
            <a:endParaRPr lang="en-US" sz="1400" b="1" dirty="0"/>
          </a:p>
        </p:txBody>
      </p:sp>
    </p:spTree>
    <p:extLst>
      <p:ext uri="{BB962C8B-B14F-4D97-AF65-F5344CB8AC3E}">
        <p14:creationId xmlns:p14="http://schemas.microsoft.com/office/powerpoint/2010/main" val="1095760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Presentation Slide</a:t>
            </a:r>
            <a:endParaRPr lang="en-US" dirty="0"/>
          </a:p>
        </p:txBody>
      </p:sp>
      <p:sp>
        <p:nvSpPr>
          <p:cNvPr id="6" name="Text Placeholder 5"/>
          <p:cNvSpPr>
            <a:spLocks noGrp="1"/>
          </p:cNvSpPr>
          <p:nvPr>
            <p:ph type="body" sz="quarter" idx="14"/>
          </p:nvPr>
        </p:nvSpPr>
        <p:spPr>
          <a:xfrm>
            <a:off x="990600" y="6324600"/>
            <a:ext cx="8153400" cy="533400"/>
          </a:xfrm>
        </p:spPr>
        <p:txBody>
          <a:bodyPr>
            <a:normAutofit/>
          </a:bodyPr>
          <a:lstStyle/>
          <a:p>
            <a:r>
              <a:rPr lang="en-US" dirty="0"/>
              <a:t>See Developer notes below.</a:t>
            </a:r>
            <a:endParaRPr lang="en-US" dirty="0"/>
          </a:p>
        </p:txBody>
      </p:sp>
      <p:sp>
        <p:nvSpPr>
          <p:cNvPr id="7" name="Text Placeholder 6"/>
          <p:cNvSpPr>
            <a:spLocks noGrp="1"/>
          </p:cNvSpPr>
          <p:nvPr>
            <p:ph type="body" sz="quarter" idx="15"/>
          </p:nvPr>
        </p:nvSpPr>
        <p:spPr/>
        <p:txBody>
          <a:bodyPr>
            <a:normAutofit/>
          </a:bodyPr>
          <a:lstStyle/>
          <a:p>
            <a:r>
              <a:rPr lang="en-US" dirty="0"/>
              <a:t>Choose one of the options or  select the “More options…” button.</a:t>
            </a:r>
            <a:endParaRPr lang="en-US" dirty="0" smtClean="0"/>
          </a:p>
        </p:txBody>
      </p:sp>
      <p:sp>
        <p:nvSpPr>
          <p:cNvPr id="8" name="Text Placeholder 7"/>
          <p:cNvSpPr>
            <a:spLocks noGrp="1"/>
          </p:cNvSpPr>
          <p:nvPr>
            <p:ph type="body" sz="quarter" idx="16"/>
          </p:nvPr>
        </p:nvSpPr>
        <p:spPr/>
        <p:txBody>
          <a:bodyPr/>
          <a:lstStyle/>
          <a:p>
            <a:r>
              <a:rPr lang="en-US" dirty="0" smtClean="0"/>
              <a:t>7a</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620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743200" y="1828800"/>
            <a:ext cx="5525984" cy="1143000"/>
          </a:xfrm>
          <a:prstGeom prst="rect">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2743200" y="3429000"/>
            <a:ext cx="5525984" cy="1295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Rectangle 3"/>
          <p:cNvSpPr/>
          <p:nvPr/>
        </p:nvSpPr>
        <p:spPr>
          <a:xfrm>
            <a:off x="990600" y="1828800"/>
            <a:ext cx="1371600" cy="1066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6800" y="1905000"/>
            <a:ext cx="1295400" cy="830997"/>
          </a:xfrm>
          <a:prstGeom prst="rect">
            <a:avLst/>
          </a:prstGeom>
          <a:noFill/>
        </p:spPr>
        <p:txBody>
          <a:bodyPr wrap="square" rtlCol="0">
            <a:spAutoFit/>
          </a:bodyPr>
          <a:lstStyle/>
          <a:p>
            <a:r>
              <a:rPr lang="en-US" sz="1200" b="1" dirty="0" smtClean="0"/>
              <a:t>Determine the correct format for indentation and line spacing.</a:t>
            </a:r>
            <a:endParaRPr lang="en-US" sz="1200" b="1" dirty="0"/>
          </a:p>
        </p:txBody>
      </p:sp>
      <p:sp>
        <p:nvSpPr>
          <p:cNvPr id="12" name="TextBox 11"/>
          <p:cNvSpPr txBox="1"/>
          <p:nvPr/>
        </p:nvSpPr>
        <p:spPr>
          <a:xfrm>
            <a:off x="2895600" y="1905000"/>
            <a:ext cx="5257800" cy="1231106"/>
          </a:xfrm>
          <a:prstGeom prst="rect">
            <a:avLst/>
          </a:prstGeom>
          <a:noFill/>
        </p:spPr>
        <p:txBody>
          <a:bodyPr wrap="square" rtlCol="0">
            <a:spAutoFit/>
          </a:bodyPr>
          <a:lstStyle/>
          <a:p>
            <a:r>
              <a:rPr lang="en-US" sz="1400" dirty="0" smtClean="0"/>
              <a:t>	</a:t>
            </a:r>
            <a:r>
              <a:rPr lang="en-US" sz="1400" dirty="0" err="1" smtClean="0"/>
              <a:t>Benincasa</a:t>
            </a:r>
            <a:r>
              <a:rPr lang="en-US" sz="1400" dirty="0"/>
              <a:t>, Thomas., King, Ed., </a:t>
            </a:r>
            <a:r>
              <a:rPr lang="en-US" sz="1400" dirty="0" err="1"/>
              <a:t>Rimer</a:t>
            </a:r>
            <a:r>
              <a:rPr lang="en-US" sz="1400" dirty="0"/>
              <a:t>, Ben., Bloom, Helen., </a:t>
            </a:r>
            <a:r>
              <a:rPr lang="en-US" sz="1400" dirty="0" err="1"/>
              <a:t>Balshem</a:t>
            </a:r>
            <a:r>
              <a:rPr lang="en-US" sz="1400" dirty="0"/>
              <a:t>, Ann., James, J., &amp; </a:t>
            </a:r>
            <a:r>
              <a:rPr lang="en-US" sz="1400" dirty="0" err="1"/>
              <a:t>Engstrom</a:t>
            </a:r>
            <a:r>
              <a:rPr lang="en-US" sz="1400" dirty="0"/>
              <a:t>, P. (1996). Results of an office-based training program in clinical breast examination for Primary Care Physicians. </a:t>
            </a:r>
            <a:r>
              <a:rPr lang="en-US" sz="1400" i="1" dirty="0"/>
              <a:t>Journal of Cancer Education</a:t>
            </a:r>
            <a:r>
              <a:rPr lang="en-US" sz="1400" dirty="0"/>
              <a:t>, </a:t>
            </a:r>
            <a:r>
              <a:rPr lang="en-US" sz="1400" i="1" dirty="0"/>
              <a:t>11</a:t>
            </a:r>
            <a:r>
              <a:rPr lang="en-US" sz="1400" dirty="0"/>
              <a:t>(1), pp.25-31.</a:t>
            </a:r>
          </a:p>
          <a:p>
            <a:endParaRPr lang="en-US" dirty="0"/>
          </a:p>
        </p:txBody>
      </p:sp>
      <p:sp>
        <p:nvSpPr>
          <p:cNvPr id="13" name="TextBox 12"/>
          <p:cNvSpPr txBox="1"/>
          <p:nvPr/>
        </p:nvSpPr>
        <p:spPr>
          <a:xfrm>
            <a:off x="2743200" y="3429000"/>
            <a:ext cx="5410200" cy="1446550"/>
          </a:xfrm>
          <a:prstGeom prst="rect">
            <a:avLst/>
          </a:prstGeom>
          <a:noFill/>
        </p:spPr>
        <p:txBody>
          <a:bodyPr wrap="square" rtlCol="0">
            <a:spAutoFit/>
          </a:bodyPr>
          <a:lstStyle/>
          <a:p>
            <a:r>
              <a:rPr lang="en-US" sz="1400" dirty="0" err="1"/>
              <a:t>Benincasa</a:t>
            </a:r>
            <a:r>
              <a:rPr lang="en-US" sz="1400" dirty="0"/>
              <a:t>, Thomas., King, Ed., </a:t>
            </a:r>
            <a:r>
              <a:rPr lang="en-US" sz="1400" dirty="0" err="1"/>
              <a:t>Rimer</a:t>
            </a:r>
            <a:r>
              <a:rPr lang="en-US" sz="1400" dirty="0"/>
              <a:t>, Ben., Bloom, Helen., </a:t>
            </a:r>
            <a:r>
              <a:rPr lang="en-US" sz="1400" dirty="0" err="1"/>
              <a:t>Balshem</a:t>
            </a:r>
            <a:r>
              <a:rPr lang="en-US" sz="1400" dirty="0"/>
              <a:t>, Ann., James, J., &amp;  </a:t>
            </a:r>
          </a:p>
          <a:p>
            <a:r>
              <a:rPr lang="en-US" sz="1400" dirty="0" err="1" smtClean="0"/>
              <a:t>Engstrom</a:t>
            </a:r>
            <a:r>
              <a:rPr lang="en-US" sz="1400" dirty="0"/>
              <a:t>, P. (1996). Results of an office-based training program in </a:t>
            </a:r>
            <a:r>
              <a:rPr lang="en-US" sz="1400" dirty="0" smtClean="0"/>
              <a:t>    clinical </a:t>
            </a:r>
            <a:r>
              <a:rPr lang="en-US" sz="1400" dirty="0"/>
              <a:t>breast examination for Primary Care Physicians. </a:t>
            </a:r>
            <a:r>
              <a:rPr lang="en-US" sz="1400" i="1" dirty="0" smtClean="0"/>
              <a:t>Journal </a:t>
            </a:r>
            <a:r>
              <a:rPr lang="en-US" sz="1400" i="1" dirty="0"/>
              <a:t>of Cancer Education</a:t>
            </a:r>
            <a:r>
              <a:rPr lang="en-US" sz="1400" dirty="0"/>
              <a:t>, </a:t>
            </a:r>
            <a:r>
              <a:rPr lang="en-US" sz="1400" i="1" dirty="0"/>
              <a:t>11</a:t>
            </a:r>
            <a:r>
              <a:rPr lang="en-US" sz="1400" dirty="0"/>
              <a:t>(1), pp.25-31.</a:t>
            </a:r>
          </a:p>
          <a:p>
            <a:endParaRPr lang="en-US" dirty="0"/>
          </a:p>
        </p:txBody>
      </p:sp>
      <p:sp>
        <p:nvSpPr>
          <p:cNvPr id="14" name="Rounded Rectangle 13"/>
          <p:cNvSpPr/>
          <p:nvPr/>
        </p:nvSpPr>
        <p:spPr>
          <a:xfrm>
            <a:off x="5506192" y="4875550"/>
            <a:ext cx="2342408" cy="38225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915396" y="4875550"/>
            <a:ext cx="1476004" cy="369332"/>
          </a:xfrm>
          <a:prstGeom prst="rect">
            <a:avLst/>
          </a:prstGeom>
          <a:noFill/>
        </p:spPr>
        <p:txBody>
          <a:bodyPr wrap="square" rtlCol="0">
            <a:spAutoFit/>
          </a:bodyPr>
          <a:lstStyle/>
          <a:p>
            <a:r>
              <a:rPr lang="en-US" dirty="0" smtClean="0"/>
              <a:t>More options</a:t>
            </a:r>
            <a:endParaRPr lang="en-US" dirty="0"/>
          </a:p>
        </p:txBody>
      </p:sp>
    </p:spTree>
    <p:extLst>
      <p:ext uri="{BB962C8B-B14F-4D97-AF65-F5344CB8AC3E}">
        <p14:creationId xmlns:p14="http://schemas.microsoft.com/office/powerpoint/2010/main" val="1251108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Presentation Slide</a:t>
            </a:r>
            <a:endParaRPr lang="en-US" dirty="0"/>
          </a:p>
        </p:txBody>
      </p:sp>
      <p:sp>
        <p:nvSpPr>
          <p:cNvPr id="6" name="Text Placeholder 5"/>
          <p:cNvSpPr>
            <a:spLocks noGrp="1"/>
          </p:cNvSpPr>
          <p:nvPr>
            <p:ph type="body" sz="quarter" idx="14"/>
          </p:nvPr>
        </p:nvSpPr>
        <p:spPr>
          <a:xfrm>
            <a:off x="990600" y="6324600"/>
            <a:ext cx="8153400" cy="533400"/>
          </a:xfrm>
        </p:spPr>
        <p:txBody>
          <a:bodyPr>
            <a:normAutofit/>
          </a:bodyPr>
          <a:lstStyle/>
          <a:p>
            <a:r>
              <a:rPr lang="en-US" dirty="0"/>
              <a:t>See Developer notes below.</a:t>
            </a:r>
            <a:endParaRPr lang="en-US" dirty="0"/>
          </a:p>
        </p:txBody>
      </p:sp>
      <p:sp>
        <p:nvSpPr>
          <p:cNvPr id="7" name="Text Placeholder 6"/>
          <p:cNvSpPr>
            <a:spLocks noGrp="1"/>
          </p:cNvSpPr>
          <p:nvPr>
            <p:ph type="body" sz="quarter" idx="15"/>
          </p:nvPr>
        </p:nvSpPr>
        <p:spPr/>
        <p:txBody>
          <a:bodyPr>
            <a:normAutofit/>
          </a:bodyPr>
          <a:lstStyle/>
          <a:p>
            <a:r>
              <a:rPr lang="en-US" dirty="0"/>
              <a:t>Choose one of the options or  select the “More options…” button.</a:t>
            </a:r>
            <a:endParaRPr lang="en-US" dirty="0" smtClean="0"/>
          </a:p>
        </p:txBody>
      </p:sp>
      <p:sp>
        <p:nvSpPr>
          <p:cNvPr id="8" name="Text Placeholder 7"/>
          <p:cNvSpPr>
            <a:spLocks noGrp="1"/>
          </p:cNvSpPr>
          <p:nvPr>
            <p:ph type="body" sz="quarter" idx="16"/>
          </p:nvPr>
        </p:nvSpPr>
        <p:spPr/>
        <p:txBody>
          <a:bodyPr/>
          <a:lstStyle/>
          <a:p>
            <a:r>
              <a:rPr lang="en-US" dirty="0" smtClean="0"/>
              <a:t>7a</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620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743200" y="1828800"/>
            <a:ext cx="5525984" cy="1143000"/>
          </a:xfrm>
          <a:prstGeom prst="rect">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2743200" y="3429000"/>
            <a:ext cx="5525984" cy="1295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Rectangle 3"/>
          <p:cNvSpPr/>
          <p:nvPr/>
        </p:nvSpPr>
        <p:spPr>
          <a:xfrm>
            <a:off x="990600" y="1828800"/>
            <a:ext cx="1371600" cy="1066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6800" y="1905000"/>
            <a:ext cx="1295400" cy="830997"/>
          </a:xfrm>
          <a:prstGeom prst="rect">
            <a:avLst/>
          </a:prstGeom>
          <a:noFill/>
        </p:spPr>
        <p:txBody>
          <a:bodyPr wrap="square" rtlCol="0">
            <a:spAutoFit/>
          </a:bodyPr>
          <a:lstStyle/>
          <a:p>
            <a:r>
              <a:rPr lang="en-US" sz="1200" b="1" dirty="0" smtClean="0"/>
              <a:t>Determine the correct format for indentation and line spacing.</a:t>
            </a:r>
            <a:endParaRPr lang="en-US" sz="1200" b="1" dirty="0"/>
          </a:p>
        </p:txBody>
      </p:sp>
      <p:sp>
        <p:nvSpPr>
          <p:cNvPr id="12" name="TextBox 11"/>
          <p:cNvSpPr txBox="1"/>
          <p:nvPr/>
        </p:nvSpPr>
        <p:spPr>
          <a:xfrm>
            <a:off x="2895600" y="1905000"/>
            <a:ext cx="5257800" cy="1231106"/>
          </a:xfrm>
          <a:prstGeom prst="rect">
            <a:avLst/>
          </a:prstGeom>
          <a:noFill/>
        </p:spPr>
        <p:txBody>
          <a:bodyPr wrap="square" rtlCol="0">
            <a:spAutoFit/>
          </a:bodyPr>
          <a:lstStyle/>
          <a:p>
            <a:r>
              <a:rPr lang="en-US" sz="1400" dirty="0" smtClean="0"/>
              <a:t>	</a:t>
            </a:r>
            <a:r>
              <a:rPr lang="en-US" sz="1400" dirty="0" err="1" smtClean="0"/>
              <a:t>Benincasa</a:t>
            </a:r>
            <a:r>
              <a:rPr lang="en-US" sz="1400" dirty="0"/>
              <a:t>, Thomas., King, Ed., </a:t>
            </a:r>
            <a:r>
              <a:rPr lang="en-US" sz="1400" dirty="0" err="1"/>
              <a:t>Rimer</a:t>
            </a:r>
            <a:r>
              <a:rPr lang="en-US" sz="1400" dirty="0"/>
              <a:t>, Ben., Bloom, Helen., </a:t>
            </a:r>
            <a:r>
              <a:rPr lang="en-US" sz="1400" dirty="0" err="1"/>
              <a:t>Balshem</a:t>
            </a:r>
            <a:r>
              <a:rPr lang="en-US" sz="1400" dirty="0"/>
              <a:t>, Ann., James, J., &amp; </a:t>
            </a:r>
            <a:r>
              <a:rPr lang="en-US" sz="1400" dirty="0" err="1"/>
              <a:t>Engstrom</a:t>
            </a:r>
            <a:r>
              <a:rPr lang="en-US" sz="1400" dirty="0"/>
              <a:t>, P. (1996). Results of an office-based training program in clinical breast examination for Primary Care Physicians. </a:t>
            </a:r>
            <a:r>
              <a:rPr lang="en-US" sz="1400" i="1" dirty="0"/>
              <a:t>Journal of Cancer Education</a:t>
            </a:r>
            <a:r>
              <a:rPr lang="en-US" sz="1400" dirty="0"/>
              <a:t>, </a:t>
            </a:r>
            <a:r>
              <a:rPr lang="en-US" sz="1400" i="1" dirty="0"/>
              <a:t>11</a:t>
            </a:r>
            <a:r>
              <a:rPr lang="en-US" sz="1400" dirty="0"/>
              <a:t>(1), pp.25-31.</a:t>
            </a:r>
          </a:p>
          <a:p>
            <a:endParaRPr lang="en-US" dirty="0"/>
          </a:p>
        </p:txBody>
      </p:sp>
      <p:sp>
        <p:nvSpPr>
          <p:cNvPr id="13" name="TextBox 12"/>
          <p:cNvSpPr txBox="1"/>
          <p:nvPr/>
        </p:nvSpPr>
        <p:spPr>
          <a:xfrm>
            <a:off x="2743200" y="3429000"/>
            <a:ext cx="5410200" cy="1446550"/>
          </a:xfrm>
          <a:prstGeom prst="rect">
            <a:avLst/>
          </a:prstGeom>
          <a:noFill/>
        </p:spPr>
        <p:txBody>
          <a:bodyPr wrap="square" rtlCol="0">
            <a:spAutoFit/>
          </a:bodyPr>
          <a:lstStyle/>
          <a:p>
            <a:r>
              <a:rPr lang="en-US" sz="1400" dirty="0" err="1"/>
              <a:t>Benincasa</a:t>
            </a:r>
            <a:r>
              <a:rPr lang="en-US" sz="1400" dirty="0"/>
              <a:t>, Thomas., King, Ed., </a:t>
            </a:r>
            <a:r>
              <a:rPr lang="en-US" sz="1400" dirty="0" err="1"/>
              <a:t>Rimer</a:t>
            </a:r>
            <a:r>
              <a:rPr lang="en-US" sz="1400" dirty="0"/>
              <a:t>, Ben., Bloom, Helen., </a:t>
            </a:r>
            <a:r>
              <a:rPr lang="en-US" sz="1400" dirty="0" err="1"/>
              <a:t>Balshem</a:t>
            </a:r>
            <a:r>
              <a:rPr lang="en-US" sz="1400" dirty="0"/>
              <a:t>, Ann., James, J., &amp;  </a:t>
            </a:r>
          </a:p>
          <a:p>
            <a:r>
              <a:rPr lang="en-US" sz="1400" dirty="0" err="1" smtClean="0"/>
              <a:t>Engstrom</a:t>
            </a:r>
            <a:r>
              <a:rPr lang="en-US" sz="1400" dirty="0"/>
              <a:t>, P. (1996). Results of an office-based training program in </a:t>
            </a:r>
            <a:r>
              <a:rPr lang="en-US" sz="1400" dirty="0" smtClean="0"/>
              <a:t>    clinical </a:t>
            </a:r>
            <a:r>
              <a:rPr lang="en-US" sz="1400" dirty="0"/>
              <a:t>breast examination for Primary Care Physicians. </a:t>
            </a:r>
            <a:r>
              <a:rPr lang="en-US" sz="1400" i="1" dirty="0" smtClean="0"/>
              <a:t>Journal </a:t>
            </a:r>
            <a:r>
              <a:rPr lang="en-US" sz="1400" i="1" dirty="0"/>
              <a:t>of Cancer Education</a:t>
            </a:r>
            <a:r>
              <a:rPr lang="en-US" sz="1400" dirty="0"/>
              <a:t>, </a:t>
            </a:r>
            <a:r>
              <a:rPr lang="en-US" sz="1400" i="1" dirty="0"/>
              <a:t>11</a:t>
            </a:r>
            <a:r>
              <a:rPr lang="en-US" sz="1400" dirty="0"/>
              <a:t>(1), pp.25-31.</a:t>
            </a:r>
          </a:p>
          <a:p>
            <a:endParaRPr lang="en-US" dirty="0"/>
          </a:p>
        </p:txBody>
      </p:sp>
      <p:sp>
        <p:nvSpPr>
          <p:cNvPr id="14" name="Rounded Rectangle 13"/>
          <p:cNvSpPr/>
          <p:nvPr/>
        </p:nvSpPr>
        <p:spPr>
          <a:xfrm>
            <a:off x="5506192" y="4875550"/>
            <a:ext cx="2342408" cy="38225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915396" y="4875550"/>
            <a:ext cx="1476004" cy="369332"/>
          </a:xfrm>
          <a:prstGeom prst="rect">
            <a:avLst/>
          </a:prstGeom>
          <a:noFill/>
        </p:spPr>
        <p:txBody>
          <a:bodyPr wrap="square" rtlCol="0">
            <a:spAutoFit/>
          </a:bodyPr>
          <a:lstStyle/>
          <a:p>
            <a:r>
              <a:rPr lang="en-US" dirty="0" smtClean="0"/>
              <a:t>More options</a:t>
            </a:r>
            <a:endParaRPr lang="en-US" dirty="0"/>
          </a:p>
        </p:txBody>
      </p:sp>
    </p:spTree>
    <p:extLst>
      <p:ext uri="{BB962C8B-B14F-4D97-AF65-F5344CB8AC3E}">
        <p14:creationId xmlns:p14="http://schemas.microsoft.com/office/powerpoint/2010/main" val="3118271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287C22244FF246B89F4919B6EC9F12" ma:contentTypeVersion="0" ma:contentTypeDescription="Create a new document." ma:contentTypeScope="" ma:versionID="fc7faeee89fe486bf987c95938482dc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09FFE12-537F-4FDA-A054-E0DE7B0CE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2235ECF-B7FF-452C-B942-764B5807CBC3}">
  <ds:schemaRefs>
    <ds:schemaRef ds:uri="http://schemas.microsoft.com/sharepoint/v3/contenttype/forms"/>
  </ds:schemaRefs>
</ds:datastoreItem>
</file>

<file path=customXml/itemProps3.xml><?xml version="1.0" encoding="utf-8"?>
<ds:datastoreItem xmlns:ds="http://schemas.openxmlformats.org/officeDocument/2006/customXml" ds:itemID="{31AAC441-026B-4A6C-96BE-64EFAF56E8C0}">
  <ds:schemaRefs>
    <ds:schemaRef ds:uri="http://purl.org/dc/dcmitype/"/>
    <ds:schemaRef ds:uri="http://purl.org/dc/elements/1.1/"/>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20760</TotalTime>
  <Words>2290</Words>
  <Application>Microsoft Office PowerPoint</Application>
  <PresentationFormat>On-screen Show (4:3)</PresentationFormat>
  <Paragraphs>504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Storyboard Template</dc:title>
  <dc:creator>CourseDev Multimedia</dc:creator>
  <cp:lastModifiedBy>Todd Edwards</cp:lastModifiedBy>
  <cp:revision>406</cp:revision>
  <dcterms:created xsi:type="dcterms:W3CDTF">2010-06-09T19:37:28Z</dcterms:created>
  <dcterms:modified xsi:type="dcterms:W3CDTF">2016-10-14T17:13:18Z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0x0101006A287C22244FF246B89F4919B6EC9F12</vt:lpwstr>
  </property>
</Properties>
</file>