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12192000"/>
  <p:notesSz cx="6858000" cy="9144000"/>
  <p:embeddedFontLst>
    <p:embeddedFont>
      <p:font typeface="Roboto"/>
      <p:regular r:id="rId61"/>
      <p:bold r:id="rId62"/>
      <p:italic r:id="rId63"/>
      <p:boldItalic r:id="rId64"/>
    </p:embeddedFont>
    <p:embeddedFont>
      <p:font typeface="Roboto Condensed"/>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Lukasz Roszkowski"/>
  <p:cmAuthor clrIdx="1" id="1" initials="" lastIdx="2" name="Todd Edward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5.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7.xml"/><Relationship Id="rId66" Type="http://schemas.openxmlformats.org/officeDocument/2006/relationships/font" Target="fonts/RobotoCondensed-bold.fntdata"/><Relationship Id="rId21" Type="http://schemas.openxmlformats.org/officeDocument/2006/relationships/slide" Target="slides/slide16.xml"/><Relationship Id="rId65" Type="http://schemas.openxmlformats.org/officeDocument/2006/relationships/font" Target="fonts/RobotoCondensed-regular.fntdata"/><Relationship Id="rId24" Type="http://schemas.openxmlformats.org/officeDocument/2006/relationships/slide" Target="slides/slide19.xml"/><Relationship Id="rId68" Type="http://schemas.openxmlformats.org/officeDocument/2006/relationships/font" Target="fonts/RobotoCondensed-boldItalic.fntdata"/><Relationship Id="rId23" Type="http://schemas.openxmlformats.org/officeDocument/2006/relationships/slide" Target="slides/slide18.xml"/><Relationship Id="rId67" Type="http://schemas.openxmlformats.org/officeDocument/2006/relationships/font" Target="fonts/RobotoCondensed-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2-04T14:40:46.092">
    <p:pos x="479" y="2085"/>
    <p:text>@todd.edwards@motorolasolutions.com Hi, what source were these notes taken from?</p:text>
  </p:cm>
  <p:cm authorId="1" idx="1" dt="2022-02-04T13:59:22.438">
    <p:pos x="479" y="2085"/>
    <p:text>It's taken from here: https://learning.motorolasolutions.com/installation-guide/6449enus</p:text>
  </p:cm>
  <p:cm authorId="0" idx="2" dt="2022-02-04T14:40:46.092">
    <p:pos x="479" y="2085"/>
    <p:text>thanks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2-25T14:00:56.523">
    <p:pos x="323" y="809"/>
    <p:text>@todd.edwards@motorolasolutions.com 
I think I'll add this statement to one of the earlier slides, seems like too little content for a separate slide.</p:text>
  </p:cm>
  <p:cm authorId="1" idx="2" dt="2022-02-25T14:00:56.523">
    <p:pos x="323" y="809"/>
    <p:text>Sounds good, maybe add it at the end of slide 43?</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6dbebec191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21" name="Google Shape;121;g6dbebec191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02d7a277c3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62" name="Google Shape;262;g102d7a277c3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2d7a277c3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71" name="Google Shape;271;g102d7a277c3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2d7a277c3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83" name="Google Shape;283;g102d7a277c3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2d7a277c3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97" name="Google Shape;297;g102d7a277c3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02d7a277c3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08" name="Google Shape;308;g102d7a277c3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02d7a277c3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24" name="Google Shape;324;g102d7a277c3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050ed70b20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35" name="Google Shape;335;g1050ed70b20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3bac1749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44" name="Google Shape;344;g103bac1749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06ab105b66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56" name="Google Shape;356;g106ab105b66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05f94fa622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67" name="Google Shape;367;g105f94fa622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6dbebec191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40" name="Google Shape;140;g6dbebec191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05f94fa622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78" name="Google Shape;378;g105f94fa622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05f94fa622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89" name="Google Shape;389;g105f94fa622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05f94fa622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00" name="Google Shape;400;g105f94fa622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5f94fa622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12" name="Google Shape;412;g105f94fa622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05cbd74cd1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23" name="Google Shape;423;g105cbd74cd1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6da9be9418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36" name="Google Shape;436;g6da9be941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02d7a277c3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49" name="Google Shape;449;g102d7a277c3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05cbd74cd1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58" name="Google Shape;458;g105cbd74cd1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02d7a277c3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69" name="Google Shape;469;g102d7a277c3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03bac17494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82" name="Google Shape;482;g103bac17494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dbebec191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51" name="Google Shape;151;g6dbebec191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03bac17494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94" name="Google Shape;494;g103bac17494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03bac17494_1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11" name="Google Shape;511;g103bac17494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0776452b6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23" name="Google Shape;523;g10776452b6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6da9be9418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37" name="Google Shape;537;g6da9be9418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05cbd74cd1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50" name="Google Shape;550;g105cbd74cd1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6e25a85ad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61" name="Google Shape;561;g6e25a85a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050ed70b2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72" name="Google Shape;572;g1050ed70b2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050ed70b20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91" name="Google Shape;591;g1050ed70b2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050ed70b20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07" name="Google Shape;607;g1050ed70b20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050ed70b20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23" name="Google Shape;623;g1050ed70b20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07d8fcf19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86" name="Google Shape;186;g607d8fcf19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6da9be9418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36" name="Google Shape;636;g6da9be9418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0b13878a1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49" name="Google Shape;649;g10b13878a1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6e25a85ade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60" name="Google Shape;660;g6e25a85ad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06ab105b6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71" name="Google Shape;671;g106ab105b6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0b1937dac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83" name="Google Shape;683;g10b1937da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06ab105b66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94" name="Google Shape;694;g106ab105b66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06ab105b66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03" name="Google Shape;703;g106ab105b66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06ab105b66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15" name="Google Shape;715;g106ab105b66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06ab105b6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27" name="Google Shape;727;g106ab105b6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06ab105b66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42" name="Google Shape;742;g106ab105b66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b773cb278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99" name="Google Shape;199;g10b773cb27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06ab105b66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53" name="Google Shape;753;g106ab105b6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06ab105b66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62" name="Google Shape;762;g106ab105b66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06ab105b66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75" name="Google Shape;775;g106ab105b66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06ab105b66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87" name="Google Shape;787;g106ab105b66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106ab105b66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96" name="Google Shape;796;g106ab105b66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06ab105b66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09" name="Google Shape;809;g106ab105b66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2d7a277c3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10" name="Google Shape;210;g102d7a277c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2d7a277c3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22" name="Google Shape;222;g102d7a277c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2d7a277c3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33" name="Google Shape;233;g102d7a277c3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2d7a277c3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46" name="Google Shape;246;g102d7a277c3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 name="Shape 15"/>
        <p:cNvGrpSpPr/>
        <p:nvPr/>
      </p:nvGrpSpPr>
      <p:grpSpPr>
        <a:xfrm>
          <a:off x="0" y="0"/>
          <a:ext cx="0" cy="0"/>
          <a:chOff x="0" y="0"/>
          <a:chExt cx="0" cy="0"/>
        </a:xfrm>
      </p:grpSpPr>
      <p:sp>
        <p:nvSpPr>
          <p:cNvPr id="16" name="Google Shape;16;p2"/>
          <p:cNvSpPr/>
          <p:nvPr/>
        </p:nvSpPr>
        <p:spPr>
          <a:xfrm>
            <a:off x="63500" y="308474"/>
            <a:ext cx="7776000" cy="43518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lvl1pPr indent="-292100" lvl="0" marL="457200" marR="0" rtl="0" algn="l">
              <a:lnSpc>
                <a:spcPct val="115000"/>
              </a:lnSpc>
              <a:spcBef>
                <a:spcPts val="0"/>
              </a:spcBef>
              <a:spcAft>
                <a:spcPts val="0"/>
              </a:spcAft>
              <a:buClr>
                <a:schemeClr val="dk1"/>
              </a:buClr>
              <a:buSzPts val="1000"/>
              <a:buFont typeface="Arial"/>
              <a:buChar char="•"/>
              <a:defRPr b="0" i="0" sz="11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2" type="body"/>
          </p:nvPr>
        </p:nvSpPr>
        <p:spPr>
          <a:xfrm>
            <a:off x="63500" y="4957266"/>
            <a:ext cx="7712499" cy="19007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nvSpPr>
        <p:spPr>
          <a:xfrm>
            <a:off x="7903000" y="0"/>
            <a:ext cx="428900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Notes</a:t>
            </a:r>
            <a:endParaRPr b="0" i="0" sz="1400" u="none" cap="none" strike="noStrike">
              <a:solidFill>
                <a:schemeClr val="dk1"/>
              </a:solidFill>
              <a:latin typeface="Calibri"/>
              <a:ea typeface="Calibri"/>
              <a:cs typeface="Calibri"/>
              <a:sym typeface="Calibri"/>
            </a:endParaRPr>
          </a:p>
        </p:txBody>
      </p:sp>
      <p:sp>
        <p:nvSpPr>
          <p:cNvPr id="20" name="Google Shape;20;p2"/>
          <p:cNvSpPr txBox="1"/>
          <p:nvPr/>
        </p:nvSpPr>
        <p:spPr>
          <a:xfrm>
            <a:off x="63497" y="4654651"/>
            <a:ext cx="4352501"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dk1"/>
                </a:solidFill>
                <a:latin typeface="Calibri"/>
                <a:ea typeface="Calibri"/>
                <a:cs typeface="Calibri"/>
                <a:sym typeface="Calibri"/>
              </a:rPr>
              <a:t>Narration</a:t>
            </a:r>
            <a:endParaRPr b="0" i="0" sz="1400" u="none" cap="none" strike="noStrike">
              <a:solidFill>
                <a:schemeClr val="dk1"/>
              </a:solidFill>
              <a:latin typeface="Calibri"/>
              <a:ea typeface="Calibri"/>
              <a:cs typeface="Calibri"/>
              <a:sym typeface="Calibri"/>
            </a:endParaRPr>
          </a:p>
        </p:txBody>
      </p:sp>
      <p:sp>
        <p:nvSpPr>
          <p:cNvPr id="21" name="Google Shape;21;p2"/>
          <p:cNvSpPr txBox="1"/>
          <p:nvPr/>
        </p:nvSpPr>
        <p:spPr>
          <a:xfrm>
            <a:off x="63502" y="-5775"/>
            <a:ext cx="1166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dk1"/>
                </a:solidFill>
                <a:latin typeface="Calibri"/>
                <a:ea typeface="Calibri"/>
                <a:cs typeface="Calibri"/>
                <a:sym typeface="Calibri"/>
              </a:rPr>
              <a:t>Slide mockup</a:t>
            </a:r>
            <a:endParaRPr b="0" i="0" sz="1400" u="none" cap="none" strike="noStrike">
              <a:solidFill>
                <a:schemeClr val="dk1"/>
              </a:solidFill>
              <a:latin typeface="Calibri"/>
              <a:ea typeface="Calibri"/>
              <a:cs typeface="Calibri"/>
              <a:sym typeface="Calibri"/>
            </a:endParaRPr>
          </a:p>
        </p:txBody>
      </p:sp>
      <p:sp>
        <p:nvSpPr>
          <p:cNvPr id="22" name="Google Shape;22;p2"/>
          <p:cNvSpPr txBox="1"/>
          <p:nvPr>
            <p:ph idx="12" type="sldNum"/>
          </p:nvPr>
        </p:nvSpPr>
        <p:spPr>
          <a:xfrm>
            <a:off x="5327009" y="-5773"/>
            <a:ext cx="2512488" cy="3142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7" name="Google Shape;7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9" name="Google Shape;7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1" name="Google Shape;9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BC Canvas">
  <p:cSld name="CAPTION_ONLY">
    <p:spTree>
      <p:nvGrpSpPr>
        <p:cNvPr id="92" name="Shape 92"/>
        <p:cNvGrpSpPr/>
        <p:nvPr/>
      </p:nvGrpSpPr>
      <p:grpSpPr>
        <a:xfrm>
          <a:off x="0" y="0"/>
          <a:ext cx="0" cy="0"/>
          <a:chOff x="0" y="0"/>
          <a:chExt cx="0" cy="0"/>
        </a:xfrm>
      </p:grpSpPr>
      <p:sp>
        <p:nvSpPr>
          <p:cNvPr id="93" name="Google Shape;93;p14"/>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94" name="Google Shape;94;p14"/>
          <p:cNvSpPr txBox="1"/>
          <p:nvPr>
            <p:ph type="title"/>
          </p:nvPr>
        </p:nvSpPr>
        <p:spPr>
          <a:xfrm>
            <a:off x="6766" y="439700"/>
            <a:ext cx="3003600" cy="879600"/>
          </a:xfrm>
          <a:prstGeom prst="rect">
            <a:avLst/>
          </a:prstGeom>
          <a:ln cap="flat" cmpd="sng" w="9525">
            <a:solidFill>
              <a:srgbClr val="EFEFEF"/>
            </a:solidFill>
            <a:prstDash val="solid"/>
            <a:round/>
            <a:headEnd len="sm" w="sm" type="none"/>
            <a:tailEnd len="sm" w="sm" type="none"/>
          </a:ln>
        </p:spPr>
        <p:txBody>
          <a:bodyPr anchorCtr="0" anchor="t" bIns="45700" lIns="91425" spcFirstLastPara="1" rIns="91425" wrap="square" tIns="45700">
            <a:noAutofit/>
          </a:bodyPr>
          <a:lstStyle>
            <a:lvl1pPr lvl="0" rtl="0">
              <a:spcBef>
                <a:spcPts val="0"/>
              </a:spcBef>
              <a:spcAft>
                <a:spcPts val="0"/>
              </a:spcAft>
              <a:buNone/>
              <a:defRPr sz="1200">
                <a:latin typeface="Roboto Condensed"/>
                <a:ea typeface="Roboto Condensed"/>
                <a:cs typeface="Roboto Condensed"/>
                <a:sym typeface="Roboto Condensed"/>
              </a:defRPr>
            </a:lvl1pPr>
            <a:lvl2pPr lvl="1" rtl="0">
              <a:spcBef>
                <a:spcPts val="0"/>
              </a:spcBef>
              <a:spcAft>
                <a:spcPts val="0"/>
              </a:spcAft>
              <a:buNone/>
              <a:defRPr sz="1200">
                <a:latin typeface="Roboto Condensed"/>
                <a:ea typeface="Roboto Condensed"/>
                <a:cs typeface="Roboto Condensed"/>
                <a:sym typeface="Roboto Condensed"/>
              </a:defRPr>
            </a:lvl2pPr>
            <a:lvl3pPr lvl="2" rtl="0">
              <a:spcBef>
                <a:spcPts val="0"/>
              </a:spcBef>
              <a:spcAft>
                <a:spcPts val="0"/>
              </a:spcAft>
              <a:buNone/>
              <a:defRPr sz="1200">
                <a:latin typeface="Roboto Condensed"/>
                <a:ea typeface="Roboto Condensed"/>
                <a:cs typeface="Roboto Condensed"/>
                <a:sym typeface="Roboto Condensed"/>
              </a:defRPr>
            </a:lvl3pPr>
            <a:lvl4pPr lvl="3" rtl="0">
              <a:spcBef>
                <a:spcPts val="0"/>
              </a:spcBef>
              <a:spcAft>
                <a:spcPts val="0"/>
              </a:spcAft>
              <a:buNone/>
              <a:defRPr sz="1200">
                <a:latin typeface="Roboto Condensed"/>
                <a:ea typeface="Roboto Condensed"/>
                <a:cs typeface="Roboto Condensed"/>
                <a:sym typeface="Roboto Condensed"/>
              </a:defRPr>
            </a:lvl4pPr>
            <a:lvl5pPr lvl="4" rtl="0">
              <a:spcBef>
                <a:spcPts val="0"/>
              </a:spcBef>
              <a:spcAft>
                <a:spcPts val="0"/>
              </a:spcAft>
              <a:buNone/>
              <a:defRPr sz="1200">
                <a:latin typeface="Roboto Condensed"/>
                <a:ea typeface="Roboto Condensed"/>
                <a:cs typeface="Roboto Condensed"/>
                <a:sym typeface="Roboto Condensed"/>
              </a:defRPr>
            </a:lvl5pPr>
            <a:lvl6pPr lvl="5" rtl="0">
              <a:spcBef>
                <a:spcPts val="0"/>
              </a:spcBef>
              <a:spcAft>
                <a:spcPts val="0"/>
              </a:spcAft>
              <a:buNone/>
              <a:defRPr sz="1200">
                <a:latin typeface="Roboto Condensed"/>
                <a:ea typeface="Roboto Condensed"/>
                <a:cs typeface="Roboto Condensed"/>
                <a:sym typeface="Roboto Condensed"/>
              </a:defRPr>
            </a:lvl6pPr>
            <a:lvl7pPr lvl="6" rtl="0">
              <a:spcBef>
                <a:spcPts val="0"/>
              </a:spcBef>
              <a:spcAft>
                <a:spcPts val="0"/>
              </a:spcAft>
              <a:buNone/>
              <a:defRPr sz="1200">
                <a:latin typeface="Roboto Condensed"/>
                <a:ea typeface="Roboto Condensed"/>
                <a:cs typeface="Roboto Condensed"/>
                <a:sym typeface="Roboto Condensed"/>
              </a:defRPr>
            </a:lvl7pPr>
            <a:lvl8pPr lvl="7" rtl="0">
              <a:spcBef>
                <a:spcPts val="0"/>
              </a:spcBef>
              <a:spcAft>
                <a:spcPts val="0"/>
              </a:spcAft>
              <a:buNone/>
              <a:defRPr sz="1200">
                <a:latin typeface="Roboto Condensed"/>
                <a:ea typeface="Roboto Condensed"/>
                <a:cs typeface="Roboto Condensed"/>
                <a:sym typeface="Roboto Condensed"/>
              </a:defRPr>
            </a:lvl8pPr>
            <a:lvl9pPr lvl="8" rtl="0">
              <a:spcBef>
                <a:spcPts val="0"/>
              </a:spcBef>
              <a:spcAft>
                <a:spcPts val="0"/>
              </a:spcAft>
              <a:buNone/>
              <a:defRPr sz="1200">
                <a:latin typeface="Roboto Condensed"/>
                <a:ea typeface="Roboto Condensed"/>
                <a:cs typeface="Roboto Condensed"/>
                <a:sym typeface="Roboto Condensed"/>
              </a:defRPr>
            </a:lvl9pPr>
          </a:lstStyle>
          <a:p/>
        </p:txBody>
      </p:sp>
      <p:sp>
        <p:nvSpPr>
          <p:cNvPr id="95" name="Google Shape;95;p14"/>
          <p:cNvSpPr/>
          <p:nvPr/>
        </p:nvSpPr>
        <p:spPr>
          <a:xfrm>
            <a:off x="6767" y="89933"/>
            <a:ext cx="3003600" cy="300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600">
                <a:solidFill>
                  <a:srgbClr val="FFFFFF"/>
                </a:solidFill>
                <a:latin typeface="Roboto Condensed"/>
                <a:ea typeface="Roboto Condensed"/>
                <a:cs typeface="Roboto Condensed"/>
                <a:sym typeface="Roboto Condensed"/>
              </a:rPr>
              <a:t>Client and budget</a:t>
            </a:r>
            <a:endParaRPr sz="1600">
              <a:solidFill>
                <a:srgbClr val="FFFFFF"/>
              </a:solidFill>
              <a:latin typeface="Roboto Condensed"/>
              <a:ea typeface="Roboto Condensed"/>
              <a:cs typeface="Roboto Condensed"/>
              <a:sym typeface="Roboto Condensed"/>
            </a:endParaRPr>
          </a:p>
        </p:txBody>
      </p:sp>
      <p:sp>
        <p:nvSpPr>
          <p:cNvPr id="96" name="Google Shape;96;p14"/>
          <p:cNvSpPr txBox="1"/>
          <p:nvPr>
            <p:ph idx="2" type="title"/>
          </p:nvPr>
        </p:nvSpPr>
        <p:spPr>
          <a:xfrm>
            <a:off x="9187600" y="439700"/>
            <a:ext cx="3003600" cy="879600"/>
          </a:xfrm>
          <a:prstGeom prst="rect">
            <a:avLst/>
          </a:prstGeom>
          <a:ln cap="flat" cmpd="sng" w="9525">
            <a:solidFill>
              <a:srgbClr val="EFEFEF"/>
            </a:solidFill>
            <a:prstDash val="solid"/>
            <a:round/>
            <a:headEnd len="sm" w="sm" type="none"/>
            <a:tailEnd len="sm" w="sm" type="none"/>
          </a:ln>
        </p:spPr>
        <p:txBody>
          <a:bodyPr anchorCtr="0" anchor="t" bIns="45700" lIns="91425" spcFirstLastPara="1" rIns="91425" wrap="square" tIns="45700">
            <a:noAutofit/>
          </a:bodyPr>
          <a:lstStyle>
            <a:lvl1pPr lvl="0" rtl="0">
              <a:spcBef>
                <a:spcPts val="0"/>
              </a:spcBef>
              <a:spcAft>
                <a:spcPts val="0"/>
              </a:spcAft>
              <a:buNone/>
              <a:defRPr sz="1200">
                <a:latin typeface="Roboto Condensed"/>
                <a:ea typeface="Roboto Condensed"/>
                <a:cs typeface="Roboto Condensed"/>
                <a:sym typeface="Roboto Condensed"/>
              </a:defRPr>
            </a:lvl1pPr>
            <a:lvl2pPr lvl="1" rtl="0">
              <a:spcBef>
                <a:spcPts val="0"/>
              </a:spcBef>
              <a:spcAft>
                <a:spcPts val="0"/>
              </a:spcAft>
              <a:buNone/>
              <a:defRPr sz="1200">
                <a:latin typeface="Roboto Condensed"/>
                <a:ea typeface="Roboto Condensed"/>
                <a:cs typeface="Roboto Condensed"/>
                <a:sym typeface="Roboto Condensed"/>
              </a:defRPr>
            </a:lvl2pPr>
            <a:lvl3pPr lvl="2" rtl="0">
              <a:spcBef>
                <a:spcPts val="0"/>
              </a:spcBef>
              <a:spcAft>
                <a:spcPts val="0"/>
              </a:spcAft>
              <a:buNone/>
              <a:defRPr sz="1200">
                <a:latin typeface="Roboto Condensed"/>
                <a:ea typeface="Roboto Condensed"/>
                <a:cs typeface="Roboto Condensed"/>
                <a:sym typeface="Roboto Condensed"/>
              </a:defRPr>
            </a:lvl3pPr>
            <a:lvl4pPr lvl="3" rtl="0">
              <a:spcBef>
                <a:spcPts val="0"/>
              </a:spcBef>
              <a:spcAft>
                <a:spcPts val="0"/>
              </a:spcAft>
              <a:buNone/>
              <a:defRPr sz="1200">
                <a:latin typeface="Roboto Condensed"/>
                <a:ea typeface="Roboto Condensed"/>
                <a:cs typeface="Roboto Condensed"/>
                <a:sym typeface="Roboto Condensed"/>
              </a:defRPr>
            </a:lvl4pPr>
            <a:lvl5pPr lvl="4" rtl="0">
              <a:spcBef>
                <a:spcPts val="0"/>
              </a:spcBef>
              <a:spcAft>
                <a:spcPts val="0"/>
              </a:spcAft>
              <a:buNone/>
              <a:defRPr sz="1200">
                <a:latin typeface="Roboto Condensed"/>
                <a:ea typeface="Roboto Condensed"/>
                <a:cs typeface="Roboto Condensed"/>
                <a:sym typeface="Roboto Condensed"/>
              </a:defRPr>
            </a:lvl5pPr>
            <a:lvl6pPr lvl="5" rtl="0">
              <a:spcBef>
                <a:spcPts val="0"/>
              </a:spcBef>
              <a:spcAft>
                <a:spcPts val="0"/>
              </a:spcAft>
              <a:buNone/>
              <a:defRPr sz="1200">
                <a:latin typeface="Roboto Condensed"/>
                <a:ea typeface="Roboto Condensed"/>
                <a:cs typeface="Roboto Condensed"/>
                <a:sym typeface="Roboto Condensed"/>
              </a:defRPr>
            </a:lvl6pPr>
            <a:lvl7pPr lvl="6" rtl="0">
              <a:spcBef>
                <a:spcPts val="0"/>
              </a:spcBef>
              <a:spcAft>
                <a:spcPts val="0"/>
              </a:spcAft>
              <a:buNone/>
              <a:defRPr sz="1200">
                <a:latin typeface="Roboto Condensed"/>
                <a:ea typeface="Roboto Condensed"/>
                <a:cs typeface="Roboto Condensed"/>
                <a:sym typeface="Roboto Condensed"/>
              </a:defRPr>
            </a:lvl7pPr>
            <a:lvl8pPr lvl="7" rtl="0">
              <a:spcBef>
                <a:spcPts val="0"/>
              </a:spcBef>
              <a:spcAft>
                <a:spcPts val="0"/>
              </a:spcAft>
              <a:buNone/>
              <a:defRPr sz="1200">
                <a:latin typeface="Roboto Condensed"/>
                <a:ea typeface="Roboto Condensed"/>
                <a:cs typeface="Roboto Condensed"/>
                <a:sym typeface="Roboto Condensed"/>
              </a:defRPr>
            </a:lvl8pPr>
            <a:lvl9pPr lvl="8" rtl="0">
              <a:spcBef>
                <a:spcPts val="0"/>
              </a:spcBef>
              <a:spcAft>
                <a:spcPts val="0"/>
              </a:spcAft>
              <a:buNone/>
              <a:defRPr sz="1200">
                <a:latin typeface="Roboto Condensed"/>
                <a:ea typeface="Roboto Condensed"/>
                <a:cs typeface="Roboto Condensed"/>
                <a:sym typeface="Roboto Condensed"/>
              </a:defRPr>
            </a:lvl9pPr>
          </a:lstStyle>
          <a:p/>
        </p:txBody>
      </p:sp>
      <p:sp>
        <p:nvSpPr>
          <p:cNvPr id="97" name="Google Shape;97;p14"/>
          <p:cNvSpPr/>
          <p:nvPr/>
        </p:nvSpPr>
        <p:spPr>
          <a:xfrm>
            <a:off x="3065056" y="89933"/>
            <a:ext cx="3003600" cy="300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600">
                <a:solidFill>
                  <a:srgbClr val="FFFFFF"/>
                </a:solidFill>
                <a:latin typeface="Roboto Condensed"/>
                <a:ea typeface="Roboto Condensed"/>
                <a:cs typeface="Roboto Condensed"/>
                <a:sym typeface="Roboto Condensed"/>
              </a:rPr>
              <a:t>Goals and KPIs</a:t>
            </a:r>
            <a:endParaRPr sz="1600">
              <a:solidFill>
                <a:srgbClr val="FFFFFF"/>
              </a:solidFill>
              <a:latin typeface="Roboto Condensed"/>
              <a:ea typeface="Roboto Condensed"/>
              <a:cs typeface="Roboto Condensed"/>
              <a:sym typeface="Roboto Condensed"/>
            </a:endParaRPr>
          </a:p>
        </p:txBody>
      </p:sp>
      <p:sp>
        <p:nvSpPr>
          <p:cNvPr id="98" name="Google Shape;98;p14"/>
          <p:cNvSpPr txBox="1"/>
          <p:nvPr>
            <p:ph idx="3" type="title"/>
          </p:nvPr>
        </p:nvSpPr>
        <p:spPr>
          <a:xfrm>
            <a:off x="6123333" y="439700"/>
            <a:ext cx="3003600" cy="879600"/>
          </a:xfrm>
          <a:prstGeom prst="rect">
            <a:avLst/>
          </a:prstGeom>
          <a:ln cap="flat" cmpd="sng" w="9525">
            <a:solidFill>
              <a:srgbClr val="EFEFEF"/>
            </a:solidFill>
            <a:prstDash val="solid"/>
            <a:round/>
            <a:headEnd len="sm" w="sm" type="none"/>
            <a:tailEnd len="sm" w="sm" type="none"/>
          </a:ln>
        </p:spPr>
        <p:txBody>
          <a:bodyPr anchorCtr="0" anchor="t" bIns="45700" lIns="91425" spcFirstLastPara="1" rIns="91425" wrap="square" tIns="45700">
            <a:noAutofit/>
          </a:bodyPr>
          <a:lstStyle>
            <a:lvl1pPr lvl="0" rtl="0">
              <a:spcBef>
                <a:spcPts val="0"/>
              </a:spcBef>
              <a:spcAft>
                <a:spcPts val="0"/>
              </a:spcAft>
              <a:buNone/>
              <a:defRPr sz="1200">
                <a:latin typeface="Roboto Condensed"/>
                <a:ea typeface="Roboto Condensed"/>
                <a:cs typeface="Roboto Condensed"/>
                <a:sym typeface="Roboto Condensed"/>
              </a:defRPr>
            </a:lvl1pPr>
            <a:lvl2pPr lvl="1" rtl="0">
              <a:spcBef>
                <a:spcPts val="0"/>
              </a:spcBef>
              <a:spcAft>
                <a:spcPts val="0"/>
              </a:spcAft>
              <a:buNone/>
              <a:defRPr sz="1200">
                <a:latin typeface="Roboto Condensed"/>
                <a:ea typeface="Roboto Condensed"/>
                <a:cs typeface="Roboto Condensed"/>
                <a:sym typeface="Roboto Condensed"/>
              </a:defRPr>
            </a:lvl2pPr>
            <a:lvl3pPr lvl="2" rtl="0">
              <a:spcBef>
                <a:spcPts val="0"/>
              </a:spcBef>
              <a:spcAft>
                <a:spcPts val="0"/>
              </a:spcAft>
              <a:buNone/>
              <a:defRPr sz="1200">
                <a:latin typeface="Roboto Condensed"/>
                <a:ea typeface="Roboto Condensed"/>
                <a:cs typeface="Roboto Condensed"/>
                <a:sym typeface="Roboto Condensed"/>
              </a:defRPr>
            </a:lvl3pPr>
            <a:lvl4pPr lvl="3" rtl="0">
              <a:spcBef>
                <a:spcPts val="0"/>
              </a:spcBef>
              <a:spcAft>
                <a:spcPts val="0"/>
              </a:spcAft>
              <a:buNone/>
              <a:defRPr sz="1200">
                <a:latin typeface="Roboto Condensed"/>
                <a:ea typeface="Roboto Condensed"/>
                <a:cs typeface="Roboto Condensed"/>
                <a:sym typeface="Roboto Condensed"/>
              </a:defRPr>
            </a:lvl4pPr>
            <a:lvl5pPr lvl="4" rtl="0">
              <a:spcBef>
                <a:spcPts val="0"/>
              </a:spcBef>
              <a:spcAft>
                <a:spcPts val="0"/>
              </a:spcAft>
              <a:buNone/>
              <a:defRPr sz="1200">
                <a:latin typeface="Roboto Condensed"/>
                <a:ea typeface="Roboto Condensed"/>
                <a:cs typeface="Roboto Condensed"/>
                <a:sym typeface="Roboto Condensed"/>
              </a:defRPr>
            </a:lvl5pPr>
            <a:lvl6pPr lvl="5" rtl="0">
              <a:spcBef>
                <a:spcPts val="0"/>
              </a:spcBef>
              <a:spcAft>
                <a:spcPts val="0"/>
              </a:spcAft>
              <a:buNone/>
              <a:defRPr sz="1200">
                <a:latin typeface="Roboto Condensed"/>
                <a:ea typeface="Roboto Condensed"/>
                <a:cs typeface="Roboto Condensed"/>
                <a:sym typeface="Roboto Condensed"/>
              </a:defRPr>
            </a:lvl6pPr>
            <a:lvl7pPr lvl="6" rtl="0">
              <a:spcBef>
                <a:spcPts val="0"/>
              </a:spcBef>
              <a:spcAft>
                <a:spcPts val="0"/>
              </a:spcAft>
              <a:buNone/>
              <a:defRPr sz="1200">
                <a:latin typeface="Roboto Condensed"/>
                <a:ea typeface="Roboto Condensed"/>
                <a:cs typeface="Roboto Condensed"/>
                <a:sym typeface="Roboto Condensed"/>
              </a:defRPr>
            </a:lvl7pPr>
            <a:lvl8pPr lvl="7" rtl="0">
              <a:spcBef>
                <a:spcPts val="0"/>
              </a:spcBef>
              <a:spcAft>
                <a:spcPts val="0"/>
              </a:spcAft>
              <a:buNone/>
              <a:defRPr sz="1200">
                <a:latin typeface="Roboto Condensed"/>
                <a:ea typeface="Roboto Condensed"/>
                <a:cs typeface="Roboto Condensed"/>
                <a:sym typeface="Roboto Condensed"/>
              </a:defRPr>
            </a:lvl8pPr>
            <a:lvl9pPr lvl="8" rtl="0">
              <a:spcBef>
                <a:spcPts val="0"/>
              </a:spcBef>
              <a:spcAft>
                <a:spcPts val="0"/>
              </a:spcAft>
              <a:buNone/>
              <a:defRPr sz="1200">
                <a:latin typeface="Roboto Condensed"/>
                <a:ea typeface="Roboto Condensed"/>
                <a:cs typeface="Roboto Condensed"/>
                <a:sym typeface="Roboto Condensed"/>
              </a:defRPr>
            </a:lvl9pPr>
          </a:lstStyle>
          <a:p/>
        </p:txBody>
      </p:sp>
      <p:sp>
        <p:nvSpPr>
          <p:cNvPr id="99" name="Google Shape;99;p14"/>
          <p:cNvSpPr/>
          <p:nvPr/>
        </p:nvSpPr>
        <p:spPr>
          <a:xfrm>
            <a:off x="6123344" y="89933"/>
            <a:ext cx="3003600" cy="300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600">
                <a:solidFill>
                  <a:srgbClr val="FFFFFF"/>
                </a:solidFill>
                <a:latin typeface="Roboto Condensed"/>
                <a:ea typeface="Roboto Condensed"/>
                <a:cs typeface="Roboto Condensed"/>
                <a:sym typeface="Roboto Condensed"/>
              </a:rPr>
              <a:t>Target group</a:t>
            </a:r>
            <a:endParaRPr sz="1600">
              <a:solidFill>
                <a:srgbClr val="FFFFFF"/>
              </a:solidFill>
              <a:latin typeface="Roboto Condensed"/>
              <a:ea typeface="Roboto Condensed"/>
              <a:cs typeface="Roboto Condensed"/>
              <a:sym typeface="Roboto Condensed"/>
            </a:endParaRPr>
          </a:p>
        </p:txBody>
      </p:sp>
      <p:sp>
        <p:nvSpPr>
          <p:cNvPr id="100" name="Google Shape;100;p14"/>
          <p:cNvSpPr txBox="1"/>
          <p:nvPr>
            <p:ph idx="4" type="title"/>
          </p:nvPr>
        </p:nvSpPr>
        <p:spPr>
          <a:xfrm>
            <a:off x="3059067" y="439700"/>
            <a:ext cx="3003600" cy="879600"/>
          </a:xfrm>
          <a:prstGeom prst="rect">
            <a:avLst/>
          </a:prstGeom>
          <a:ln cap="flat" cmpd="sng" w="9525">
            <a:solidFill>
              <a:srgbClr val="EFEFEF"/>
            </a:solidFill>
            <a:prstDash val="solid"/>
            <a:round/>
            <a:headEnd len="sm" w="sm" type="none"/>
            <a:tailEnd len="sm" w="sm" type="none"/>
          </a:ln>
        </p:spPr>
        <p:txBody>
          <a:bodyPr anchorCtr="0" anchor="t" bIns="45700" lIns="91425" spcFirstLastPara="1" rIns="91425" wrap="square" tIns="45700">
            <a:noAutofit/>
          </a:bodyPr>
          <a:lstStyle>
            <a:lvl1pPr lvl="0" rtl="0">
              <a:spcBef>
                <a:spcPts val="0"/>
              </a:spcBef>
              <a:spcAft>
                <a:spcPts val="0"/>
              </a:spcAft>
              <a:buNone/>
              <a:defRPr sz="1200">
                <a:latin typeface="Roboto Condensed"/>
                <a:ea typeface="Roboto Condensed"/>
                <a:cs typeface="Roboto Condensed"/>
                <a:sym typeface="Roboto Condensed"/>
              </a:defRPr>
            </a:lvl1pPr>
            <a:lvl2pPr lvl="1" rtl="0">
              <a:spcBef>
                <a:spcPts val="0"/>
              </a:spcBef>
              <a:spcAft>
                <a:spcPts val="0"/>
              </a:spcAft>
              <a:buNone/>
              <a:defRPr sz="1200">
                <a:latin typeface="Roboto Condensed"/>
                <a:ea typeface="Roboto Condensed"/>
                <a:cs typeface="Roboto Condensed"/>
                <a:sym typeface="Roboto Condensed"/>
              </a:defRPr>
            </a:lvl2pPr>
            <a:lvl3pPr lvl="2" rtl="0">
              <a:spcBef>
                <a:spcPts val="0"/>
              </a:spcBef>
              <a:spcAft>
                <a:spcPts val="0"/>
              </a:spcAft>
              <a:buNone/>
              <a:defRPr sz="1200">
                <a:latin typeface="Roboto Condensed"/>
                <a:ea typeface="Roboto Condensed"/>
                <a:cs typeface="Roboto Condensed"/>
                <a:sym typeface="Roboto Condensed"/>
              </a:defRPr>
            </a:lvl3pPr>
            <a:lvl4pPr lvl="3" rtl="0">
              <a:spcBef>
                <a:spcPts val="0"/>
              </a:spcBef>
              <a:spcAft>
                <a:spcPts val="0"/>
              </a:spcAft>
              <a:buNone/>
              <a:defRPr sz="1200">
                <a:latin typeface="Roboto Condensed"/>
                <a:ea typeface="Roboto Condensed"/>
                <a:cs typeface="Roboto Condensed"/>
                <a:sym typeface="Roboto Condensed"/>
              </a:defRPr>
            </a:lvl4pPr>
            <a:lvl5pPr lvl="4" rtl="0">
              <a:spcBef>
                <a:spcPts val="0"/>
              </a:spcBef>
              <a:spcAft>
                <a:spcPts val="0"/>
              </a:spcAft>
              <a:buNone/>
              <a:defRPr sz="1200">
                <a:latin typeface="Roboto Condensed"/>
                <a:ea typeface="Roboto Condensed"/>
                <a:cs typeface="Roboto Condensed"/>
                <a:sym typeface="Roboto Condensed"/>
              </a:defRPr>
            </a:lvl5pPr>
            <a:lvl6pPr lvl="5" rtl="0">
              <a:spcBef>
                <a:spcPts val="0"/>
              </a:spcBef>
              <a:spcAft>
                <a:spcPts val="0"/>
              </a:spcAft>
              <a:buNone/>
              <a:defRPr sz="1200">
                <a:latin typeface="Roboto Condensed"/>
                <a:ea typeface="Roboto Condensed"/>
                <a:cs typeface="Roboto Condensed"/>
                <a:sym typeface="Roboto Condensed"/>
              </a:defRPr>
            </a:lvl6pPr>
            <a:lvl7pPr lvl="6" rtl="0">
              <a:spcBef>
                <a:spcPts val="0"/>
              </a:spcBef>
              <a:spcAft>
                <a:spcPts val="0"/>
              </a:spcAft>
              <a:buNone/>
              <a:defRPr sz="1200">
                <a:latin typeface="Roboto Condensed"/>
                <a:ea typeface="Roboto Condensed"/>
                <a:cs typeface="Roboto Condensed"/>
                <a:sym typeface="Roboto Condensed"/>
              </a:defRPr>
            </a:lvl7pPr>
            <a:lvl8pPr lvl="7" rtl="0">
              <a:spcBef>
                <a:spcPts val="0"/>
              </a:spcBef>
              <a:spcAft>
                <a:spcPts val="0"/>
              </a:spcAft>
              <a:buNone/>
              <a:defRPr sz="1200">
                <a:latin typeface="Roboto Condensed"/>
                <a:ea typeface="Roboto Condensed"/>
                <a:cs typeface="Roboto Condensed"/>
                <a:sym typeface="Roboto Condensed"/>
              </a:defRPr>
            </a:lvl8pPr>
            <a:lvl9pPr lvl="8" rtl="0">
              <a:spcBef>
                <a:spcPts val="0"/>
              </a:spcBef>
              <a:spcAft>
                <a:spcPts val="0"/>
              </a:spcAft>
              <a:buNone/>
              <a:defRPr sz="1200">
                <a:latin typeface="Roboto Condensed"/>
                <a:ea typeface="Roboto Condensed"/>
                <a:cs typeface="Roboto Condensed"/>
                <a:sym typeface="Roboto Condensed"/>
              </a:defRPr>
            </a:lvl9pPr>
          </a:lstStyle>
          <a:p/>
        </p:txBody>
      </p:sp>
      <p:sp>
        <p:nvSpPr>
          <p:cNvPr id="101" name="Google Shape;101;p14"/>
          <p:cNvSpPr/>
          <p:nvPr/>
        </p:nvSpPr>
        <p:spPr>
          <a:xfrm>
            <a:off x="9181633" y="89933"/>
            <a:ext cx="3003600" cy="300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600">
                <a:solidFill>
                  <a:srgbClr val="FFFFFF"/>
                </a:solidFill>
                <a:latin typeface="Roboto Condensed"/>
                <a:ea typeface="Roboto Condensed"/>
                <a:cs typeface="Roboto Condensed"/>
                <a:sym typeface="Roboto Condensed"/>
              </a:rPr>
              <a:t>Needs and critical factors</a:t>
            </a:r>
            <a:endParaRPr sz="1600">
              <a:solidFill>
                <a:srgbClr val="FFFFFF"/>
              </a:solidFill>
              <a:latin typeface="Roboto Condensed"/>
              <a:ea typeface="Roboto Condensed"/>
              <a:cs typeface="Roboto Condensed"/>
              <a:sym typeface="Roboto Condensed"/>
            </a:endParaRPr>
          </a:p>
        </p:txBody>
      </p:sp>
      <p:sp>
        <p:nvSpPr>
          <p:cNvPr id="102" name="Google Shape;102;p14"/>
          <p:cNvSpPr/>
          <p:nvPr/>
        </p:nvSpPr>
        <p:spPr>
          <a:xfrm>
            <a:off x="9700" y="1369067"/>
            <a:ext cx="3003600" cy="300000"/>
          </a:xfrm>
          <a:prstGeom prst="rect">
            <a:avLst/>
          </a:prstGeom>
          <a:solidFill>
            <a:srgbClr val="6D9EEB"/>
          </a:solid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600">
                <a:solidFill>
                  <a:srgbClr val="FFFFFF"/>
                </a:solidFill>
                <a:latin typeface="Roboto Condensed"/>
                <a:ea typeface="Roboto Condensed"/>
                <a:cs typeface="Roboto Condensed"/>
                <a:sym typeface="Roboto Condensed"/>
              </a:rPr>
              <a:t>Preparation</a:t>
            </a:r>
            <a:endParaRPr sz="1600">
              <a:solidFill>
                <a:srgbClr val="FFFFFF"/>
              </a:solidFill>
              <a:latin typeface="Roboto Condensed"/>
              <a:ea typeface="Roboto Condensed"/>
              <a:cs typeface="Roboto Condensed"/>
              <a:sym typeface="Roboto Condensed"/>
            </a:endParaRPr>
          </a:p>
        </p:txBody>
      </p:sp>
      <p:sp>
        <p:nvSpPr>
          <p:cNvPr id="103" name="Google Shape;103;p14"/>
          <p:cNvSpPr/>
          <p:nvPr/>
        </p:nvSpPr>
        <p:spPr>
          <a:xfrm>
            <a:off x="9178700" y="1369067"/>
            <a:ext cx="3003600" cy="300000"/>
          </a:xfrm>
          <a:prstGeom prst="rect">
            <a:avLst/>
          </a:prstGeom>
          <a:solidFill>
            <a:srgbClr val="6D9EEB"/>
          </a:solid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600">
                <a:solidFill>
                  <a:srgbClr val="FFFFFF"/>
                </a:solidFill>
                <a:latin typeface="Roboto Condensed"/>
                <a:ea typeface="Roboto Condensed"/>
                <a:cs typeface="Roboto Condensed"/>
                <a:sym typeface="Roboto Condensed"/>
              </a:rPr>
              <a:t>Conclusion</a:t>
            </a:r>
            <a:endParaRPr sz="1600">
              <a:solidFill>
                <a:srgbClr val="FFFFFF"/>
              </a:solidFill>
              <a:latin typeface="Roboto Condensed"/>
              <a:ea typeface="Roboto Condensed"/>
              <a:cs typeface="Roboto Condensed"/>
              <a:sym typeface="Roboto Condensed"/>
            </a:endParaRPr>
          </a:p>
        </p:txBody>
      </p:sp>
      <p:sp>
        <p:nvSpPr>
          <p:cNvPr id="104" name="Google Shape;104;p14"/>
          <p:cNvSpPr/>
          <p:nvPr/>
        </p:nvSpPr>
        <p:spPr>
          <a:xfrm>
            <a:off x="3062000" y="1369067"/>
            <a:ext cx="6068100" cy="300000"/>
          </a:xfrm>
          <a:prstGeom prst="rect">
            <a:avLst/>
          </a:prstGeom>
          <a:solidFill>
            <a:srgbClr val="6D9EEB"/>
          </a:solid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600">
                <a:solidFill>
                  <a:srgbClr val="FFFFFF"/>
                </a:solidFill>
                <a:latin typeface="Roboto Condensed"/>
                <a:ea typeface="Roboto Condensed"/>
                <a:cs typeface="Roboto Condensed"/>
                <a:sym typeface="Roboto Condensed"/>
              </a:rPr>
              <a:t>Delivery</a:t>
            </a:r>
            <a:endParaRPr sz="1600">
              <a:solidFill>
                <a:srgbClr val="FFFFFF"/>
              </a:solidFill>
              <a:latin typeface="Roboto Condensed"/>
              <a:ea typeface="Roboto Condensed"/>
              <a:cs typeface="Roboto Condensed"/>
              <a:sym typeface="Roboto Condensed"/>
            </a:endParaRPr>
          </a:p>
        </p:txBody>
      </p:sp>
      <p:sp>
        <p:nvSpPr>
          <p:cNvPr id="105" name="Google Shape;105;p14"/>
          <p:cNvSpPr/>
          <p:nvPr/>
        </p:nvSpPr>
        <p:spPr>
          <a:xfrm>
            <a:off x="20000" y="1708867"/>
            <a:ext cx="1499100" cy="50967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4"/>
          <p:cNvSpPr/>
          <p:nvPr/>
        </p:nvSpPr>
        <p:spPr>
          <a:xfrm>
            <a:off x="1519200" y="1708867"/>
            <a:ext cx="1499100" cy="50967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4"/>
          <p:cNvSpPr/>
          <p:nvPr/>
        </p:nvSpPr>
        <p:spPr>
          <a:xfrm>
            <a:off x="9181300" y="1718833"/>
            <a:ext cx="1499100" cy="50967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4"/>
          <p:cNvSpPr/>
          <p:nvPr/>
        </p:nvSpPr>
        <p:spPr>
          <a:xfrm>
            <a:off x="10680500" y="1718833"/>
            <a:ext cx="1499100" cy="50967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4"/>
          <p:cNvSpPr/>
          <p:nvPr/>
        </p:nvSpPr>
        <p:spPr>
          <a:xfrm rot="-5400000">
            <a:off x="5350283" y="3020117"/>
            <a:ext cx="1499100" cy="60720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4"/>
          <p:cNvSpPr/>
          <p:nvPr/>
        </p:nvSpPr>
        <p:spPr>
          <a:xfrm rot="-5400000">
            <a:off x="5200467" y="1371067"/>
            <a:ext cx="1798800" cy="60720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4"/>
          <p:cNvSpPr/>
          <p:nvPr/>
        </p:nvSpPr>
        <p:spPr>
          <a:xfrm rot="-5400000">
            <a:off x="5200467" y="-417700"/>
            <a:ext cx="1798800" cy="60720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4"/>
          <p:cNvSpPr txBox="1"/>
          <p:nvPr/>
        </p:nvSpPr>
        <p:spPr>
          <a:xfrm>
            <a:off x="99933" y="1585633"/>
            <a:ext cx="1279200" cy="349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GB" sz="1300">
                <a:latin typeface="Roboto Condensed"/>
                <a:ea typeface="Roboto Condensed"/>
                <a:cs typeface="Roboto Condensed"/>
                <a:sym typeface="Roboto Condensed"/>
              </a:rPr>
              <a:t>Analysis</a:t>
            </a:r>
            <a:endParaRPr sz="1300">
              <a:latin typeface="Roboto Condensed"/>
              <a:ea typeface="Roboto Condensed"/>
              <a:cs typeface="Roboto Condensed"/>
              <a:sym typeface="Roboto Condensed"/>
            </a:endParaRPr>
          </a:p>
        </p:txBody>
      </p:sp>
      <p:sp>
        <p:nvSpPr>
          <p:cNvPr id="113" name="Google Shape;113;p14"/>
          <p:cNvSpPr txBox="1"/>
          <p:nvPr/>
        </p:nvSpPr>
        <p:spPr>
          <a:xfrm>
            <a:off x="1651933" y="1585633"/>
            <a:ext cx="1279200" cy="349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GB" sz="1300">
                <a:latin typeface="Roboto Condensed"/>
                <a:ea typeface="Roboto Condensed"/>
                <a:cs typeface="Roboto Condensed"/>
                <a:sym typeface="Roboto Condensed"/>
              </a:rPr>
              <a:t>Awareness</a:t>
            </a:r>
            <a:endParaRPr sz="1300">
              <a:latin typeface="Roboto Condensed"/>
              <a:ea typeface="Roboto Condensed"/>
              <a:cs typeface="Roboto Condensed"/>
              <a:sym typeface="Roboto Condensed"/>
            </a:endParaRPr>
          </a:p>
        </p:txBody>
      </p:sp>
      <p:sp>
        <p:nvSpPr>
          <p:cNvPr id="114" name="Google Shape;114;p14"/>
          <p:cNvSpPr txBox="1"/>
          <p:nvPr/>
        </p:nvSpPr>
        <p:spPr>
          <a:xfrm>
            <a:off x="3013300" y="1585667"/>
            <a:ext cx="1279200" cy="349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300">
                <a:latin typeface="Roboto Condensed"/>
                <a:ea typeface="Roboto Condensed"/>
                <a:cs typeface="Roboto Condensed"/>
                <a:sym typeface="Roboto Condensed"/>
              </a:rPr>
              <a:t>Knowledge</a:t>
            </a:r>
            <a:endParaRPr sz="1300">
              <a:latin typeface="Roboto Condensed"/>
              <a:ea typeface="Roboto Condensed"/>
              <a:cs typeface="Roboto Condensed"/>
              <a:sym typeface="Roboto Condensed"/>
            </a:endParaRPr>
          </a:p>
        </p:txBody>
      </p:sp>
      <p:sp>
        <p:nvSpPr>
          <p:cNvPr id="115" name="Google Shape;115;p14"/>
          <p:cNvSpPr txBox="1"/>
          <p:nvPr/>
        </p:nvSpPr>
        <p:spPr>
          <a:xfrm>
            <a:off x="3013300" y="3446050"/>
            <a:ext cx="1279200" cy="349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300">
                <a:latin typeface="Roboto Condensed"/>
                <a:ea typeface="Roboto Condensed"/>
                <a:cs typeface="Roboto Condensed"/>
                <a:sym typeface="Roboto Condensed"/>
              </a:rPr>
              <a:t>Skills</a:t>
            </a:r>
            <a:endParaRPr sz="1300">
              <a:latin typeface="Roboto Condensed"/>
              <a:ea typeface="Roboto Condensed"/>
              <a:cs typeface="Roboto Condensed"/>
              <a:sym typeface="Roboto Condensed"/>
            </a:endParaRPr>
          </a:p>
        </p:txBody>
      </p:sp>
      <p:sp>
        <p:nvSpPr>
          <p:cNvPr id="116" name="Google Shape;116;p14"/>
          <p:cNvSpPr txBox="1"/>
          <p:nvPr/>
        </p:nvSpPr>
        <p:spPr>
          <a:xfrm>
            <a:off x="3013300" y="5228183"/>
            <a:ext cx="1279200" cy="349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300">
                <a:latin typeface="Roboto Condensed"/>
                <a:ea typeface="Roboto Condensed"/>
                <a:cs typeface="Roboto Condensed"/>
                <a:sym typeface="Roboto Condensed"/>
              </a:rPr>
              <a:t>Attitudes</a:t>
            </a:r>
            <a:endParaRPr sz="1300">
              <a:latin typeface="Roboto Condensed"/>
              <a:ea typeface="Roboto Condensed"/>
              <a:cs typeface="Roboto Condensed"/>
              <a:sym typeface="Roboto Condensed"/>
            </a:endParaRPr>
          </a:p>
        </p:txBody>
      </p:sp>
      <p:sp>
        <p:nvSpPr>
          <p:cNvPr id="117" name="Google Shape;117;p14"/>
          <p:cNvSpPr txBox="1"/>
          <p:nvPr/>
        </p:nvSpPr>
        <p:spPr>
          <a:xfrm>
            <a:off x="9187600" y="1585667"/>
            <a:ext cx="1499100" cy="349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GB" sz="1300">
                <a:latin typeface="Roboto Condensed"/>
                <a:ea typeface="Roboto Condensed"/>
                <a:cs typeface="Roboto Condensed"/>
                <a:sym typeface="Roboto Condensed"/>
              </a:rPr>
              <a:t>Implementation</a:t>
            </a:r>
            <a:endParaRPr sz="1300">
              <a:latin typeface="Roboto Condensed"/>
              <a:ea typeface="Roboto Condensed"/>
              <a:cs typeface="Roboto Condensed"/>
              <a:sym typeface="Roboto Condensed"/>
            </a:endParaRPr>
          </a:p>
        </p:txBody>
      </p:sp>
      <p:sp>
        <p:nvSpPr>
          <p:cNvPr id="118" name="Google Shape;118;p14"/>
          <p:cNvSpPr txBox="1"/>
          <p:nvPr/>
        </p:nvSpPr>
        <p:spPr>
          <a:xfrm>
            <a:off x="10820600" y="1585667"/>
            <a:ext cx="1279200" cy="349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GB" sz="1300">
                <a:latin typeface="Roboto Condensed"/>
                <a:ea typeface="Roboto Condensed"/>
                <a:cs typeface="Roboto Condensed"/>
                <a:sym typeface="Roboto Condensed"/>
              </a:rPr>
              <a:t>Evaluation</a:t>
            </a:r>
            <a:endParaRPr sz="1300">
              <a:latin typeface="Roboto Condensed"/>
              <a:ea typeface="Roboto Condensed"/>
              <a:cs typeface="Roboto Condensed"/>
              <a:sym typeface="Roboto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1" name="Google Shape;51;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3" name="Google Shape;53;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learning.motorolasolutions.com/installation-guide/6449enus" TargetMode="External"/><Relationship Id="rId4" Type="http://schemas.openxmlformats.org/officeDocument/2006/relationships/hyperlink" Target="https://docs.google.com/document/d/1ahVzb-v5UsyRgXJHkIraLp-I0D6pgXvJDqLyfEzFkdc/edit?pli=1" TargetMode="External"/><Relationship Id="rId9" Type="http://schemas.openxmlformats.org/officeDocument/2006/relationships/image" Target="../media/image33.png"/><Relationship Id="rId5" Type="http://schemas.openxmlformats.org/officeDocument/2006/relationships/hyperlink" Target="https://docs.google.com/document/d/17_K_iFB_m3ZajSJkan4wMpsKIxljRaT2c2NvEXwzNY4/edit?pli=1" TargetMode="External"/><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docs.google.com/document/d/1ahVzb-v5UsyRgXJHkIraLp-I0D6pgXvJDqLyfEzFkdc/edit"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s://docs.google.com/document/d/1ahVzb-v5UsyRgXJHkIraLp-I0D6pgXvJDqLyfEzFkdc/edit" TargetMode="Externa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docs.google.com/document/d/1ahVzb-v5UsyRgXJHkIraLp-I0D6pgXvJDqLyfEzFkdc/edit" TargetMode="External"/><Relationship Id="rId4" Type="http://schemas.openxmlformats.org/officeDocument/2006/relationships/image" Target="../media/image27.png"/><Relationship Id="rId5"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comments" Target="../comments/commen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1.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1.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support.microsoft.com/en-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kb.vmware.com/s/article/100394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ph idx="4294967295" type="body"/>
          </p:nvPr>
        </p:nvSpPr>
        <p:spPr>
          <a:xfrm>
            <a:off x="63500" y="308474"/>
            <a:ext cx="7776000" cy="4351200"/>
          </a:xfrm>
          <a:prstGeom prst="rect">
            <a:avLst/>
          </a:prstGeom>
          <a:solidFill>
            <a:srgbClr val="666666"/>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sz="1000"/>
          </a:p>
          <a:p>
            <a:pPr indent="0" lvl="0" marL="0" rtl="0" algn="l">
              <a:spcBef>
                <a:spcPts val="1000"/>
              </a:spcBef>
              <a:spcAft>
                <a:spcPts val="0"/>
              </a:spcAft>
              <a:buNone/>
            </a:pPr>
            <a:r>
              <a:t/>
            </a:r>
            <a:endParaRPr sz="1000"/>
          </a:p>
          <a:p>
            <a:pPr indent="0" lvl="0" marL="0" rtl="0" algn="l">
              <a:spcBef>
                <a:spcPts val="1000"/>
              </a:spcBef>
              <a:spcAft>
                <a:spcPts val="0"/>
              </a:spcAft>
              <a:buNone/>
            </a:pPr>
            <a:r>
              <a:rPr lang="en-GB" sz="1000"/>
              <a:t> </a:t>
            </a:r>
            <a:endParaRPr sz="1000"/>
          </a:p>
          <a:p>
            <a:pPr indent="0" lvl="0" marL="0" rtl="0" algn="l">
              <a:spcBef>
                <a:spcPts val="1000"/>
              </a:spcBef>
              <a:spcAft>
                <a:spcPts val="0"/>
              </a:spcAft>
              <a:buNone/>
            </a:pPr>
            <a:r>
              <a:t/>
            </a:r>
            <a:endParaRPr sz="1000"/>
          </a:p>
        </p:txBody>
      </p:sp>
      <p:sp>
        <p:nvSpPr>
          <p:cNvPr id="124" name="Google Shape;124;p15"/>
          <p:cNvSpPr/>
          <p:nvPr/>
        </p:nvSpPr>
        <p:spPr>
          <a:xfrm>
            <a:off x="4060375" y="856706"/>
            <a:ext cx="3517200" cy="29391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Current </a:t>
            </a:r>
            <a:r>
              <a:rPr b="1" lang="en-GB">
                <a:solidFill>
                  <a:srgbClr val="FF0000"/>
                </a:solidFill>
              </a:rPr>
              <a:t>Version:</a:t>
            </a:r>
            <a:r>
              <a:rPr b="1" lang="en-GB"/>
              <a:t> </a:t>
            </a:r>
            <a:r>
              <a:rPr b="1" lang="en-GB"/>
              <a:t>N/A</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t>Previous version link from Google Drive:</a:t>
            </a:r>
            <a:r>
              <a:rPr b="1" lang="en-GB"/>
              <a:t> N/A</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t>LXP Link: N/A</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Critical SME: Ed Chang</a:t>
            </a:r>
            <a:endParaRPr b="1">
              <a:solidFill>
                <a:srgbClr val="FF0000"/>
              </a:solidFill>
            </a:endParaRPr>
          </a:p>
          <a:p>
            <a:pPr indent="0" lvl="0" marL="0" rtl="0" algn="l">
              <a:spcBef>
                <a:spcPts val="0"/>
              </a:spcBef>
              <a:spcAft>
                <a:spcPts val="0"/>
              </a:spcAft>
              <a:buClr>
                <a:schemeClr val="dk1"/>
              </a:buClr>
              <a:buSzPts val="1100"/>
              <a:buFont typeface="Arial"/>
              <a:buNone/>
            </a:pPr>
            <a:r>
              <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lang="en-GB"/>
              <a:t>SME(s): </a:t>
            </a:r>
            <a:r>
              <a:rPr lang="en-GB" sz="1050">
                <a:solidFill>
                  <a:srgbClr val="3C4043"/>
                </a:solidFill>
                <a:highlight>
                  <a:srgbClr val="FFFFFF"/>
                </a:highlight>
                <a:latin typeface="Roboto"/>
                <a:ea typeface="Roboto"/>
                <a:cs typeface="Roboto"/>
                <a:sym typeface="Roboto"/>
              </a:rPr>
              <a:t>Tomek Warzecha</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Sources</a:t>
            </a:r>
            <a:r>
              <a:rPr lang="en-GB">
                <a:solidFill>
                  <a:srgbClr val="FF0000"/>
                </a:solidFill>
              </a:rPr>
              <a:t>: </a:t>
            </a:r>
            <a:r>
              <a:rPr lang="en-GB" u="sng">
                <a:solidFill>
                  <a:schemeClr val="hlink"/>
                </a:solidFill>
                <a:hlinkClick r:id="rId3"/>
              </a:rPr>
              <a:t>https://learning.motorolasolutions.com/installation-guide/6449enus</a:t>
            </a:r>
            <a:endParaRPr>
              <a:solidFill>
                <a:srgbClr val="FF0000"/>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4"/>
              </a:rPr>
              <a:t>https://docs.google.com/document/d/1ahVzb-v5UsyRgXJHkIraLp-I0D6pgXvJDqLyfEzFkdc/edit?pli=1</a:t>
            </a:r>
            <a:r>
              <a:rPr lang="en-GB">
                <a:solidFill>
                  <a:srgbClr val="FF0000"/>
                </a:solidFill>
              </a:rPr>
              <a:t> </a:t>
            </a:r>
            <a:endParaRPr>
              <a:solidFill>
                <a:srgbClr val="FF0000"/>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5"/>
              </a:rPr>
              <a:t>https://docs.google.com/document/d/17_K_iFB_m3ZajSJkan4wMpsKIxljRaT2c2NvEXwzNY4/edit?pli=1</a:t>
            </a:r>
            <a:r>
              <a:rPr lang="en-GB">
                <a:solidFill>
                  <a:srgbClr val="FF0000"/>
                </a:solidFill>
              </a:rPr>
              <a:t> </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rPr b="1" lang="en-GB">
                <a:solidFill>
                  <a:srgbClr val="FF0000"/>
                </a:solidFill>
              </a:rPr>
              <a:t>Tool access (if applicable):</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rPr b="1" lang="en-GB">
                <a:solidFill>
                  <a:srgbClr val="FF0000"/>
                </a:solidFill>
              </a:rPr>
              <a:t>Update scope (if applicable):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b="1">
              <a:solidFill>
                <a:srgbClr val="FF0000"/>
              </a:solidFill>
            </a:endParaRPr>
          </a:p>
          <a:p>
            <a:pPr indent="0" lvl="0" marL="0" rtl="0" algn="l">
              <a:spcBef>
                <a:spcPts val="0"/>
              </a:spcBef>
              <a:spcAft>
                <a:spcPts val="0"/>
              </a:spcAft>
              <a:buClr>
                <a:schemeClr val="dk1"/>
              </a:buClr>
              <a:buSzPts val="1100"/>
              <a:buFont typeface="Arial"/>
              <a:buNone/>
            </a:pPr>
            <a:r>
              <a:rPr b="1" lang="en-GB">
                <a:solidFill>
                  <a:srgbClr val="FF0000"/>
                </a:solidFill>
              </a:rPr>
              <a:t>Course Description: </a:t>
            </a:r>
            <a:r>
              <a:rPr b="1" lang="en-GB" sz="1000">
                <a:solidFill>
                  <a:srgbClr val="FF0000"/>
                </a:solidFill>
              </a:rPr>
              <a:t>Capacity Max System Server Upgrade</a:t>
            </a:r>
            <a:r>
              <a:rPr b="1" lang="en-GB" sz="900">
                <a:solidFill>
                  <a:srgbClr val="FF0000"/>
                </a:solidFill>
              </a:rPr>
              <a:t> </a:t>
            </a:r>
            <a:r>
              <a:rPr b="1" lang="en-GB" sz="1000">
                <a:solidFill>
                  <a:srgbClr val="FF0000"/>
                </a:solidFill>
              </a:rPr>
              <a:t>will conduct a CMSS upgrade by preparing the ESU Launchpad software, set up virtual machines, and server components. This course will also cover a complete run of the CMSS upgrade process successfully from start to finish.</a:t>
            </a:r>
            <a:endParaRPr b="1" sz="1000">
              <a:solidFill>
                <a:srgbClr val="FF0000"/>
              </a:solidFill>
            </a:endParaRPr>
          </a:p>
          <a:p>
            <a:pPr indent="0" lvl="0" marL="0" rtl="0" algn="l">
              <a:spcBef>
                <a:spcPts val="0"/>
              </a:spcBef>
              <a:spcAft>
                <a:spcPts val="0"/>
              </a:spcAft>
              <a:buClr>
                <a:schemeClr val="dk1"/>
              </a:buClr>
              <a:buSzPts val="1100"/>
              <a:buFont typeface="Arial"/>
              <a:buNone/>
            </a:pPr>
            <a:r>
              <a:t/>
            </a:r>
            <a:endParaRPr b="1">
              <a:solidFill>
                <a:srgbClr val="FF0000"/>
              </a:solidFill>
            </a:endParaRPr>
          </a:p>
          <a:p>
            <a:pPr indent="0" lvl="0" marL="0" rtl="0" algn="l">
              <a:spcBef>
                <a:spcPts val="0"/>
              </a:spcBef>
              <a:spcAft>
                <a:spcPts val="0"/>
              </a:spcAft>
              <a:buClr>
                <a:schemeClr val="dk1"/>
              </a:buClr>
              <a:buSzPts val="1100"/>
              <a:buFont typeface="Arial"/>
              <a:buNone/>
            </a:pPr>
            <a:r>
              <a:rPr b="1" lang="en-GB">
                <a:solidFill>
                  <a:srgbClr val="FF0000"/>
                </a:solidFill>
              </a:rPr>
              <a:t>Target Audience: </a:t>
            </a:r>
            <a:r>
              <a:rPr b="1" lang="en-GB" sz="1000">
                <a:solidFill>
                  <a:srgbClr val="FF0000"/>
                </a:solidFill>
              </a:rPr>
              <a:t>This training is intended for professional responsible for configuring the Capacity Max System Server upgrades. This would include, but is not limited to: communication system technicians, technical system managers, technical support personnel, and service technicians.</a:t>
            </a:r>
            <a:endParaRPr b="1" sz="1000">
              <a:solidFill>
                <a:srgbClr val="FF0000"/>
              </a:solidFill>
            </a:endParaRPr>
          </a:p>
          <a:p>
            <a:pPr indent="0" lvl="0" marL="0" rtl="0" algn="l">
              <a:spcBef>
                <a:spcPts val="0"/>
              </a:spcBef>
              <a:spcAft>
                <a:spcPts val="0"/>
              </a:spcAft>
              <a:buClr>
                <a:schemeClr val="dk1"/>
              </a:buClr>
              <a:buSzPts val="1100"/>
              <a:buFont typeface="Arial"/>
              <a:buNone/>
            </a:pPr>
            <a:r>
              <a:t/>
            </a:r>
            <a:endParaRPr b="1">
              <a:solidFill>
                <a:srgbClr val="FF0000"/>
              </a:solidFill>
            </a:endParaRPr>
          </a:p>
          <a:p>
            <a:pPr indent="0" lvl="0" marL="0" rtl="0" algn="l">
              <a:spcBef>
                <a:spcPts val="0"/>
              </a:spcBef>
              <a:spcAft>
                <a:spcPts val="0"/>
              </a:spcAft>
              <a:buClr>
                <a:schemeClr val="dk1"/>
              </a:buClr>
              <a:buSzPts val="1100"/>
              <a:buFont typeface="Arial"/>
              <a:buNone/>
            </a:pPr>
            <a:r>
              <a:rPr b="1" lang="en-GB">
                <a:solidFill>
                  <a:srgbClr val="FF0000"/>
                </a:solidFill>
              </a:rPr>
              <a:t>Voice talents (number, gender) - indicate if crucial:</a:t>
            </a:r>
            <a:endParaRPr b="1">
              <a:solidFill>
                <a:srgbClr val="FF0000"/>
              </a:solidFill>
            </a:endParaRPr>
          </a:p>
          <a:p>
            <a:pPr indent="0" lvl="0" marL="0" rtl="0" algn="l">
              <a:spcBef>
                <a:spcPts val="0"/>
              </a:spcBef>
              <a:spcAft>
                <a:spcPts val="0"/>
              </a:spcAft>
              <a:buClr>
                <a:schemeClr val="dk1"/>
              </a:buClr>
              <a:buSzPts val="1100"/>
              <a:buFont typeface="Arial"/>
              <a:buNone/>
            </a:pPr>
            <a:r>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p:txBody>
      </p:sp>
      <p:sp>
        <p:nvSpPr>
          <p:cNvPr id="126" name="Google Shape;126;p15"/>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127" name="Google Shape;127;p15"/>
          <p:cNvSpPr/>
          <p:nvPr/>
        </p:nvSpPr>
        <p:spPr>
          <a:xfrm>
            <a:off x="4228322" y="977582"/>
            <a:ext cx="711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nvSpPr>
        <p:spPr>
          <a:xfrm>
            <a:off x="4309450" y="1185781"/>
            <a:ext cx="28872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Capacity Max System Server Upgrade</a:t>
            </a:r>
            <a:endParaRPr b="1" sz="1800"/>
          </a:p>
        </p:txBody>
      </p:sp>
      <p:sp>
        <p:nvSpPr>
          <p:cNvPr id="129" name="Google Shape;129;p15"/>
          <p:cNvSpPr txBox="1"/>
          <p:nvPr/>
        </p:nvSpPr>
        <p:spPr>
          <a:xfrm>
            <a:off x="4309450" y="948181"/>
            <a:ext cx="28872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GB" sz="1100"/>
              <a:t>PCT0147</a:t>
            </a:r>
            <a:endParaRPr b="1" sz="1800"/>
          </a:p>
        </p:txBody>
      </p:sp>
      <p:sp>
        <p:nvSpPr>
          <p:cNvPr id="130" name="Google Shape;130;p15"/>
          <p:cNvSpPr txBox="1"/>
          <p:nvPr/>
        </p:nvSpPr>
        <p:spPr>
          <a:xfrm>
            <a:off x="4505603" y="2865119"/>
            <a:ext cx="28872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t>Click the icon to test your audio settings.</a:t>
            </a:r>
            <a:endParaRPr sz="1000"/>
          </a:p>
        </p:txBody>
      </p:sp>
      <p:sp>
        <p:nvSpPr>
          <p:cNvPr id="131" name="Google Shape;131;p15"/>
          <p:cNvSpPr txBox="1"/>
          <p:nvPr/>
        </p:nvSpPr>
        <p:spPr>
          <a:xfrm>
            <a:off x="4505603" y="3283369"/>
            <a:ext cx="28872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t>Click the icon to learn about course navigation.</a:t>
            </a:r>
            <a:endParaRPr sz="1000"/>
          </a:p>
        </p:txBody>
      </p:sp>
      <p:pic>
        <p:nvPicPr>
          <p:cNvPr id="132" name="Google Shape;132;p15"/>
          <p:cNvPicPr preferRelativeResize="0"/>
          <p:nvPr/>
        </p:nvPicPr>
        <p:blipFill rotWithShape="1">
          <a:blip r:embed="rId6">
            <a:alphaModFix/>
          </a:blip>
          <a:srcRect b="0" l="0" r="0" t="0"/>
          <a:stretch/>
        </p:blipFill>
        <p:spPr>
          <a:xfrm>
            <a:off x="7428020" y="308316"/>
            <a:ext cx="411480" cy="411480"/>
          </a:xfrm>
          <a:prstGeom prst="rect">
            <a:avLst/>
          </a:prstGeom>
          <a:noFill/>
          <a:ln>
            <a:noFill/>
          </a:ln>
        </p:spPr>
      </p:pic>
      <p:sp>
        <p:nvSpPr>
          <p:cNvPr id="133" name="Google Shape;133;p15"/>
          <p:cNvSpPr/>
          <p:nvPr/>
        </p:nvSpPr>
        <p:spPr>
          <a:xfrm>
            <a:off x="63528" y="4073225"/>
            <a:ext cx="7776000" cy="3141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15"/>
          <p:cNvPicPr preferRelativeResize="0"/>
          <p:nvPr/>
        </p:nvPicPr>
        <p:blipFill rotWithShape="1">
          <a:blip r:embed="rId7">
            <a:alphaModFix/>
          </a:blip>
          <a:srcRect b="0" l="0" r="0" t="0"/>
          <a:stretch/>
        </p:blipFill>
        <p:spPr>
          <a:xfrm>
            <a:off x="4249786" y="2866325"/>
            <a:ext cx="314100" cy="314100"/>
          </a:xfrm>
          <a:prstGeom prst="rect">
            <a:avLst/>
          </a:prstGeom>
          <a:noFill/>
          <a:ln>
            <a:noFill/>
          </a:ln>
        </p:spPr>
      </p:pic>
      <p:pic>
        <p:nvPicPr>
          <p:cNvPr id="135" name="Google Shape;135;p15"/>
          <p:cNvPicPr preferRelativeResize="0"/>
          <p:nvPr/>
        </p:nvPicPr>
        <p:blipFill rotWithShape="1">
          <a:blip r:embed="rId8">
            <a:alphaModFix/>
          </a:blip>
          <a:srcRect b="19" l="0" r="0" t="19"/>
          <a:stretch/>
        </p:blipFill>
        <p:spPr>
          <a:xfrm>
            <a:off x="4230185" y="3272008"/>
            <a:ext cx="314100" cy="313980"/>
          </a:xfrm>
          <a:prstGeom prst="rect">
            <a:avLst/>
          </a:prstGeom>
          <a:noFill/>
          <a:ln>
            <a:noFill/>
          </a:ln>
        </p:spPr>
      </p:pic>
      <p:pic>
        <p:nvPicPr>
          <p:cNvPr id="136" name="Google Shape;136;p15"/>
          <p:cNvPicPr preferRelativeResize="0"/>
          <p:nvPr/>
        </p:nvPicPr>
        <p:blipFill rotWithShape="1">
          <a:blip r:embed="rId9">
            <a:alphaModFix/>
          </a:blip>
          <a:srcRect b="0" l="0" r="0" t="0"/>
          <a:stretch/>
        </p:blipFill>
        <p:spPr>
          <a:xfrm>
            <a:off x="1095627" y="1262265"/>
            <a:ext cx="1905649" cy="1905649"/>
          </a:xfrm>
          <a:prstGeom prst="rect">
            <a:avLst/>
          </a:prstGeom>
          <a:noFill/>
          <a:ln>
            <a:noFill/>
          </a:ln>
          <a:effectLst>
            <a:outerShdw blurRad="57150" rotWithShape="0" algn="bl" dir="5400000" dist="19050">
              <a:srgbClr val="000000">
                <a:alpha val="50000"/>
              </a:srgbClr>
            </a:outerShdw>
          </a:effectLst>
        </p:spPr>
      </p:pic>
      <p:sp>
        <p:nvSpPr>
          <p:cNvPr id="137" name="Google Shape;137;p15"/>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4"/>
          <p:cNvSpPr txBox="1"/>
          <p:nvPr>
            <p:ph idx="1" type="body"/>
          </p:nvPr>
        </p:nvSpPr>
        <p:spPr>
          <a:xfrm>
            <a:off x="7902900" y="3083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65" name="Google Shape;265;p24"/>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66" name="Google Shape;266;p24"/>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txBox="1"/>
          <p:nvPr>
            <p:ph idx="2" type="body"/>
          </p:nvPr>
        </p:nvSpPr>
        <p:spPr>
          <a:xfrm>
            <a:off x="63500" y="4957200"/>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68" name="Google Shape;268;p24"/>
          <p:cNvSpPr txBox="1"/>
          <p:nvPr/>
        </p:nvSpPr>
        <p:spPr>
          <a:xfrm>
            <a:off x="321050" y="1639050"/>
            <a:ext cx="72609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800">
                <a:latin typeface="Calibri"/>
                <a:ea typeface="Calibri"/>
                <a:cs typeface="Calibri"/>
                <a:sym typeface="Calibri"/>
              </a:rPr>
              <a:t>ESU Launchpad </a:t>
            </a:r>
            <a:r>
              <a:rPr lang="en-GB" sz="5800">
                <a:latin typeface="Calibri"/>
                <a:ea typeface="Calibri"/>
                <a:cs typeface="Calibri"/>
                <a:sym typeface="Calibri"/>
              </a:rPr>
              <a:t>(Install)</a:t>
            </a:r>
            <a:endParaRPr sz="5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txBox="1"/>
          <p:nvPr>
            <p:ph idx="1" type="body"/>
          </p:nvPr>
        </p:nvSpPr>
        <p:spPr>
          <a:xfrm>
            <a:off x="7902900" y="3430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Step 2, When prompted…for image.</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74" name="Google Shape;274;p25"/>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75" name="Google Shape;275;p25"/>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txBox="1"/>
          <p:nvPr/>
        </p:nvSpPr>
        <p:spPr>
          <a:xfrm>
            <a:off x="443950" y="657825"/>
            <a:ext cx="64554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1-3: Insert DVD or Download ISO file</a:t>
            </a:r>
            <a:endParaRPr b="1" sz="1800"/>
          </a:p>
        </p:txBody>
      </p:sp>
      <p:sp>
        <p:nvSpPr>
          <p:cNvPr id="277" name="Google Shape;277;p25"/>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278" name="Google Shape;278;p25"/>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We are moving on to the Installation of the ESU </a:t>
            </a:r>
            <a:r>
              <a:rPr lang="en-GB" sz="1100">
                <a:solidFill>
                  <a:srgbClr val="000000"/>
                </a:solidFill>
                <a:latin typeface="Arial"/>
                <a:ea typeface="Arial"/>
                <a:cs typeface="Arial"/>
                <a:sym typeface="Arial"/>
              </a:rPr>
              <a:t>Launchpad</a:t>
            </a:r>
            <a:r>
              <a:rPr lang="en-GB" sz="1100">
                <a:solidFill>
                  <a:srgbClr val="000000"/>
                </a:solidFill>
                <a:latin typeface="Arial"/>
                <a:ea typeface="Arial"/>
                <a:cs typeface="Arial"/>
                <a:sym typeface="Arial"/>
              </a:rPr>
              <a:t> and the steps need to be completed. Step 1, we need to perform the following actions, insert the ESU Launchpad DVD and launch mysetup.exe, or download the ISO file from the MyView Portal on your computer to perform the CMSS upgrade. Step 2, when your prompted, go ahead and enable the VT, and click Next. Step 3, Install the Motorola Solutions ESU </a:t>
            </a:r>
            <a:r>
              <a:rPr lang="en-GB" sz="1100">
                <a:solidFill>
                  <a:srgbClr val="000000"/>
                </a:solidFill>
                <a:latin typeface="Arial"/>
                <a:ea typeface="Arial"/>
                <a:cs typeface="Arial"/>
                <a:sym typeface="Arial"/>
              </a:rPr>
              <a:t>Launchpad</a:t>
            </a:r>
            <a:r>
              <a:rPr lang="en-GB" sz="1100">
                <a:solidFill>
                  <a:srgbClr val="000000"/>
                </a:solidFill>
                <a:latin typeface="Arial"/>
                <a:ea typeface="Arial"/>
                <a:cs typeface="Arial"/>
                <a:sym typeface="Arial"/>
              </a:rPr>
              <a:t>, by clicking Install. Lastly, once everything is installed, the VMware Workstation 15 player Setup Wizard will appear.</a:t>
            </a:r>
            <a:endParaRPr sz="1100">
              <a:solidFill>
                <a:srgbClr val="000000"/>
              </a:solidFill>
              <a:latin typeface="Arial"/>
              <a:ea typeface="Arial"/>
              <a:cs typeface="Arial"/>
              <a:sym typeface="Arial"/>
            </a:endParaRPr>
          </a:p>
        </p:txBody>
      </p:sp>
      <p:sp>
        <p:nvSpPr>
          <p:cNvPr id="279" name="Google Shape;279;p25"/>
          <p:cNvSpPr txBox="1"/>
          <p:nvPr/>
        </p:nvSpPr>
        <p:spPr>
          <a:xfrm>
            <a:off x="633275" y="1554375"/>
            <a:ext cx="61887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Perform one of the following actions:</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Insert the ESU Launchpad media into the DVD drive and launch </a:t>
            </a:r>
            <a:r>
              <a:rPr b="1" i="1" lang="en-GB">
                <a:latin typeface="Calibri"/>
                <a:ea typeface="Calibri"/>
                <a:cs typeface="Calibri"/>
                <a:sym typeface="Calibri"/>
              </a:rPr>
              <a:t>mysetup.exe</a:t>
            </a:r>
            <a:r>
              <a:rPr lang="en-GB">
                <a:latin typeface="Calibri"/>
                <a:ea typeface="Calibri"/>
                <a:cs typeface="Calibri"/>
                <a:sym typeface="Calibri"/>
              </a:rPr>
              <a:t>.  </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Download the ISO file from MyView Portal on the laptop used to perform the CMSS upgrade, mount it as a virtual DVD or extract the ISO content, and launch </a:t>
            </a:r>
            <a:r>
              <a:rPr b="1" i="1" lang="en-GB">
                <a:latin typeface="Calibri"/>
                <a:ea typeface="Calibri"/>
                <a:cs typeface="Calibri"/>
                <a:sym typeface="Calibri"/>
              </a:rPr>
              <a:t>mysetup.exe</a:t>
            </a:r>
            <a:r>
              <a:rPr lang="en-GB">
                <a:latin typeface="Calibri"/>
                <a:ea typeface="Calibri"/>
                <a:cs typeface="Calibri"/>
                <a:sym typeface="Calibri"/>
              </a:rPr>
              <a:t>. </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When Prompted, enable the VT, and click </a:t>
            </a:r>
            <a:r>
              <a:rPr b="1" lang="en-GB">
                <a:latin typeface="Calibri"/>
                <a:ea typeface="Calibri"/>
                <a:cs typeface="Calibri"/>
                <a:sym typeface="Calibri"/>
              </a:rPr>
              <a:t>Next</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Install Motorola Solutions ESU Launchpad, click </a:t>
            </a:r>
            <a:r>
              <a:rPr b="1" lang="en-GB">
                <a:latin typeface="Calibri"/>
                <a:ea typeface="Calibri"/>
                <a:cs typeface="Calibri"/>
                <a:sym typeface="Calibri"/>
              </a:rPr>
              <a:t>Install</a:t>
            </a:r>
            <a:r>
              <a:rPr lang="en-GB">
                <a:latin typeface="Calibri"/>
                <a:ea typeface="Calibri"/>
                <a:cs typeface="Calibri"/>
                <a:sym typeface="Calibri"/>
              </a:rPr>
              <a:t>. </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Once installed, VMware Workstation 15 Player Setup Wizard appears.</a:t>
            </a:r>
            <a:endParaRPr>
              <a:latin typeface="Calibri"/>
              <a:ea typeface="Calibri"/>
              <a:cs typeface="Calibri"/>
              <a:sym typeface="Calibri"/>
            </a:endParaRPr>
          </a:p>
        </p:txBody>
      </p:sp>
      <p:pic>
        <p:nvPicPr>
          <p:cNvPr id="280" name="Google Shape;280;p25"/>
          <p:cNvPicPr preferRelativeResize="0"/>
          <p:nvPr/>
        </p:nvPicPr>
        <p:blipFill>
          <a:blip r:embed="rId3">
            <a:alphaModFix/>
          </a:blip>
          <a:stretch>
            <a:fillRect/>
          </a:stretch>
        </p:blipFill>
        <p:spPr>
          <a:xfrm>
            <a:off x="8206725" y="1708550"/>
            <a:ext cx="3295650" cy="256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idx="1" type="body"/>
          </p:nvPr>
        </p:nvSpPr>
        <p:spPr>
          <a:xfrm>
            <a:off x="7902900" y="3430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Recreate table image.</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86" name="Google Shape;286;p26"/>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87" name="Google Shape;287;p26"/>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txBox="1"/>
          <p:nvPr/>
        </p:nvSpPr>
        <p:spPr>
          <a:xfrm>
            <a:off x="443950" y="657825"/>
            <a:ext cx="64566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4: VMware Workstation 15 Player Setup</a:t>
            </a:r>
            <a:endParaRPr b="1" sz="1800"/>
          </a:p>
        </p:txBody>
      </p:sp>
      <p:sp>
        <p:nvSpPr>
          <p:cNvPr id="289" name="Google Shape;289;p26"/>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290" name="Google Shape;290;p26"/>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Step 4, within the VMware Workstation 15 Player setup window, go ahead and click Next to perform the following actions, please refer to the table image for the necessary steps.</a:t>
            </a:r>
            <a:endParaRPr sz="1100">
              <a:solidFill>
                <a:srgbClr val="000000"/>
              </a:solidFill>
              <a:latin typeface="Arial"/>
              <a:ea typeface="Arial"/>
              <a:cs typeface="Arial"/>
              <a:sym typeface="Arial"/>
            </a:endParaRPr>
          </a:p>
        </p:txBody>
      </p:sp>
      <p:sp>
        <p:nvSpPr>
          <p:cNvPr id="291" name="Google Shape;291;p26"/>
          <p:cNvSpPr txBox="1"/>
          <p:nvPr/>
        </p:nvSpPr>
        <p:spPr>
          <a:xfrm>
            <a:off x="633275" y="1097175"/>
            <a:ext cx="618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In the VMware Workstation 15 Player Setup window, click Next and perform one of the following actions:</a:t>
            </a:r>
            <a:endParaRPr>
              <a:latin typeface="Calibri"/>
              <a:ea typeface="Calibri"/>
              <a:cs typeface="Calibri"/>
              <a:sym typeface="Calibri"/>
            </a:endParaRPr>
          </a:p>
        </p:txBody>
      </p:sp>
      <p:pic>
        <p:nvPicPr>
          <p:cNvPr id="292" name="Google Shape;292;p26"/>
          <p:cNvPicPr preferRelativeResize="0"/>
          <p:nvPr/>
        </p:nvPicPr>
        <p:blipFill>
          <a:blip r:embed="rId3">
            <a:alphaModFix/>
          </a:blip>
          <a:stretch>
            <a:fillRect/>
          </a:stretch>
        </p:blipFill>
        <p:spPr>
          <a:xfrm>
            <a:off x="2052100" y="1573100"/>
            <a:ext cx="3798802" cy="2482500"/>
          </a:xfrm>
          <a:prstGeom prst="rect">
            <a:avLst/>
          </a:prstGeom>
          <a:noFill/>
          <a:ln>
            <a:noFill/>
          </a:ln>
        </p:spPr>
      </p:pic>
      <p:sp>
        <p:nvSpPr>
          <p:cNvPr id="293" name="Google Shape;293;p26"/>
          <p:cNvSpPr/>
          <p:nvPr/>
        </p:nvSpPr>
        <p:spPr>
          <a:xfrm>
            <a:off x="801075" y="409412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txBox="1"/>
          <p:nvPr/>
        </p:nvSpPr>
        <p:spPr>
          <a:xfrm>
            <a:off x="1607725" y="4064575"/>
            <a:ext cx="597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If your OS does not contain the required version of Microsoft Visual C++, Microsoft Visual C++ Setup Wizard window will appear.</a:t>
            </a:r>
            <a:endParaRPr sz="11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txBox="1"/>
          <p:nvPr>
            <p:ph idx="1" type="body"/>
          </p:nvPr>
        </p:nvSpPr>
        <p:spPr>
          <a:xfrm>
            <a:off x="7839500" y="2723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00" name="Google Shape;300;p27"/>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01" name="Google Shape;301;p27"/>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txBox="1"/>
          <p:nvPr/>
        </p:nvSpPr>
        <p:spPr>
          <a:xfrm>
            <a:off x="443950" y="657825"/>
            <a:ext cx="6982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5: </a:t>
            </a:r>
            <a:r>
              <a:rPr b="1" lang="en-GB" sz="1800"/>
              <a:t>VMware Workstation Player</a:t>
            </a:r>
            <a:endParaRPr b="1" sz="1800"/>
          </a:p>
        </p:txBody>
      </p:sp>
      <p:sp>
        <p:nvSpPr>
          <p:cNvPr id="303" name="Google Shape;303;p27"/>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04" name="Google Shape;304;p27"/>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Step 6, we need to prepare the VMware Workstation Player commercial license key, please go ahead and find your information and enter it in the dialog box. To find this information, there are two ways. First if you ordered via MyView, you should </a:t>
            </a:r>
            <a:r>
              <a:rPr lang="en-GB" sz="1100">
                <a:solidFill>
                  <a:srgbClr val="000000"/>
                </a:solidFill>
                <a:latin typeface="Arial"/>
                <a:ea typeface="Arial"/>
                <a:cs typeface="Arial"/>
                <a:sym typeface="Arial"/>
              </a:rPr>
              <a:t>receive</a:t>
            </a:r>
            <a:r>
              <a:rPr lang="en-GB" sz="1100">
                <a:solidFill>
                  <a:srgbClr val="000000"/>
                </a:solidFill>
                <a:latin typeface="Arial"/>
                <a:ea typeface="Arial"/>
                <a:cs typeface="Arial"/>
                <a:sym typeface="Arial"/>
              </a:rPr>
              <a:t> a </a:t>
            </a:r>
            <a:r>
              <a:rPr lang="en-GB" sz="1100">
                <a:solidFill>
                  <a:srgbClr val="000000"/>
                </a:solidFill>
                <a:latin typeface="Arial"/>
                <a:ea typeface="Arial"/>
                <a:cs typeface="Arial"/>
                <a:sym typeface="Arial"/>
              </a:rPr>
              <a:t>separate</a:t>
            </a:r>
            <a:r>
              <a:rPr lang="en-GB" sz="1100">
                <a:solidFill>
                  <a:srgbClr val="000000"/>
                </a:solidFill>
                <a:latin typeface="Arial"/>
                <a:ea typeface="Arial"/>
                <a:cs typeface="Arial"/>
                <a:sym typeface="Arial"/>
              </a:rPr>
              <a:t> email with you information. Second, if you ordered a physical shipment, there is a </a:t>
            </a:r>
            <a:r>
              <a:rPr lang="en-GB" sz="1100">
                <a:solidFill>
                  <a:srgbClr val="000000"/>
                </a:solidFill>
                <a:latin typeface="Arial"/>
                <a:ea typeface="Arial"/>
                <a:cs typeface="Arial"/>
                <a:sym typeface="Arial"/>
              </a:rPr>
              <a:t>separate</a:t>
            </a:r>
            <a:r>
              <a:rPr lang="en-GB" sz="1100">
                <a:solidFill>
                  <a:srgbClr val="000000"/>
                </a:solidFill>
                <a:latin typeface="Arial"/>
                <a:ea typeface="Arial"/>
                <a:cs typeface="Arial"/>
                <a:sym typeface="Arial"/>
              </a:rPr>
              <a:t> CD that will be shipped to you.</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Note: VMware Workstation Player will only need to be installed one time only.</a:t>
            </a:r>
            <a:endParaRPr sz="1100">
              <a:solidFill>
                <a:srgbClr val="000000"/>
              </a:solidFill>
              <a:latin typeface="Arial"/>
              <a:ea typeface="Arial"/>
              <a:cs typeface="Arial"/>
              <a:sym typeface="Arial"/>
            </a:endParaRPr>
          </a:p>
        </p:txBody>
      </p:sp>
      <p:pic>
        <p:nvPicPr>
          <p:cNvPr id="305" name="Google Shape;305;p27"/>
          <p:cNvPicPr preferRelativeResize="0"/>
          <p:nvPr/>
        </p:nvPicPr>
        <p:blipFill>
          <a:blip r:embed="rId3">
            <a:alphaModFix/>
          </a:blip>
          <a:stretch>
            <a:fillRect/>
          </a:stretch>
        </p:blipFill>
        <p:spPr>
          <a:xfrm>
            <a:off x="2048350" y="1557363"/>
            <a:ext cx="3278650" cy="2576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8"/>
          <p:cNvSpPr txBox="1"/>
          <p:nvPr>
            <p:ph idx="1" type="body"/>
          </p:nvPr>
        </p:nvSpPr>
        <p:spPr>
          <a:xfrm>
            <a:off x="7902900" y="3430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GB"/>
              <a:t>Recreate warning graphic.</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11" name="Google Shape;311;p28"/>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12" name="Google Shape;312;p28"/>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8"/>
          <p:cNvSpPr txBox="1"/>
          <p:nvPr/>
        </p:nvSpPr>
        <p:spPr>
          <a:xfrm>
            <a:off x="443950" y="657825"/>
            <a:ext cx="61887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6: Accept License and OVFtool.exe </a:t>
            </a:r>
            <a:endParaRPr b="1" sz="1800"/>
          </a:p>
        </p:txBody>
      </p:sp>
      <p:sp>
        <p:nvSpPr>
          <p:cNvPr id="314" name="Google Shape;314;p28"/>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15" name="Google Shape;315;p28"/>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Step 5, we need to accept the license conditions and then click Install. Go ahead and wait for the ESU Launchpad to finish the installation, once the installation is complete the OVFtool.exe command line window will appear. This is where you can view the progress of the ESU Launchpad virtual machine deployment. Note, do not interrupt the virtual machine deployment process.</a:t>
            </a:r>
            <a:endParaRPr sz="1100">
              <a:solidFill>
                <a:srgbClr val="000000"/>
              </a:solidFill>
              <a:latin typeface="Arial"/>
              <a:ea typeface="Arial"/>
              <a:cs typeface="Arial"/>
              <a:sym typeface="Arial"/>
            </a:endParaRPr>
          </a:p>
        </p:txBody>
      </p:sp>
      <p:sp>
        <p:nvSpPr>
          <p:cNvPr id="316" name="Google Shape;316;p28"/>
          <p:cNvSpPr txBox="1"/>
          <p:nvPr/>
        </p:nvSpPr>
        <p:spPr>
          <a:xfrm>
            <a:off x="709475" y="1630575"/>
            <a:ext cx="61887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Accept the license </a:t>
            </a:r>
            <a:r>
              <a:rPr lang="en-GB">
                <a:latin typeface="Calibri"/>
                <a:ea typeface="Calibri"/>
                <a:cs typeface="Calibri"/>
                <a:sym typeface="Calibri"/>
              </a:rPr>
              <a:t>conditions and click </a:t>
            </a:r>
            <a:r>
              <a:rPr b="1" lang="en-GB">
                <a:latin typeface="Calibri"/>
                <a:ea typeface="Calibri"/>
                <a:cs typeface="Calibri"/>
                <a:sym typeface="Calibri"/>
              </a:rPr>
              <a:t>Install</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Wait for the ESU Launchpad to finish the installation process.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The OVFtool.exe command line window will appear</a:t>
            </a:r>
            <a:r>
              <a:rPr lang="en-GB">
                <a:latin typeface="Calibri"/>
                <a:ea typeface="Calibri"/>
                <a:cs typeface="Calibri"/>
                <a:sym typeface="Calibri"/>
              </a:rPr>
              <a:t>, this is where you can view the progress of the ESU LP virtual machine deployment.</a:t>
            </a:r>
            <a:endParaRPr>
              <a:latin typeface="Calibri"/>
              <a:ea typeface="Calibri"/>
              <a:cs typeface="Calibri"/>
              <a:sym typeface="Calibri"/>
            </a:endParaRPr>
          </a:p>
        </p:txBody>
      </p:sp>
      <p:sp>
        <p:nvSpPr>
          <p:cNvPr id="317" name="Google Shape;317;p28"/>
          <p:cNvSpPr txBox="1"/>
          <p:nvPr/>
        </p:nvSpPr>
        <p:spPr>
          <a:xfrm>
            <a:off x="1277425" y="3284925"/>
            <a:ext cx="5978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WARNING:</a:t>
            </a:r>
            <a:r>
              <a:rPr lang="en-GB" sz="1100">
                <a:latin typeface="Calibri"/>
                <a:ea typeface="Calibri"/>
                <a:cs typeface="Calibri"/>
                <a:sym typeface="Calibri"/>
              </a:rPr>
              <a:t> Do not interrupt the virtual machine deployment process.</a:t>
            </a:r>
            <a:endParaRPr sz="1100">
              <a:latin typeface="Calibri"/>
              <a:ea typeface="Calibri"/>
              <a:cs typeface="Calibri"/>
              <a:sym typeface="Calibri"/>
            </a:endParaRPr>
          </a:p>
        </p:txBody>
      </p:sp>
      <p:pic>
        <p:nvPicPr>
          <p:cNvPr id="318" name="Google Shape;318;p28"/>
          <p:cNvPicPr preferRelativeResize="0"/>
          <p:nvPr/>
        </p:nvPicPr>
        <p:blipFill>
          <a:blip r:embed="rId3">
            <a:alphaModFix/>
          </a:blip>
          <a:stretch>
            <a:fillRect/>
          </a:stretch>
        </p:blipFill>
        <p:spPr>
          <a:xfrm>
            <a:off x="443950" y="3153500"/>
            <a:ext cx="833475" cy="694575"/>
          </a:xfrm>
          <a:prstGeom prst="rect">
            <a:avLst/>
          </a:prstGeom>
          <a:noFill/>
          <a:ln>
            <a:noFill/>
          </a:ln>
        </p:spPr>
      </p:pic>
      <p:pic>
        <p:nvPicPr>
          <p:cNvPr id="319" name="Google Shape;319;p28"/>
          <p:cNvPicPr preferRelativeResize="0"/>
          <p:nvPr/>
        </p:nvPicPr>
        <p:blipFill>
          <a:blip r:embed="rId4">
            <a:alphaModFix/>
          </a:blip>
          <a:stretch>
            <a:fillRect/>
          </a:stretch>
        </p:blipFill>
        <p:spPr>
          <a:xfrm>
            <a:off x="8217500" y="1588225"/>
            <a:ext cx="2512500" cy="1960217"/>
          </a:xfrm>
          <a:prstGeom prst="rect">
            <a:avLst/>
          </a:prstGeom>
          <a:noFill/>
          <a:ln>
            <a:noFill/>
          </a:ln>
        </p:spPr>
      </p:pic>
      <p:pic>
        <p:nvPicPr>
          <p:cNvPr id="320" name="Google Shape;320;p28"/>
          <p:cNvPicPr preferRelativeResize="0"/>
          <p:nvPr/>
        </p:nvPicPr>
        <p:blipFill>
          <a:blip r:embed="rId5">
            <a:alphaModFix/>
          </a:blip>
          <a:stretch>
            <a:fillRect/>
          </a:stretch>
        </p:blipFill>
        <p:spPr>
          <a:xfrm>
            <a:off x="8033525" y="3708600"/>
            <a:ext cx="2849600" cy="1435675"/>
          </a:xfrm>
          <a:prstGeom prst="rect">
            <a:avLst/>
          </a:prstGeom>
          <a:noFill/>
          <a:ln>
            <a:noFill/>
          </a:ln>
        </p:spPr>
      </p:pic>
      <p:pic>
        <p:nvPicPr>
          <p:cNvPr id="321" name="Google Shape;321;p28"/>
          <p:cNvPicPr preferRelativeResize="0"/>
          <p:nvPr/>
        </p:nvPicPr>
        <p:blipFill>
          <a:blip r:embed="rId6">
            <a:alphaModFix/>
          </a:blip>
          <a:stretch>
            <a:fillRect/>
          </a:stretch>
        </p:blipFill>
        <p:spPr>
          <a:xfrm>
            <a:off x="8245425" y="5304424"/>
            <a:ext cx="2456650" cy="1573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txBox="1"/>
          <p:nvPr>
            <p:ph idx="1" type="body"/>
          </p:nvPr>
        </p:nvSpPr>
        <p:spPr>
          <a:xfrm>
            <a:off x="7902900" y="3430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p:txBody>
      </p:sp>
      <p:sp>
        <p:nvSpPr>
          <p:cNvPr id="327" name="Google Shape;327;p29"/>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28" name="Google Shape;328;p29"/>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txBox="1"/>
          <p:nvPr/>
        </p:nvSpPr>
        <p:spPr>
          <a:xfrm>
            <a:off x="443950" y="657825"/>
            <a:ext cx="72741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7: Motorola Enhanced Software Update </a:t>
            </a:r>
            <a:r>
              <a:rPr b="1" lang="en-GB" sz="1800"/>
              <a:t>Launchpad</a:t>
            </a:r>
            <a:r>
              <a:rPr b="1" lang="en-GB" sz="1800"/>
              <a:t> Window </a:t>
            </a:r>
            <a:endParaRPr b="1" sz="1800"/>
          </a:p>
        </p:txBody>
      </p:sp>
      <p:sp>
        <p:nvSpPr>
          <p:cNvPr id="330" name="Google Shape;330;p29"/>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31" name="Google Shape;331;p29"/>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Step 6, go ahead and monitor the progress of the Setup- </a:t>
            </a:r>
            <a:r>
              <a:rPr lang="en-GB" sz="1100">
                <a:solidFill>
                  <a:srgbClr val="000000"/>
                </a:solidFill>
                <a:latin typeface="Arial"/>
                <a:ea typeface="Arial"/>
                <a:cs typeface="Arial"/>
                <a:sym typeface="Arial"/>
              </a:rPr>
              <a:t>Motorola</a:t>
            </a:r>
            <a:r>
              <a:rPr lang="en-GB" sz="1100">
                <a:solidFill>
                  <a:srgbClr val="000000"/>
                </a:solidFill>
                <a:latin typeface="Arial"/>
                <a:ea typeface="Arial"/>
                <a:cs typeface="Arial"/>
                <a:sym typeface="Arial"/>
              </a:rPr>
              <a:t> Enhanced Software Update </a:t>
            </a:r>
            <a:r>
              <a:rPr lang="en-GB" sz="1100">
                <a:solidFill>
                  <a:srgbClr val="000000"/>
                </a:solidFill>
                <a:latin typeface="Arial"/>
                <a:ea typeface="Arial"/>
                <a:cs typeface="Arial"/>
                <a:sym typeface="Arial"/>
              </a:rPr>
              <a:t>Launchpad</a:t>
            </a:r>
            <a:r>
              <a:rPr lang="en-GB" sz="1100">
                <a:solidFill>
                  <a:srgbClr val="000000"/>
                </a:solidFill>
                <a:latin typeface="Arial"/>
                <a:ea typeface="Arial"/>
                <a:cs typeface="Arial"/>
                <a:sym typeface="Arial"/>
              </a:rPr>
              <a:t> window, onces finished click Finish. A ESU Launchpad icon will be displayed on the desktop.</a:t>
            </a:r>
            <a:endParaRPr sz="1100">
              <a:solidFill>
                <a:srgbClr val="000000"/>
              </a:solidFill>
              <a:latin typeface="Arial"/>
              <a:ea typeface="Arial"/>
              <a:cs typeface="Arial"/>
              <a:sym typeface="Arial"/>
            </a:endParaRPr>
          </a:p>
        </p:txBody>
      </p:sp>
      <p:pic>
        <p:nvPicPr>
          <p:cNvPr id="332" name="Google Shape;332;p29"/>
          <p:cNvPicPr preferRelativeResize="0"/>
          <p:nvPr/>
        </p:nvPicPr>
        <p:blipFill>
          <a:blip r:embed="rId3">
            <a:alphaModFix/>
          </a:blip>
          <a:stretch>
            <a:fillRect/>
          </a:stretch>
        </p:blipFill>
        <p:spPr>
          <a:xfrm>
            <a:off x="1684300" y="1319438"/>
            <a:ext cx="4289100" cy="30527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0"/>
          <p:cNvSpPr txBox="1"/>
          <p:nvPr>
            <p:ph idx="1" type="body"/>
          </p:nvPr>
        </p:nvSpPr>
        <p:spPr>
          <a:xfrm>
            <a:off x="7902900" y="3083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38" name="Google Shape;338;p30"/>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39" name="Google Shape;339;p30"/>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0"/>
          <p:cNvSpPr txBox="1"/>
          <p:nvPr>
            <p:ph idx="2" type="body"/>
          </p:nvPr>
        </p:nvSpPr>
        <p:spPr>
          <a:xfrm>
            <a:off x="63500" y="4957200"/>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341" name="Google Shape;341;p30"/>
          <p:cNvSpPr txBox="1"/>
          <p:nvPr/>
        </p:nvSpPr>
        <p:spPr>
          <a:xfrm>
            <a:off x="947125" y="1334250"/>
            <a:ext cx="63573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800">
                <a:latin typeface="Calibri"/>
                <a:ea typeface="Calibri"/>
                <a:cs typeface="Calibri"/>
                <a:sym typeface="Calibri"/>
              </a:rPr>
              <a:t>Setup Virtual Machine Settings </a:t>
            </a:r>
            <a:endParaRPr sz="5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1"/>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Change numbers to 5-7.</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47" name="Google Shape;347;p31"/>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48" name="Google Shape;348;p31"/>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Virtual Machine Settings Setup</a:t>
            </a:r>
            <a:endParaRPr b="1" sz="1800"/>
          </a:p>
        </p:txBody>
      </p:sp>
      <p:sp>
        <p:nvSpPr>
          <p:cNvPr id="350" name="Google Shape;350;p31"/>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51" name="Google Shape;351;p31"/>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We are going to setup the proper setting for the Virtual Machine. First, we need to ensure that the connection is properly bridged by performing the following actions. Ensure that the the LAN connection of your Ethernet adapter is bridged and configured correctly, which </a:t>
            </a:r>
            <a:r>
              <a:rPr lang="en-GB" sz="1100">
                <a:solidFill>
                  <a:srgbClr val="000000"/>
                </a:solidFill>
                <a:latin typeface="Arial"/>
                <a:ea typeface="Arial"/>
                <a:cs typeface="Arial"/>
                <a:sym typeface="Arial"/>
              </a:rPr>
              <a:t>provides</a:t>
            </a:r>
            <a:r>
              <a:rPr lang="en-GB" sz="1100">
                <a:solidFill>
                  <a:srgbClr val="000000"/>
                </a:solidFill>
                <a:latin typeface="Arial"/>
                <a:ea typeface="Arial"/>
                <a:cs typeface="Arial"/>
                <a:sym typeface="Arial"/>
              </a:rPr>
              <a:t> proper access to the CMSS upgrade. Next, we need to check to make sure that only one physical Ethernet adapter is being used for the connection to the CMSS. Check the ESU LP virtual machine network settings, under Hardware tab, go ahead and select Network Adapter 2, then Configure Adapters. Let’s check under Automatic Bridging Settings to make sure that only one physical </a:t>
            </a:r>
            <a:r>
              <a:rPr lang="en-GB" sz="1100">
                <a:solidFill>
                  <a:srgbClr val="000000"/>
                </a:solidFill>
                <a:latin typeface="Arial"/>
                <a:ea typeface="Arial"/>
                <a:cs typeface="Arial"/>
                <a:sym typeface="Arial"/>
              </a:rPr>
              <a:t>Ethernet</a:t>
            </a:r>
            <a:r>
              <a:rPr lang="en-GB" sz="1100">
                <a:solidFill>
                  <a:srgbClr val="000000"/>
                </a:solidFill>
                <a:latin typeface="Arial"/>
                <a:ea typeface="Arial"/>
                <a:cs typeface="Arial"/>
                <a:sym typeface="Arial"/>
              </a:rPr>
              <a:t> adapter is used for the connection and is selected. If there are other adapters present in the list, go ahead and clear them. Click ok and close. </a:t>
            </a:r>
            <a:endParaRPr sz="1100">
              <a:solidFill>
                <a:srgbClr val="000000"/>
              </a:solidFill>
              <a:latin typeface="Arial"/>
              <a:ea typeface="Arial"/>
              <a:cs typeface="Arial"/>
              <a:sym typeface="Arial"/>
            </a:endParaRPr>
          </a:p>
        </p:txBody>
      </p:sp>
      <p:sp>
        <p:nvSpPr>
          <p:cNvPr id="352" name="Google Shape;352;p31"/>
          <p:cNvSpPr txBox="1"/>
          <p:nvPr/>
        </p:nvSpPr>
        <p:spPr>
          <a:xfrm>
            <a:off x="633275" y="1554375"/>
            <a:ext cx="6188700" cy="2047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AutoNum type="arabicPeriod"/>
            </a:pPr>
            <a:r>
              <a:rPr lang="en-GB" sz="1100"/>
              <a:t>Ensure that the connection is properly bridged by performing the following actions:</a:t>
            </a:r>
            <a:endParaRPr sz="1100"/>
          </a:p>
          <a:p>
            <a:pPr indent="-298450" lvl="1" marL="914400" rtl="0" algn="l">
              <a:spcBef>
                <a:spcPts val="0"/>
              </a:spcBef>
              <a:spcAft>
                <a:spcPts val="0"/>
              </a:spcAft>
              <a:buSzPts val="1100"/>
              <a:buAutoNum type="alphaLcPeriod"/>
            </a:pPr>
            <a:r>
              <a:rPr lang="en-GB" sz="1100"/>
              <a:t>Ensure that the LAN connection of your physical Ethernet adapter is bridged and configured to properly access the upgraded CMSS.</a:t>
            </a:r>
            <a:endParaRPr sz="1100"/>
          </a:p>
          <a:p>
            <a:pPr indent="-298450" lvl="1" marL="914400" rtl="0" algn="l">
              <a:spcBef>
                <a:spcPts val="0"/>
              </a:spcBef>
              <a:spcAft>
                <a:spcPts val="0"/>
              </a:spcAft>
              <a:buSzPts val="1100"/>
              <a:buAutoNum type="alphaLcPeriod"/>
            </a:pPr>
            <a:r>
              <a:rPr lang="en-GB" sz="1100"/>
              <a:t>Ensure that only one physical Ethernet adapter is used for the connection with CMSS.</a:t>
            </a:r>
            <a:endParaRPr sz="1100"/>
          </a:p>
          <a:p>
            <a:pPr indent="-298450" lvl="1" marL="914400" rtl="0" algn="l">
              <a:spcBef>
                <a:spcPts val="0"/>
              </a:spcBef>
              <a:spcAft>
                <a:spcPts val="0"/>
              </a:spcAft>
              <a:buSzPts val="1100"/>
              <a:buAutoNum type="alphaLcPeriod"/>
            </a:pPr>
            <a:r>
              <a:rPr lang="en-GB" sz="1100"/>
              <a:t>Check ESU LP virtual machine network settings.</a:t>
            </a:r>
            <a:endParaRPr sz="1100"/>
          </a:p>
          <a:p>
            <a:pPr indent="-298450" lvl="1" marL="914400" rtl="0" algn="l">
              <a:spcBef>
                <a:spcPts val="0"/>
              </a:spcBef>
              <a:spcAft>
                <a:spcPts val="0"/>
              </a:spcAft>
              <a:buSzPts val="1100"/>
              <a:buAutoNum type="alphaLcPeriod"/>
            </a:pPr>
            <a:r>
              <a:rPr lang="en-GB" sz="1100"/>
              <a:t>Under </a:t>
            </a:r>
            <a:r>
              <a:rPr b="1" lang="en-GB" sz="1100"/>
              <a:t>Hardware </a:t>
            </a:r>
            <a:r>
              <a:rPr lang="en-GB" sz="1100"/>
              <a:t>tab select </a:t>
            </a:r>
            <a:r>
              <a:rPr b="1" lang="en-GB" sz="1100"/>
              <a:t>Network Adapter 2 </a:t>
            </a:r>
            <a:r>
              <a:rPr lang="en-GB" sz="1100"/>
              <a:t>	  Configure Adapters</a:t>
            </a:r>
            <a:endParaRPr sz="1100"/>
          </a:p>
          <a:p>
            <a:pPr indent="-298450" lvl="1" marL="914400" rtl="0" algn="l">
              <a:spcBef>
                <a:spcPts val="0"/>
              </a:spcBef>
              <a:spcAft>
                <a:spcPts val="0"/>
              </a:spcAft>
              <a:buSzPts val="1100"/>
              <a:buAutoNum type="alphaLcPeriod"/>
            </a:pPr>
            <a:r>
              <a:rPr lang="en-GB" sz="1100"/>
              <a:t>Under </a:t>
            </a:r>
            <a:r>
              <a:rPr b="1" lang="en-GB" sz="1100"/>
              <a:t>Automatic Bridging Settings </a:t>
            </a:r>
            <a:r>
              <a:rPr lang="en-GB" sz="1100"/>
              <a:t>ensure that only one physical Ethernet adapter used for connection with CMSS is selected. If there are other adapters present in the list, clear them. </a:t>
            </a:r>
            <a:endParaRPr sz="1100"/>
          </a:p>
          <a:p>
            <a:pPr indent="-298450" lvl="0" marL="457200" rtl="0" algn="l">
              <a:spcBef>
                <a:spcPts val="0"/>
              </a:spcBef>
              <a:spcAft>
                <a:spcPts val="0"/>
              </a:spcAft>
              <a:buSzPts val="1100"/>
              <a:buAutoNum type="arabicPeriod"/>
            </a:pPr>
            <a:r>
              <a:rPr lang="en-GB" sz="1100"/>
              <a:t>Click </a:t>
            </a:r>
            <a:r>
              <a:rPr b="1" lang="en-GB" sz="1100"/>
              <a:t>Ok</a:t>
            </a:r>
            <a:r>
              <a:rPr lang="en-GB" sz="1100"/>
              <a:t>, and </a:t>
            </a:r>
            <a:r>
              <a:rPr b="1" lang="en-GB" sz="1100"/>
              <a:t>close</a:t>
            </a:r>
            <a:r>
              <a:rPr lang="en-GB" sz="1100"/>
              <a:t>.</a:t>
            </a:r>
            <a:endParaRPr sz="1100"/>
          </a:p>
        </p:txBody>
      </p:sp>
      <p:cxnSp>
        <p:nvCxnSpPr>
          <p:cNvPr id="353" name="Google Shape;353;p31"/>
          <p:cNvCxnSpPr/>
          <p:nvPr/>
        </p:nvCxnSpPr>
        <p:spPr>
          <a:xfrm>
            <a:off x="4641000" y="2738875"/>
            <a:ext cx="2589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2"/>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59" name="Google Shape;359;p32"/>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60" name="Google Shape;360;p32"/>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2"/>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Virtual Machine Settings Setup</a:t>
            </a:r>
            <a:endParaRPr b="1" sz="1800"/>
          </a:p>
        </p:txBody>
      </p:sp>
      <p:sp>
        <p:nvSpPr>
          <p:cNvPr id="362" name="Google Shape;362;p32"/>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63" name="Google Shape;363;p32"/>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p:txBody>
      </p:sp>
      <p:sp>
        <p:nvSpPr>
          <p:cNvPr id="364" name="Google Shape;364;p32"/>
          <p:cNvSpPr txBox="1"/>
          <p:nvPr/>
        </p:nvSpPr>
        <p:spPr>
          <a:xfrm>
            <a:off x="916875" y="1818850"/>
            <a:ext cx="596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Note: PC Settings might be different than what’s picture in the next section.</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3"/>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70" name="Google Shape;370;p33"/>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71" name="Google Shape;371;p33"/>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3"/>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LAN Connection</a:t>
            </a:r>
            <a:endParaRPr b="1" sz="1800"/>
          </a:p>
        </p:txBody>
      </p:sp>
      <p:sp>
        <p:nvSpPr>
          <p:cNvPr id="373" name="Google Shape;373;p33"/>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74" name="Google Shape;374;p33"/>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LAN connection of your physical Ethernet adapter should be bridged and configured properly to have access to CMSS which should be upgraded.</a:t>
            </a:r>
            <a:endParaRPr sz="1100">
              <a:solidFill>
                <a:srgbClr val="000000"/>
              </a:solidFill>
              <a:latin typeface="Arial"/>
              <a:ea typeface="Arial"/>
              <a:cs typeface="Arial"/>
              <a:sym typeface="Arial"/>
            </a:endParaRPr>
          </a:p>
        </p:txBody>
      </p:sp>
      <p:pic>
        <p:nvPicPr>
          <p:cNvPr id="375" name="Google Shape;375;p33"/>
          <p:cNvPicPr preferRelativeResize="0"/>
          <p:nvPr/>
        </p:nvPicPr>
        <p:blipFill>
          <a:blip r:embed="rId3">
            <a:alphaModFix/>
          </a:blip>
          <a:stretch>
            <a:fillRect/>
          </a:stretch>
        </p:blipFill>
        <p:spPr>
          <a:xfrm>
            <a:off x="3084725" y="1293350"/>
            <a:ext cx="2095500" cy="2638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State the Objectives</a:t>
            </a:r>
            <a:endParaRPr>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43" name="Google Shape;143;p16"/>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144" name="Google Shape;144;p16"/>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Course Objectives</a:t>
            </a:r>
            <a:endParaRPr b="1" sz="1800"/>
          </a:p>
        </p:txBody>
      </p:sp>
      <p:sp>
        <p:nvSpPr>
          <p:cNvPr id="146" name="Google Shape;146;p16"/>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147" name="Google Shape;147;p16"/>
          <p:cNvSpPr txBox="1"/>
          <p:nvPr/>
        </p:nvSpPr>
        <p:spPr>
          <a:xfrm>
            <a:off x="443950" y="1390075"/>
            <a:ext cx="6279900" cy="20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t>After completing this course, you will be able to:</a:t>
            </a:r>
            <a:endParaRPr sz="1100"/>
          </a:p>
          <a:p>
            <a:pPr indent="-298450" lvl="0" marL="457200" rtl="0" algn="l">
              <a:spcBef>
                <a:spcPts val="1000"/>
              </a:spcBef>
              <a:spcAft>
                <a:spcPts val="0"/>
              </a:spcAft>
              <a:buSzPts val="1100"/>
              <a:buChar char="●"/>
            </a:pPr>
            <a:r>
              <a:rPr lang="en-GB" sz="1100"/>
              <a:t>Conduct a CMSS upgrade by preparing the ESU Launchpad software.</a:t>
            </a:r>
            <a:endParaRPr sz="1100"/>
          </a:p>
          <a:p>
            <a:pPr indent="-298450" lvl="0" marL="457200" rtl="0" algn="l">
              <a:spcBef>
                <a:spcPts val="0"/>
              </a:spcBef>
              <a:spcAft>
                <a:spcPts val="0"/>
              </a:spcAft>
              <a:buSzPts val="1100"/>
              <a:buChar char="●"/>
            </a:pPr>
            <a:r>
              <a:rPr lang="en-GB" sz="1100"/>
              <a:t>Execute using the ESU Launchpad software in the virtual machine, and the server and components.</a:t>
            </a:r>
            <a:endParaRPr sz="1100"/>
          </a:p>
          <a:p>
            <a:pPr indent="-298450" lvl="0" marL="457200" rtl="0" algn="l">
              <a:spcBef>
                <a:spcPts val="0"/>
              </a:spcBef>
              <a:spcAft>
                <a:spcPts val="0"/>
              </a:spcAft>
              <a:buSzPts val="1100"/>
              <a:buChar char="●"/>
            </a:pPr>
            <a:r>
              <a:rPr lang="en-GB" sz="1100"/>
              <a:t>Complete a run of the CMSS upgrade process successfully from start to finish.</a:t>
            </a:r>
            <a:endParaRPr sz="1100"/>
          </a:p>
        </p:txBody>
      </p:sp>
      <p:sp>
        <p:nvSpPr>
          <p:cNvPr id="148" name="Google Shape;148;p16"/>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Please familiarise yourself with the objectives of this course.</a:t>
            </a:r>
            <a:endParaRPr sz="11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81" name="Google Shape;381;p34"/>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82" name="Google Shape;382;p34"/>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LAN Connection</a:t>
            </a:r>
            <a:endParaRPr b="1" sz="1800"/>
          </a:p>
        </p:txBody>
      </p:sp>
      <p:sp>
        <p:nvSpPr>
          <p:cNvPr id="384" name="Google Shape;384;p34"/>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85" name="Google Shape;385;p34"/>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VMnet1 LAN connection also should be bridged:</a:t>
            </a:r>
            <a:endParaRPr sz="1100">
              <a:solidFill>
                <a:srgbClr val="000000"/>
              </a:solidFill>
              <a:latin typeface="Arial"/>
              <a:ea typeface="Arial"/>
              <a:cs typeface="Arial"/>
              <a:sym typeface="Arial"/>
            </a:endParaRPr>
          </a:p>
        </p:txBody>
      </p:sp>
      <p:pic>
        <p:nvPicPr>
          <p:cNvPr id="386" name="Google Shape;386;p34"/>
          <p:cNvPicPr preferRelativeResize="0"/>
          <p:nvPr/>
        </p:nvPicPr>
        <p:blipFill>
          <a:blip r:embed="rId3">
            <a:alphaModFix/>
          </a:blip>
          <a:stretch>
            <a:fillRect/>
          </a:stretch>
        </p:blipFill>
        <p:spPr>
          <a:xfrm>
            <a:off x="2992275" y="1243300"/>
            <a:ext cx="2114550" cy="2657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5"/>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392" name="Google Shape;392;p35"/>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393" name="Google Shape;393;p35"/>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5"/>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LAN Connection</a:t>
            </a:r>
            <a:endParaRPr b="1" sz="1800"/>
          </a:p>
        </p:txBody>
      </p:sp>
      <p:sp>
        <p:nvSpPr>
          <p:cNvPr id="395" name="Google Shape;395;p35"/>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396" name="Google Shape;396;p35"/>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VMnet8 LAN and all other available connections should NOT be bridged:</a:t>
            </a:r>
            <a:endParaRPr sz="1100">
              <a:solidFill>
                <a:srgbClr val="000000"/>
              </a:solidFill>
              <a:latin typeface="Arial"/>
              <a:ea typeface="Arial"/>
              <a:cs typeface="Arial"/>
              <a:sym typeface="Arial"/>
            </a:endParaRPr>
          </a:p>
        </p:txBody>
      </p:sp>
      <p:pic>
        <p:nvPicPr>
          <p:cNvPr id="397" name="Google Shape;397;p35"/>
          <p:cNvPicPr preferRelativeResize="0"/>
          <p:nvPr/>
        </p:nvPicPr>
        <p:blipFill>
          <a:blip r:embed="rId3">
            <a:alphaModFix/>
          </a:blip>
          <a:stretch>
            <a:fillRect/>
          </a:stretch>
        </p:blipFill>
        <p:spPr>
          <a:xfrm>
            <a:off x="2805800" y="1367550"/>
            <a:ext cx="2124075" cy="2676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6"/>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03" name="Google Shape;403;p36"/>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04" name="Google Shape;404;p36"/>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6"/>
          <p:cNvSpPr txBox="1"/>
          <p:nvPr/>
        </p:nvSpPr>
        <p:spPr>
          <a:xfrm>
            <a:off x="443950" y="657825"/>
            <a:ext cx="57666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ESU LP Virtual Machine Network Settings</a:t>
            </a:r>
            <a:endParaRPr b="1" sz="1800"/>
          </a:p>
        </p:txBody>
      </p:sp>
      <p:sp>
        <p:nvSpPr>
          <p:cNvPr id="406" name="Google Shape;406;p36"/>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407" name="Google Shape;407;p36"/>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Please check the ESU LP virtual machine network settings.</a:t>
            </a:r>
            <a:endParaRPr sz="1100">
              <a:solidFill>
                <a:srgbClr val="000000"/>
              </a:solidFill>
              <a:latin typeface="Arial"/>
              <a:ea typeface="Arial"/>
              <a:cs typeface="Arial"/>
              <a:sym typeface="Arial"/>
            </a:endParaRPr>
          </a:p>
        </p:txBody>
      </p:sp>
      <p:pic>
        <p:nvPicPr>
          <p:cNvPr id="408" name="Google Shape;408;p36"/>
          <p:cNvPicPr preferRelativeResize="0"/>
          <p:nvPr/>
        </p:nvPicPr>
        <p:blipFill>
          <a:blip r:embed="rId3">
            <a:alphaModFix/>
          </a:blip>
          <a:stretch>
            <a:fillRect/>
          </a:stretch>
        </p:blipFill>
        <p:spPr>
          <a:xfrm>
            <a:off x="3977999" y="1221600"/>
            <a:ext cx="3678100" cy="3225525"/>
          </a:xfrm>
          <a:prstGeom prst="rect">
            <a:avLst/>
          </a:prstGeom>
          <a:noFill/>
          <a:ln>
            <a:noFill/>
          </a:ln>
        </p:spPr>
      </p:pic>
      <p:pic>
        <p:nvPicPr>
          <p:cNvPr id="409" name="Google Shape;409;p36"/>
          <p:cNvPicPr preferRelativeResize="0"/>
          <p:nvPr/>
        </p:nvPicPr>
        <p:blipFill>
          <a:blip r:embed="rId4">
            <a:alphaModFix/>
          </a:blip>
          <a:stretch>
            <a:fillRect/>
          </a:stretch>
        </p:blipFill>
        <p:spPr>
          <a:xfrm>
            <a:off x="228600" y="1209226"/>
            <a:ext cx="3520799" cy="19656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7"/>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15" name="Google Shape;415;p37"/>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16" name="Google Shape;416;p37"/>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7"/>
          <p:cNvSpPr txBox="1"/>
          <p:nvPr/>
        </p:nvSpPr>
        <p:spPr>
          <a:xfrm>
            <a:off x="443950" y="657825"/>
            <a:ext cx="57666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ESU LP Virtual Machine Network Settings</a:t>
            </a:r>
            <a:endParaRPr b="1" sz="1800"/>
          </a:p>
        </p:txBody>
      </p:sp>
      <p:sp>
        <p:nvSpPr>
          <p:cNvPr id="418" name="Google Shape;418;p37"/>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419" name="Google Shape;419;p37"/>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Only one physical Ethernet adapter which is used for connection with CMSS should be selected. If there are other adapters present in list they are should be unselected.</a:t>
            </a:r>
            <a:endParaRPr sz="1100">
              <a:solidFill>
                <a:srgbClr val="000000"/>
              </a:solidFill>
              <a:latin typeface="Arial"/>
              <a:ea typeface="Arial"/>
              <a:cs typeface="Arial"/>
              <a:sym typeface="Arial"/>
            </a:endParaRPr>
          </a:p>
        </p:txBody>
      </p:sp>
      <p:pic>
        <p:nvPicPr>
          <p:cNvPr id="420" name="Google Shape;420;p37"/>
          <p:cNvPicPr preferRelativeResize="0"/>
          <p:nvPr/>
        </p:nvPicPr>
        <p:blipFill>
          <a:blip r:embed="rId3">
            <a:alphaModFix/>
          </a:blip>
          <a:stretch>
            <a:fillRect/>
          </a:stretch>
        </p:blipFill>
        <p:spPr>
          <a:xfrm>
            <a:off x="2675375" y="1688213"/>
            <a:ext cx="2762250" cy="1476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8"/>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Add this to the image on left at the bottom: </a:t>
            </a:r>
            <a:r>
              <a:rPr lang="en-GB"/>
              <a:t>Juniper switch - Port 20 - Technician Port</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26" name="Google Shape;426;p38"/>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27" name="Google Shape;427;p38"/>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8"/>
          <p:cNvSpPr txBox="1"/>
          <p:nvPr/>
        </p:nvSpPr>
        <p:spPr>
          <a:xfrm>
            <a:off x="443950" y="657825"/>
            <a:ext cx="66612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ESU Launchpad - Connection to the PCR System</a:t>
            </a:r>
            <a:endParaRPr b="1" sz="1800"/>
          </a:p>
        </p:txBody>
      </p:sp>
      <p:sp>
        <p:nvSpPr>
          <p:cNvPr id="429" name="Google Shape;429;p38"/>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430" name="Google Shape;430;p38"/>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PCR 2.8 reference transport network setup, the technician laptop should be connected to:</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GB" sz="1100">
                <a:latin typeface="Arial"/>
                <a:ea typeface="Arial"/>
                <a:cs typeface="Arial"/>
                <a:sym typeface="Arial"/>
              </a:rPr>
              <a:t>HP2530 switch - port 23 - Technician Port</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GB" sz="1100">
                <a:latin typeface="Arial"/>
                <a:ea typeface="Arial"/>
                <a:cs typeface="Arial"/>
                <a:sym typeface="Arial"/>
              </a:rPr>
              <a:t>Cisco 3650 switch - port 21 - Technician Port</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GB" sz="1100">
                <a:latin typeface="Arial"/>
                <a:ea typeface="Arial"/>
                <a:cs typeface="Arial"/>
                <a:sym typeface="Arial"/>
              </a:rPr>
              <a:t>Juniper switch - Port 20 - Technician Port</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NOTE: Please check the following settings on your laptop:</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GB" sz="1100">
                <a:latin typeface="Arial"/>
                <a:ea typeface="Arial"/>
                <a:cs typeface="Arial"/>
                <a:sym typeface="Arial"/>
              </a:rPr>
              <a:t>LAN connection of your physical Ethernet adapter should be bridged and configured properly to have access to the CMSS, which should be upgraded.</a:t>
            </a:r>
            <a:endParaRPr sz="1100">
              <a:solidFill>
                <a:srgbClr val="000000"/>
              </a:solidFill>
              <a:latin typeface="Arial"/>
              <a:ea typeface="Arial"/>
              <a:cs typeface="Arial"/>
              <a:sym typeface="Arial"/>
            </a:endParaRPr>
          </a:p>
        </p:txBody>
      </p:sp>
      <p:pic>
        <p:nvPicPr>
          <p:cNvPr id="431" name="Google Shape;431;p38"/>
          <p:cNvPicPr preferRelativeResize="0"/>
          <p:nvPr/>
        </p:nvPicPr>
        <p:blipFill rotWithShape="1">
          <a:blip r:embed="rId3">
            <a:alphaModFix/>
          </a:blip>
          <a:srcRect b="26970" l="0" r="0" t="-2539"/>
          <a:stretch/>
        </p:blipFill>
        <p:spPr>
          <a:xfrm>
            <a:off x="1301975" y="1150125"/>
            <a:ext cx="5482883" cy="2750000"/>
          </a:xfrm>
          <a:prstGeom prst="rect">
            <a:avLst/>
          </a:prstGeom>
          <a:noFill/>
          <a:ln>
            <a:noFill/>
          </a:ln>
        </p:spPr>
      </p:pic>
      <p:sp>
        <p:nvSpPr>
          <p:cNvPr id="432" name="Google Shape;432;p38"/>
          <p:cNvSpPr txBox="1"/>
          <p:nvPr/>
        </p:nvSpPr>
        <p:spPr>
          <a:xfrm>
            <a:off x="1007800" y="3976325"/>
            <a:ext cx="56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Note: Juniper is the recommended vendor to use for </a:t>
            </a:r>
            <a:r>
              <a:rPr lang="en-GB">
                <a:latin typeface="Calibri"/>
                <a:ea typeface="Calibri"/>
                <a:cs typeface="Calibri"/>
                <a:sym typeface="Calibri"/>
              </a:rPr>
              <a:t>switches</a:t>
            </a:r>
            <a:r>
              <a:rPr lang="en-GB">
                <a:latin typeface="Calibri"/>
                <a:ea typeface="Calibri"/>
                <a:cs typeface="Calibri"/>
                <a:sym typeface="Calibri"/>
              </a:rPr>
              <a:t> and routers.</a:t>
            </a:r>
            <a:endParaRPr>
              <a:latin typeface="Calibri"/>
              <a:ea typeface="Calibri"/>
              <a:cs typeface="Calibri"/>
              <a:sym typeface="Calibri"/>
            </a:endParaRPr>
          </a:p>
        </p:txBody>
      </p:sp>
      <p:cxnSp>
        <p:nvCxnSpPr>
          <p:cNvPr id="433" name="Google Shape;433;p38"/>
          <p:cNvCxnSpPr/>
          <p:nvPr/>
        </p:nvCxnSpPr>
        <p:spPr>
          <a:xfrm>
            <a:off x="722500" y="3702750"/>
            <a:ext cx="639600" cy="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9"/>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439" name="Google Shape;439;p39"/>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40" name="Google Shape;440;p39"/>
          <p:cNvSpPr txBox="1"/>
          <p:nvPr/>
        </p:nvSpPr>
        <p:spPr>
          <a:xfrm>
            <a:off x="570795" y="3550631"/>
            <a:ext cx="3690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t>2</a:t>
            </a:r>
            <a:endParaRPr b="1" sz="3000"/>
          </a:p>
        </p:txBody>
      </p:sp>
      <p:sp>
        <p:nvSpPr>
          <p:cNvPr id="441" name="Google Shape;441;p39"/>
          <p:cNvSpPr/>
          <p:nvPr/>
        </p:nvSpPr>
        <p:spPr>
          <a:xfrm>
            <a:off x="971313" y="3641025"/>
            <a:ext cx="39600" cy="46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9"/>
          <p:cNvSpPr txBox="1"/>
          <p:nvPr/>
        </p:nvSpPr>
        <p:spPr>
          <a:xfrm>
            <a:off x="1034150" y="3579026"/>
            <a:ext cx="42168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t>Capacity Max System Server Upgrade</a:t>
            </a:r>
            <a:endParaRPr b="1" sz="1800"/>
          </a:p>
        </p:txBody>
      </p:sp>
      <p:sp>
        <p:nvSpPr>
          <p:cNvPr id="443" name="Google Shape;443;p39"/>
          <p:cNvSpPr txBox="1"/>
          <p:nvPr/>
        </p:nvSpPr>
        <p:spPr>
          <a:xfrm>
            <a:off x="1014550" y="3835796"/>
            <a:ext cx="4216800" cy="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t>Module 2: Using ESU Launchpad</a:t>
            </a:r>
            <a:endParaRPr b="1" sz="1800"/>
          </a:p>
        </p:txBody>
      </p:sp>
      <p:sp>
        <p:nvSpPr>
          <p:cNvPr id="444" name="Google Shape;444;p39"/>
          <p:cNvSpPr txBox="1"/>
          <p:nvPr/>
        </p:nvSpPr>
        <p:spPr>
          <a:xfrm>
            <a:off x="73275" y="314250"/>
            <a:ext cx="7776000" cy="3144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p:txBody>
      </p:sp>
      <p:pic>
        <p:nvPicPr>
          <p:cNvPr id="445" name="Google Shape;445;p39"/>
          <p:cNvPicPr preferRelativeResize="0"/>
          <p:nvPr/>
        </p:nvPicPr>
        <p:blipFill rotWithShape="1">
          <a:blip r:embed="rId3">
            <a:alphaModFix/>
          </a:blip>
          <a:srcRect b="0" l="0" r="0" t="0"/>
          <a:stretch/>
        </p:blipFill>
        <p:spPr>
          <a:xfrm>
            <a:off x="2966902" y="933440"/>
            <a:ext cx="1905649" cy="1905649"/>
          </a:xfrm>
          <a:prstGeom prst="rect">
            <a:avLst/>
          </a:prstGeom>
          <a:noFill/>
          <a:ln>
            <a:noFill/>
          </a:ln>
          <a:effectLst>
            <a:outerShdw blurRad="57150" rotWithShape="0" algn="bl" dir="5400000" dist="19050">
              <a:srgbClr val="000000">
                <a:alpha val="50000"/>
              </a:srgbClr>
            </a:outerShdw>
          </a:effectLst>
        </p:spPr>
      </p:pic>
      <p:sp>
        <p:nvSpPr>
          <p:cNvPr id="446" name="Google Shape;446;p39"/>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Welcome to Module 2: Using ESU Launchpad</a:t>
            </a:r>
            <a:endParaRPr sz="11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0"/>
          <p:cNvSpPr txBox="1"/>
          <p:nvPr>
            <p:ph idx="1" type="body"/>
          </p:nvPr>
        </p:nvSpPr>
        <p:spPr>
          <a:xfrm>
            <a:off x="7902900" y="3083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52" name="Google Shape;452;p40"/>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53" name="Google Shape;453;p40"/>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0"/>
          <p:cNvSpPr txBox="1"/>
          <p:nvPr>
            <p:ph idx="2" type="body"/>
          </p:nvPr>
        </p:nvSpPr>
        <p:spPr>
          <a:xfrm>
            <a:off x="63500" y="4957200"/>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455" name="Google Shape;455;p40"/>
          <p:cNvSpPr txBox="1"/>
          <p:nvPr/>
        </p:nvSpPr>
        <p:spPr>
          <a:xfrm>
            <a:off x="1099525" y="1639050"/>
            <a:ext cx="52980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800">
                <a:latin typeface="Calibri"/>
                <a:ea typeface="Calibri"/>
                <a:cs typeface="Calibri"/>
                <a:sym typeface="Calibri"/>
              </a:rPr>
              <a:t>Start </a:t>
            </a:r>
            <a:r>
              <a:rPr lang="en-GB" sz="5800">
                <a:latin typeface="Calibri"/>
                <a:ea typeface="Calibri"/>
                <a:cs typeface="Calibri"/>
                <a:sym typeface="Calibri"/>
              </a:rPr>
              <a:t>Launchpad </a:t>
            </a:r>
            <a:endParaRPr sz="5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1"/>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3"/>
              </a:rPr>
              <a:t>https://docs.google.com/document/d/1ahVzb-v5UsyRgXJHkIraLp-I0D6pgXvJDqLyfEzFkdc/edit</a:t>
            </a:r>
            <a:r>
              <a:rPr lang="en-GB"/>
              <a:t> - Images</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Put a box around each of the steps, and make them a clickable object explaining what each button does: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ESU Launchpad Control Application Window</a:t>
            </a:r>
            <a:endParaRPr/>
          </a:p>
          <a:p>
            <a:pPr indent="0" lvl="0" marL="0" rtl="0" algn="l">
              <a:lnSpc>
                <a:spcPct val="115000"/>
              </a:lnSpc>
              <a:spcBef>
                <a:spcPts val="0"/>
              </a:spcBef>
              <a:spcAft>
                <a:spcPts val="0"/>
              </a:spcAft>
              <a:buClr>
                <a:schemeClr val="dk1"/>
              </a:buClr>
              <a:buSzPts val="1100"/>
              <a:buFont typeface="Arial"/>
              <a:buNone/>
            </a:pPr>
            <a:r>
              <a:t/>
            </a:r>
            <a:endParaRPr/>
          </a:p>
          <a:p>
            <a:pPr indent="-292100" lvl="0" marL="457200" rtl="0" algn="l">
              <a:lnSpc>
                <a:spcPct val="115000"/>
              </a:lnSpc>
              <a:spcBef>
                <a:spcPts val="0"/>
              </a:spcBef>
              <a:spcAft>
                <a:spcPts val="0"/>
              </a:spcAft>
              <a:buSzPts val="1000"/>
              <a:buChar char="•"/>
            </a:pPr>
            <a:r>
              <a:rPr lang="en-GB"/>
              <a:t>Button 1 (Start ESU Backend): will start virtual machine RHEL (this may take some time)</a:t>
            </a:r>
            <a:endParaRPr/>
          </a:p>
          <a:p>
            <a:pPr indent="-292100" lvl="0" marL="457200" rtl="0" algn="l">
              <a:lnSpc>
                <a:spcPct val="115000"/>
              </a:lnSpc>
              <a:spcBef>
                <a:spcPts val="0"/>
              </a:spcBef>
              <a:spcAft>
                <a:spcPts val="0"/>
              </a:spcAft>
              <a:buSzPts val="1000"/>
              <a:buChar char="•"/>
            </a:pPr>
            <a:r>
              <a:rPr lang="en-GB"/>
              <a:t>Button 2 (Stop ESU Backend): will stop the virtual machine</a:t>
            </a:r>
            <a:endParaRPr/>
          </a:p>
          <a:p>
            <a:pPr indent="-292100" lvl="0" marL="457200" rtl="0" algn="l">
              <a:lnSpc>
                <a:spcPct val="115000"/>
              </a:lnSpc>
              <a:spcBef>
                <a:spcPts val="0"/>
              </a:spcBef>
              <a:spcAft>
                <a:spcPts val="0"/>
              </a:spcAft>
              <a:buSzPts val="1000"/>
              <a:buChar char="•"/>
            </a:pPr>
            <a:r>
              <a:rPr lang="en-GB"/>
              <a:t>Button 3 (Start ESU GUI): will open ESU-Launchpad login page (in your default browser)</a:t>
            </a:r>
            <a:endParaRPr/>
          </a:p>
          <a:p>
            <a:pPr indent="-292100" lvl="0" marL="457200" rtl="0" algn="l">
              <a:lnSpc>
                <a:spcPct val="115000"/>
              </a:lnSpc>
              <a:spcBef>
                <a:spcPts val="0"/>
              </a:spcBef>
              <a:spcAft>
                <a:spcPts val="0"/>
              </a:spcAft>
              <a:buSzPts val="1000"/>
              <a:buChar char="•"/>
            </a:pPr>
            <a:r>
              <a:rPr lang="en-GB"/>
              <a:t>Button 4 (Quit): will close ESU-Launchpad Control application. (same as clicking “X” in the upper right corner) </a:t>
            </a:r>
            <a:r>
              <a:rPr b="1" lang="en-GB"/>
              <a:t>Note: If the virtual machines are running</a:t>
            </a:r>
            <a:r>
              <a:rPr b="1" lang="en-GB">
                <a:solidFill>
                  <a:srgbClr val="FF0000"/>
                </a:solidFill>
              </a:rPr>
              <a:t> they will not be stopped!!!</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61" name="Google Shape;461;p41"/>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62" name="Google Shape;462;p41"/>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1"/>
          <p:cNvSpPr txBox="1"/>
          <p:nvPr/>
        </p:nvSpPr>
        <p:spPr>
          <a:xfrm>
            <a:off x="443950" y="657825"/>
            <a:ext cx="7240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Motorola Solutions ESU Launchpad Control Application Window</a:t>
            </a:r>
            <a:endParaRPr b="1" sz="1800"/>
          </a:p>
        </p:txBody>
      </p:sp>
      <p:sp>
        <p:nvSpPr>
          <p:cNvPr id="464" name="Google Shape;464;p41"/>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465" name="Google Shape;465;p41"/>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Here is the ESU Launchpad Control application window. Please go ahead and click each of the buttons to learn more.</a:t>
            </a:r>
            <a:endParaRPr sz="1100">
              <a:solidFill>
                <a:srgbClr val="000000"/>
              </a:solidFill>
              <a:latin typeface="Arial"/>
              <a:ea typeface="Arial"/>
              <a:cs typeface="Arial"/>
              <a:sym typeface="Arial"/>
            </a:endParaRPr>
          </a:p>
        </p:txBody>
      </p:sp>
      <p:pic>
        <p:nvPicPr>
          <p:cNvPr id="466" name="Google Shape;466;p41"/>
          <p:cNvPicPr preferRelativeResize="0"/>
          <p:nvPr/>
        </p:nvPicPr>
        <p:blipFill>
          <a:blip r:embed="rId4">
            <a:alphaModFix/>
          </a:blip>
          <a:stretch>
            <a:fillRect/>
          </a:stretch>
        </p:blipFill>
        <p:spPr>
          <a:xfrm>
            <a:off x="2048225" y="1324762"/>
            <a:ext cx="3632975" cy="2872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2"/>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72" name="Google Shape;472;p42"/>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73" name="Google Shape;473;p42"/>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2"/>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1-4: Start ESU Launchpad</a:t>
            </a:r>
            <a:endParaRPr b="1" sz="1800"/>
          </a:p>
        </p:txBody>
      </p:sp>
      <p:sp>
        <p:nvSpPr>
          <p:cNvPr id="475" name="Google Shape;475;p42"/>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476" name="Google Shape;476;p42"/>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go ahead and get started with getting the ESU Launchpad started. Step 1, go ahead and connect the PC/laptop to a technician switch port. Next, go ahead and start the ESU Launchpad Control application, run the ESU </a:t>
            </a:r>
            <a:r>
              <a:rPr lang="en-GB" sz="1100">
                <a:solidFill>
                  <a:srgbClr val="000000"/>
                </a:solidFill>
                <a:latin typeface="Arial"/>
                <a:ea typeface="Arial"/>
                <a:cs typeface="Arial"/>
                <a:sym typeface="Arial"/>
              </a:rPr>
              <a:t>Launchpad</a:t>
            </a:r>
            <a:r>
              <a:rPr lang="en-GB" sz="1100">
                <a:solidFill>
                  <a:srgbClr val="000000"/>
                </a:solidFill>
                <a:latin typeface="Arial"/>
                <a:ea typeface="Arial"/>
                <a:cs typeface="Arial"/>
                <a:sym typeface="Arial"/>
              </a:rPr>
              <a:t> tool by clicking on the Start ESU backend. Step 3, when the ESU backend status shows Started, go ahead and click Start ESU GUI. Step 4, log onto the ESU interface by using the upgrade roles, username upgrade and password upgrade.</a:t>
            </a:r>
            <a:endParaRPr sz="1100">
              <a:solidFill>
                <a:srgbClr val="000000"/>
              </a:solidFill>
              <a:latin typeface="Arial"/>
              <a:ea typeface="Arial"/>
              <a:cs typeface="Arial"/>
              <a:sym typeface="Arial"/>
            </a:endParaRPr>
          </a:p>
        </p:txBody>
      </p:sp>
      <p:sp>
        <p:nvSpPr>
          <p:cNvPr id="477" name="Google Shape;477;p42"/>
          <p:cNvSpPr txBox="1"/>
          <p:nvPr/>
        </p:nvSpPr>
        <p:spPr>
          <a:xfrm>
            <a:off x="404675" y="1554375"/>
            <a:ext cx="3392400" cy="2047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AutoNum type="arabicPeriod"/>
            </a:pPr>
            <a:r>
              <a:rPr lang="en-GB" sz="1100"/>
              <a:t>Connect the laptop to a technician switch port.</a:t>
            </a:r>
            <a:endParaRPr sz="1100"/>
          </a:p>
          <a:p>
            <a:pPr indent="-298450" lvl="0" marL="457200" rtl="0" algn="l">
              <a:spcBef>
                <a:spcPts val="0"/>
              </a:spcBef>
              <a:spcAft>
                <a:spcPts val="0"/>
              </a:spcAft>
              <a:buSzPts val="1100"/>
              <a:buAutoNum type="arabicPeriod"/>
            </a:pPr>
            <a:r>
              <a:rPr lang="en-GB" sz="1100"/>
              <a:t>Start the </a:t>
            </a:r>
            <a:r>
              <a:rPr b="1" lang="en-GB" sz="1100"/>
              <a:t>ESU Launchpad Control </a:t>
            </a:r>
            <a:r>
              <a:rPr lang="en-GB" sz="1100"/>
              <a:t>application, and run the ESU Launchpad tool by clicking the </a:t>
            </a:r>
            <a:r>
              <a:rPr b="1" lang="en-GB" sz="1100"/>
              <a:t>Start ESU backend</a:t>
            </a:r>
            <a:r>
              <a:rPr lang="en-GB" sz="1100"/>
              <a:t>.</a:t>
            </a:r>
            <a:endParaRPr sz="1100"/>
          </a:p>
          <a:p>
            <a:pPr indent="-298450" lvl="0" marL="457200" rtl="0" algn="l">
              <a:spcBef>
                <a:spcPts val="0"/>
              </a:spcBef>
              <a:spcAft>
                <a:spcPts val="0"/>
              </a:spcAft>
              <a:buSzPts val="1100"/>
              <a:buAutoNum type="arabicPeriod"/>
            </a:pPr>
            <a:r>
              <a:rPr lang="en-GB" sz="1100"/>
              <a:t>When </a:t>
            </a:r>
            <a:r>
              <a:rPr b="1" lang="en-GB" sz="1100"/>
              <a:t>ESU Backend Status</a:t>
            </a:r>
            <a:r>
              <a:rPr lang="en-GB" sz="1100"/>
              <a:t> shows </a:t>
            </a:r>
            <a:r>
              <a:rPr i="1" lang="en-GB" sz="1100"/>
              <a:t>Started</a:t>
            </a:r>
            <a:r>
              <a:rPr lang="en-GB" sz="1100"/>
              <a:t>, click </a:t>
            </a:r>
            <a:r>
              <a:rPr b="1" lang="en-GB" sz="1100"/>
              <a:t>Start ESU GUI</a:t>
            </a:r>
            <a:r>
              <a:rPr lang="en-GB" sz="1100"/>
              <a:t>.</a:t>
            </a:r>
            <a:endParaRPr sz="1100"/>
          </a:p>
          <a:p>
            <a:pPr indent="-298450" lvl="0" marL="457200" rtl="0" algn="l">
              <a:spcBef>
                <a:spcPts val="0"/>
              </a:spcBef>
              <a:spcAft>
                <a:spcPts val="0"/>
              </a:spcAft>
              <a:buSzPts val="1100"/>
              <a:buAutoNum type="arabicPeriod"/>
            </a:pPr>
            <a:r>
              <a:rPr lang="en-GB" sz="1100"/>
              <a:t>Log onto the ESU interface by using the upgrade role. </a:t>
            </a:r>
            <a:endParaRPr sz="1100"/>
          </a:p>
          <a:p>
            <a:pPr indent="-298450" lvl="1" marL="914400" rtl="0" algn="l">
              <a:spcBef>
                <a:spcPts val="0"/>
              </a:spcBef>
              <a:spcAft>
                <a:spcPts val="0"/>
              </a:spcAft>
              <a:buSzPts val="1100"/>
              <a:buAutoNum type="alphaLcPeriod"/>
            </a:pPr>
            <a:r>
              <a:rPr lang="en-GB" sz="1100"/>
              <a:t>Username: upgrade</a:t>
            </a:r>
            <a:endParaRPr sz="1100"/>
          </a:p>
          <a:p>
            <a:pPr indent="-298450" lvl="1" marL="914400" rtl="0" algn="l">
              <a:spcBef>
                <a:spcPts val="0"/>
              </a:spcBef>
              <a:spcAft>
                <a:spcPts val="0"/>
              </a:spcAft>
              <a:buSzPts val="1100"/>
              <a:buAutoNum type="alphaLcPeriod"/>
            </a:pPr>
            <a:r>
              <a:rPr lang="en-GB" sz="1100"/>
              <a:t>Password: upgrade</a:t>
            </a:r>
            <a:endParaRPr sz="1100"/>
          </a:p>
        </p:txBody>
      </p:sp>
      <p:pic>
        <p:nvPicPr>
          <p:cNvPr id="478" name="Google Shape;478;p42"/>
          <p:cNvPicPr preferRelativeResize="0"/>
          <p:nvPr/>
        </p:nvPicPr>
        <p:blipFill>
          <a:blip r:embed="rId3">
            <a:alphaModFix/>
          </a:blip>
          <a:stretch>
            <a:fillRect/>
          </a:stretch>
        </p:blipFill>
        <p:spPr>
          <a:xfrm>
            <a:off x="489450" y="4127450"/>
            <a:ext cx="4724400" cy="352425"/>
          </a:xfrm>
          <a:prstGeom prst="rect">
            <a:avLst/>
          </a:prstGeom>
          <a:noFill/>
          <a:ln>
            <a:noFill/>
          </a:ln>
        </p:spPr>
      </p:pic>
      <p:pic>
        <p:nvPicPr>
          <p:cNvPr id="479" name="Google Shape;479;p42"/>
          <p:cNvPicPr preferRelativeResize="0"/>
          <p:nvPr/>
        </p:nvPicPr>
        <p:blipFill>
          <a:blip r:embed="rId4">
            <a:alphaModFix/>
          </a:blip>
          <a:stretch>
            <a:fillRect/>
          </a:stretch>
        </p:blipFill>
        <p:spPr>
          <a:xfrm>
            <a:off x="4056175" y="1239812"/>
            <a:ext cx="3638379" cy="2676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3"/>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85" name="Google Shape;485;p43"/>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86" name="Google Shape;486;p43"/>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3"/>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8: ESXI IP </a:t>
            </a:r>
            <a:r>
              <a:rPr b="1" lang="en-GB" sz="1800"/>
              <a:t>Address</a:t>
            </a:r>
            <a:endParaRPr b="1" sz="1800"/>
          </a:p>
        </p:txBody>
      </p:sp>
      <p:sp>
        <p:nvSpPr>
          <p:cNvPr id="488" name="Google Shape;488;p43"/>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489" name="Google Shape;489;p43"/>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perform the following actions, click + to add a tab, enter target ESXI IP Address. </a:t>
            </a:r>
            <a:endParaRPr sz="1100">
              <a:solidFill>
                <a:srgbClr val="000000"/>
              </a:solidFill>
              <a:latin typeface="Arial"/>
              <a:ea typeface="Arial"/>
              <a:cs typeface="Arial"/>
              <a:sym typeface="Arial"/>
            </a:endParaRPr>
          </a:p>
        </p:txBody>
      </p:sp>
      <p:sp>
        <p:nvSpPr>
          <p:cNvPr id="490" name="Google Shape;490;p43"/>
          <p:cNvSpPr txBox="1"/>
          <p:nvPr/>
        </p:nvSpPr>
        <p:spPr>
          <a:xfrm>
            <a:off x="295400" y="1399100"/>
            <a:ext cx="3560100" cy="27243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AutoNum type="arabicPeriod"/>
            </a:pPr>
            <a:r>
              <a:rPr lang="en-GB" sz="1100"/>
              <a:t>Click Add and perform the following actions:</a:t>
            </a:r>
            <a:endParaRPr sz="1100"/>
          </a:p>
          <a:p>
            <a:pPr indent="-298450" lvl="1" marL="914400" rtl="0" algn="l">
              <a:spcBef>
                <a:spcPts val="0"/>
              </a:spcBef>
              <a:spcAft>
                <a:spcPts val="0"/>
              </a:spcAft>
              <a:buSzPts val="1100"/>
              <a:buAutoNum type="alphaLcPeriod"/>
            </a:pPr>
            <a:r>
              <a:rPr lang="en-GB" sz="1100"/>
              <a:t>Enter </a:t>
            </a:r>
            <a:r>
              <a:rPr i="1" lang="en-GB" sz="1100"/>
              <a:t>target ESXI IP Address</a:t>
            </a:r>
            <a:br>
              <a:rPr lang="en-GB" sz="1100"/>
            </a:br>
            <a:br>
              <a:rPr lang="en-GB" sz="1100"/>
            </a:br>
            <a:r>
              <a:rPr lang="en-GB" sz="1100"/>
              <a:t>Where </a:t>
            </a:r>
            <a:r>
              <a:rPr i="1" lang="en-GB" sz="1100"/>
              <a:t>target ESXI IP Address</a:t>
            </a:r>
            <a:r>
              <a:rPr lang="en-GB" sz="1100"/>
              <a:t> is the IP address of ESXI on the CMSS being upgraded.</a:t>
            </a:r>
            <a:br>
              <a:rPr lang="en-GB" sz="1100"/>
            </a:br>
            <a:br>
              <a:rPr lang="en-GB" sz="1100"/>
            </a:br>
            <a:r>
              <a:rPr lang="en-GB" sz="1100"/>
              <a:t>ESXI address follows the TC IP + 1 rule in the last octet.</a:t>
            </a:r>
            <a:br>
              <a:rPr lang="en-GB" sz="1100"/>
            </a:br>
            <a:br>
              <a:rPr lang="en-GB" sz="1100"/>
            </a:br>
            <a:r>
              <a:rPr lang="en-GB" sz="1100"/>
              <a:t>Step example: </a:t>
            </a:r>
            <a:br>
              <a:rPr lang="en-GB" sz="1100"/>
            </a:br>
            <a:r>
              <a:rPr lang="en-GB" sz="1100"/>
              <a:t>TC IP: 172.21.0.1</a:t>
            </a:r>
            <a:br>
              <a:rPr lang="en-GB" sz="1100"/>
            </a:br>
            <a:r>
              <a:rPr lang="en-GB" sz="1100"/>
              <a:t>ESXI IP: 172.21.0.2</a:t>
            </a:r>
            <a:endParaRPr sz="1100"/>
          </a:p>
          <a:p>
            <a:pPr indent="0" lvl="0" marL="914400" rtl="0" algn="l">
              <a:spcBef>
                <a:spcPts val="0"/>
              </a:spcBef>
              <a:spcAft>
                <a:spcPts val="0"/>
              </a:spcAft>
              <a:buNone/>
            </a:pPr>
            <a:br>
              <a:rPr lang="en-GB" sz="1100"/>
            </a:br>
            <a:endParaRPr sz="1100"/>
          </a:p>
        </p:txBody>
      </p:sp>
      <p:pic>
        <p:nvPicPr>
          <p:cNvPr id="491" name="Google Shape;491;p43"/>
          <p:cNvPicPr preferRelativeResize="0"/>
          <p:nvPr/>
        </p:nvPicPr>
        <p:blipFill>
          <a:blip r:embed="rId3">
            <a:alphaModFix/>
          </a:blip>
          <a:stretch>
            <a:fillRect/>
          </a:stretch>
        </p:blipFill>
        <p:spPr>
          <a:xfrm>
            <a:off x="4043700" y="1175336"/>
            <a:ext cx="3742701" cy="2735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t>Provide the modules for the course</a:t>
            </a:r>
            <a:endParaRPr b="1"/>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Module 1: Prepare Software (ESU Launchpad)</a:t>
            </a:r>
            <a:endParaRPr/>
          </a:p>
          <a:p>
            <a:pPr indent="0" lvl="0" marL="0" rtl="0" algn="l">
              <a:lnSpc>
                <a:spcPct val="115000"/>
              </a:lnSpc>
              <a:spcBef>
                <a:spcPts val="0"/>
              </a:spcBef>
              <a:spcAft>
                <a:spcPts val="0"/>
              </a:spcAft>
              <a:buClr>
                <a:schemeClr val="dk1"/>
              </a:buClr>
              <a:buSzPts val="1100"/>
              <a:buFont typeface="Arial"/>
              <a:buNone/>
            </a:pPr>
            <a:r>
              <a:rPr lang="en-GB"/>
              <a:t>Module 2: Using ESU Launchpad</a:t>
            </a:r>
            <a:endParaRPr/>
          </a:p>
          <a:p>
            <a:pPr indent="0" lvl="0" marL="0" rtl="0" algn="l">
              <a:lnSpc>
                <a:spcPct val="115000"/>
              </a:lnSpc>
              <a:spcBef>
                <a:spcPts val="0"/>
              </a:spcBef>
              <a:spcAft>
                <a:spcPts val="0"/>
              </a:spcAft>
              <a:buClr>
                <a:schemeClr val="dk1"/>
              </a:buClr>
              <a:buSzPts val="1100"/>
              <a:buFont typeface="Arial"/>
              <a:buNone/>
            </a:pPr>
            <a:r>
              <a:rPr lang="en-GB"/>
              <a:t>Module 3: Run the CMSS Upgrade</a:t>
            </a:r>
            <a:endParaRPr/>
          </a:p>
          <a:p>
            <a:pPr indent="0" lvl="0" marL="0" rtl="0" algn="l">
              <a:lnSpc>
                <a:spcPct val="115000"/>
              </a:lnSpc>
              <a:spcBef>
                <a:spcPts val="0"/>
              </a:spcBef>
              <a:spcAft>
                <a:spcPts val="0"/>
              </a:spcAft>
              <a:buClr>
                <a:schemeClr val="dk1"/>
              </a:buClr>
              <a:buSzPts val="1100"/>
              <a:buFont typeface="Arial"/>
              <a:buNone/>
            </a:pPr>
            <a:r>
              <a:rPr lang="en-GB"/>
              <a:t>Module 4: Basic Troubleshooting</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54" name="Google Shape;154;p17"/>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155" name="Google Shape;155;p17"/>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Course Map</a:t>
            </a:r>
            <a:endParaRPr b="1" sz="1800"/>
          </a:p>
        </p:txBody>
      </p:sp>
      <p:sp>
        <p:nvSpPr>
          <p:cNvPr id="157" name="Google Shape;157;p17"/>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158" name="Google Shape;158;p17"/>
          <p:cNvSpPr/>
          <p:nvPr/>
        </p:nvSpPr>
        <p:spPr>
          <a:xfrm>
            <a:off x="763050" y="1498975"/>
            <a:ext cx="2743200" cy="372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1293225" y="1547947"/>
            <a:ext cx="29400" cy="274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940534" y="1565354"/>
            <a:ext cx="244800" cy="2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1</a:t>
            </a:r>
            <a:endParaRPr b="1" sz="1800"/>
          </a:p>
        </p:txBody>
      </p:sp>
      <p:sp>
        <p:nvSpPr>
          <p:cNvPr id="161" name="Google Shape;161;p17"/>
          <p:cNvSpPr/>
          <p:nvPr/>
        </p:nvSpPr>
        <p:spPr>
          <a:xfrm>
            <a:off x="763050" y="1979050"/>
            <a:ext cx="2743200" cy="372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1293225" y="2028022"/>
            <a:ext cx="29400" cy="274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txBox="1"/>
          <p:nvPr/>
        </p:nvSpPr>
        <p:spPr>
          <a:xfrm>
            <a:off x="940534" y="2045429"/>
            <a:ext cx="244800" cy="2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2</a:t>
            </a:r>
            <a:endParaRPr b="1" sz="1800"/>
          </a:p>
        </p:txBody>
      </p:sp>
      <p:sp>
        <p:nvSpPr>
          <p:cNvPr id="164" name="Google Shape;164;p17"/>
          <p:cNvSpPr/>
          <p:nvPr/>
        </p:nvSpPr>
        <p:spPr>
          <a:xfrm>
            <a:off x="763050" y="2459125"/>
            <a:ext cx="2743200" cy="372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1293225" y="2508097"/>
            <a:ext cx="29400" cy="274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txBox="1"/>
          <p:nvPr/>
        </p:nvSpPr>
        <p:spPr>
          <a:xfrm>
            <a:off x="940534" y="2525504"/>
            <a:ext cx="244800" cy="2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3</a:t>
            </a:r>
            <a:endParaRPr b="1" sz="1800"/>
          </a:p>
        </p:txBody>
      </p:sp>
      <p:sp>
        <p:nvSpPr>
          <p:cNvPr id="167" name="Google Shape;167;p17"/>
          <p:cNvSpPr/>
          <p:nvPr/>
        </p:nvSpPr>
        <p:spPr>
          <a:xfrm>
            <a:off x="763050" y="2939200"/>
            <a:ext cx="2743200" cy="372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1293225" y="2988172"/>
            <a:ext cx="29400" cy="274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txBox="1"/>
          <p:nvPr/>
        </p:nvSpPr>
        <p:spPr>
          <a:xfrm>
            <a:off x="940534" y="3005579"/>
            <a:ext cx="244800" cy="2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4</a:t>
            </a:r>
            <a:endParaRPr b="1" sz="1800"/>
          </a:p>
        </p:txBody>
      </p:sp>
      <p:sp>
        <p:nvSpPr>
          <p:cNvPr id="170" name="Google Shape;170;p17"/>
          <p:cNvSpPr/>
          <p:nvPr/>
        </p:nvSpPr>
        <p:spPr>
          <a:xfrm>
            <a:off x="763050" y="3419275"/>
            <a:ext cx="2743200" cy="372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1293225" y="3468247"/>
            <a:ext cx="29400" cy="274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txBox="1"/>
          <p:nvPr/>
        </p:nvSpPr>
        <p:spPr>
          <a:xfrm>
            <a:off x="940534" y="3485654"/>
            <a:ext cx="244800" cy="2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5</a:t>
            </a:r>
            <a:endParaRPr b="1" sz="1800"/>
          </a:p>
        </p:txBody>
      </p:sp>
      <p:sp>
        <p:nvSpPr>
          <p:cNvPr id="173" name="Google Shape;173;p17"/>
          <p:cNvSpPr txBox="1"/>
          <p:nvPr/>
        </p:nvSpPr>
        <p:spPr>
          <a:xfrm>
            <a:off x="1410800" y="1508750"/>
            <a:ext cx="2095500" cy="3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t>Module 1</a:t>
            </a:r>
            <a:endParaRPr sz="1100"/>
          </a:p>
        </p:txBody>
      </p:sp>
      <p:sp>
        <p:nvSpPr>
          <p:cNvPr id="174" name="Google Shape;174;p17"/>
          <p:cNvSpPr txBox="1"/>
          <p:nvPr/>
        </p:nvSpPr>
        <p:spPr>
          <a:xfrm>
            <a:off x="1410800" y="1982650"/>
            <a:ext cx="2095500" cy="3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t>Module 2</a:t>
            </a:r>
            <a:endParaRPr sz="1100"/>
          </a:p>
        </p:txBody>
      </p:sp>
      <p:sp>
        <p:nvSpPr>
          <p:cNvPr id="175" name="Google Shape;175;p17"/>
          <p:cNvSpPr txBox="1"/>
          <p:nvPr/>
        </p:nvSpPr>
        <p:spPr>
          <a:xfrm>
            <a:off x="1410800" y="2462725"/>
            <a:ext cx="2095500" cy="3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t>Module 3</a:t>
            </a:r>
            <a:endParaRPr sz="1100"/>
          </a:p>
        </p:txBody>
      </p:sp>
      <p:sp>
        <p:nvSpPr>
          <p:cNvPr id="176" name="Google Shape;176;p17"/>
          <p:cNvSpPr txBox="1"/>
          <p:nvPr/>
        </p:nvSpPr>
        <p:spPr>
          <a:xfrm>
            <a:off x="1410800" y="2941000"/>
            <a:ext cx="2095500" cy="3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t>Module 4</a:t>
            </a:r>
            <a:endParaRPr sz="1100"/>
          </a:p>
        </p:txBody>
      </p:sp>
      <p:sp>
        <p:nvSpPr>
          <p:cNvPr id="177" name="Google Shape;177;p17"/>
          <p:cNvSpPr txBox="1"/>
          <p:nvPr/>
        </p:nvSpPr>
        <p:spPr>
          <a:xfrm>
            <a:off x="1410800" y="3419275"/>
            <a:ext cx="2095500" cy="3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t>Final Assessment</a:t>
            </a:r>
            <a:endParaRPr sz="1100"/>
          </a:p>
        </p:txBody>
      </p:sp>
      <p:sp>
        <p:nvSpPr>
          <p:cNvPr id="178" name="Google Shape;178;p17"/>
          <p:cNvSpPr/>
          <p:nvPr/>
        </p:nvSpPr>
        <p:spPr>
          <a:xfrm>
            <a:off x="763050" y="1978781"/>
            <a:ext cx="109200" cy="372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763050" y="1498431"/>
            <a:ext cx="109200" cy="372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763050" y="2459131"/>
            <a:ext cx="109200" cy="372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763050" y="2939206"/>
            <a:ext cx="109200" cy="372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763050" y="3416906"/>
            <a:ext cx="109200" cy="372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Choose a module from the list or click Next to continue.</a:t>
            </a:r>
            <a:endParaRPr sz="110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4"/>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rPr lang="en-GB"/>
              <a:t>Change 1 to b.</a:t>
            </a:r>
            <a:endParaRPr/>
          </a:p>
          <a:p>
            <a:pPr indent="0" lvl="0" marL="0" rtl="0" algn="l">
              <a:lnSpc>
                <a:spcPct val="115000"/>
              </a:lnSpc>
              <a:spcBef>
                <a:spcPts val="0"/>
              </a:spcBef>
              <a:spcAft>
                <a:spcPts val="0"/>
              </a:spcAft>
              <a:buClr>
                <a:schemeClr val="dk1"/>
              </a:buClr>
              <a:buSzPts val="1100"/>
              <a:buFont typeface="Arial"/>
              <a:buNone/>
            </a:pPr>
            <a:r>
              <a:rPr lang="en-GB"/>
              <a:t>Might be able to break this up into two slides or two separate screens in Storyline.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Add a new step after C, and Move step D to E.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C Validate you can ping all IP addresses, which include RHEL IP, Laptop IP, and all CMSS VM’s.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497" name="Google Shape;497;p44"/>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498" name="Google Shape;498;p44"/>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4"/>
          <p:cNvSpPr txBox="1"/>
          <p:nvPr/>
        </p:nvSpPr>
        <p:spPr>
          <a:xfrm>
            <a:off x="443950" y="657825"/>
            <a:ext cx="55614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8b: Enter the ESU LP RHEL IP Address</a:t>
            </a:r>
            <a:endParaRPr b="1" sz="1800"/>
          </a:p>
        </p:txBody>
      </p:sp>
      <p:sp>
        <p:nvSpPr>
          <p:cNvPr id="500" name="Google Shape;500;p44"/>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501" name="Google Shape;501;p44"/>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click the + again to add the following actions. Enter the ESU LP RHEL IP </a:t>
            </a:r>
            <a:r>
              <a:rPr lang="en-GB" sz="1100">
                <a:solidFill>
                  <a:srgbClr val="000000"/>
                </a:solidFill>
                <a:latin typeface="Arial"/>
                <a:ea typeface="Arial"/>
                <a:cs typeface="Arial"/>
                <a:sym typeface="Arial"/>
              </a:rPr>
              <a:t>address</a:t>
            </a:r>
            <a:r>
              <a:rPr lang="en-GB" sz="1100">
                <a:solidFill>
                  <a:srgbClr val="000000"/>
                </a:solidFill>
                <a:latin typeface="Arial"/>
                <a:ea typeface="Arial"/>
                <a:cs typeface="Arial"/>
                <a:sym typeface="Arial"/>
              </a:rPr>
              <a:t>. Next, enter the </a:t>
            </a:r>
            <a:r>
              <a:rPr lang="en-GB" sz="1100">
                <a:solidFill>
                  <a:srgbClr val="000000"/>
                </a:solidFill>
                <a:latin typeface="Arial"/>
                <a:ea typeface="Arial"/>
                <a:cs typeface="Arial"/>
                <a:sym typeface="Arial"/>
              </a:rPr>
              <a:t>Netmask</a:t>
            </a:r>
            <a:r>
              <a:rPr lang="en-GB" sz="1100">
                <a:solidFill>
                  <a:srgbClr val="000000"/>
                </a:solidFill>
                <a:latin typeface="Arial"/>
                <a:ea typeface="Arial"/>
                <a:cs typeface="Arial"/>
                <a:sym typeface="Arial"/>
              </a:rPr>
              <a:t>/Gateway for the ESU LP address that was in the previous step. Let’s check and see if we can pin all IP addresses that include RHEL IP, Laptop IP, and all CMSS VM’s. Click Submit.</a:t>
            </a:r>
            <a:endParaRPr sz="1100">
              <a:solidFill>
                <a:srgbClr val="000000"/>
              </a:solidFill>
              <a:latin typeface="Arial"/>
              <a:ea typeface="Arial"/>
              <a:cs typeface="Arial"/>
              <a:sym typeface="Arial"/>
            </a:endParaRPr>
          </a:p>
        </p:txBody>
      </p:sp>
      <p:sp>
        <p:nvSpPr>
          <p:cNvPr id="502" name="Google Shape;502;p44"/>
          <p:cNvSpPr txBox="1"/>
          <p:nvPr/>
        </p:nvSpPr>
        <p:spPr>
          <a:xfrm>
            <a:off x="676400" y="1094300"/>
            <a:ext cx="6289500" cy="12006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AutoNum type="arabicPeriod"/>
            </a:pPr>
            <a:r>
              <a:rPr lang="en-GB" sz="1100"/>
              <a:t>Click Add and perform the following actions:</a:t>
            </a:r>
            <a:endParaRPr sz="1100"/>
          </a:p>
          <a:p>
            <a:pPr indent="-298450" lvl="1" marL="914400" rtl="0" algn="l">
              <a:spcBef>
                <a:spcPts val="0"/>
              </a:spcBef>
              <a:spcAft>
                <a:spcPts val="0"/>
              </a:spcAft>
              <a:buSzPts val="1100"/>
              <a:buAutoNum type="alphaLcPeriod"/>
            </a:pPr>
            <a:r>
              <a:rPr lang="en-GB" sz="1100"/>
              <a:t>Enter the </a:t>
            </a:r>
            <a:r>
              <a:rPr i="1" lang="en-GB" sz="1100"/>
              <a:t>ESU LP RHEL IP</a:t>
            </a:r>
            <a:r>
              <a:rPr lang="en-GB" sz="1100"/>
              <a:t> address</a:t>
            </a:r>
            <a:br>
              <a:rPr lang="en-GB" sz="1100"/>
            </a:br>
            <a:br>
              <a:rPr lang="en-GB" sz="1100"/>
            </a:br>
            <a:endParaRPr sz="1100"/>
          </a:p>
          <a:p>
            <a:pPr indent="0" lvl="0" marL="914400" rtl="0" algn="l">
              <a:spcBef>
                <a:spcPts val="0"/>
              </a:spcBef>
              <a:spcAft>
                <a:spcPts val="0"/>
              </a:spcAft>
              <a:buNone/>
            </a:pPr>
            <a:br>
              <a:rPr lang="en-GB" sz="1100"/>
            </a:br>
            <a:endParaRPr sz="1100"/>
          </a:p>
        </p:txBody>
      </p:sp>
      <p:pic>
        <p:nvPicPr>
          <p:cNvPr id="503" name="Google Shape;503;p44"/>
          <p:cNvPicPr preferRelativeResize="0"/>
          <p:nvPr/>
        </p:nvPicPr>
        <p:blipFill>
          <a:blip r:embed="rId3">
            <a:alphaModFix/>
          </a:blip>
          <a:stretch>
            <a:fillRect/>
          </a:stretch>
        </p:blipFill>
        <p:spPr>
          <a:xfrm>
            <a:off x="921600" y="1584650"/>
            <a:ext cx="542925" cy="352425"/>
          </a:xfrm>
          <a:prstGeom prst="rect">
            <a:avLst/>
          </a:prstGeom>
          <a:noFill/>
          <a:ln>
            <a:noFill/>
          </a:ln>
        </p:spPr>
      </p:pic>
      <p:sp>
        <p:nvSpPr>
          <p:cNvPr id="504" name="Google Shape;504;p44"/>
          <p:cNvSpPr txBox="1"/>
          <p:nvPr/>
        </p:nvSpPr>
        <p:spPr>
          <a:xfrm>
            <a:off x="1493800" y="1542000"/>
            <a:ext cx="50895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IMPORTANT</a:t>
            </a:r>
            <a:r>
              <a:rPr lang="en-GB" sz="1100">
                <a:latin typeface="Calibri"/>
                <a:ea typeface="Calibri"/>
                <a:cs typeface="Calibri"/>
                <a:sym typeface="Calibri"/>
              </a:rPr>
              <a:t>: This address should belong to the same subnet as the laptop on which the ESU LP is installed. The address is assigned to the LP RHEL virtual machine during the discovery process.</a:t>
            </a:r>
            <a:br>
              <a:rPr lang="en-GB" sz="1100">
                <a:latin typeface="Calibri"/>
                <a:ea typeface="Calibri"/>
                <a:cs typeface="Calibri"/>
                <a:sym typeface="Calibri"/>
              </a:rPr>
            </a:br>
            <a:br>
              <a:rPr lang="en-GB" sz="1100">
                <a:latin typeface="Calibri"/>
                <a:ea typeface="Calibri"/>
                <a:cs typeface="Calibri"/>
                <a:sym typeface="Calibri"/>
              </a:rPr>
            </a:br>
            <a:r>
              <a:rPr lang="en-GB" sz="1100">
                <a:latin typeface="Calibri"/>
                <a:ea typeface="Calibri"/>
                <a:cs typeface="Calibri"/>
                <a:sym typeface="Calibri"/>
              </a:rPr>
              <a:t>Example:</a:t>
            </a:r>
            <a:br>
              <a:rPr lang="en-GB" sz="1100">
                <a:latin typeface="Calibri"/>
                <a:ea typeface="Calibri"/>
                <a:cs typeface="Calibri"/>
                <a:sym typeface="Calibri"/>
              </a:rPr>
            </a:br>
            <a:r>
              <a:rPr lang="en-GB" sz="1100">
                <a:latin typeface="Calibri"/>
                <a:ea typeface="Calibri"/>
                <a:cs typeface="Calibri"/>
                <a:sym typeface="Calibri"/>
              </a:rPr>
              <a:t>Laptop: 172.21.0.38</a:t>
            </a:r>
            <a:br>
              <a:rPr lang="en-GB" sz="1100">
                <a:latin typeface="Calibri"/>
                <a:ea typeface="Calibri"/>
                <a:cs typeface="Calibri"/>
                <a:sym typeface="Calibri"/>
              </a:rPr>
            </a:br>
            <a:r>
              <a:rPr lang="en-GB" sz="1100">
                <a:latin typeface="Calibri"/>
                <a:ea typeface="Calibri"/>
                <a:cs typeface="Calibri"/>
                <a:sym typeface="Calibri"/>
              </a:rPr>
              <a:t>LP RHEL: 172.21.0.39</a:t>
            </a:r>
            <a:endParaRPr sz="1100">
              <a:latin typeface="Calibri"/>
              <a:ea typeface="Calibri"/>
              <a:cs typeface="Calibri"/>
              <a:sym typeface="Calibri"/>
            </a:endParaRPr>
          </a:p>
        </p:txBody>
      </p:sp>
      <p:sp>
        <p:nvSpPr>
          <p:cNvPr id="505" name="Google Shape;505;p44"/>
          <p:cNvSpPr/>
          <p:nvPr/>
        </p:nvSpPr>
        <p:spPr>
          <a:xfrm>
            <a:off x="715400" y="288347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4"/>
          <p:cNvSpPr txBox="1"/>
          <p:nvPr/>
        </p:nvSpPr>
        <p:spPr>
          <a:xfrm>
            <a:off x="1493800" y="2883475"/>
            <a:ext cx="5822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Calibri"/>
                <a:ea typeface="Calibri"/>
                <a:cs typeface="Calibri"/>
                <a:sym typeface="Calibri"/>
              </a:rPr>
              <a:t>NOTE</a:t>
            </a:r>
            <a:r>
              <a:rPr lang="en-GB" sz="1000">
                <a:latin typeface="Calibri"/>
                <a:ea typeface="Calibri"/>
                <a:cs typeface="Calibri"/>
                <a:sym typeface="Calibri"/>
              </a:rPr>
              <a:t>: If you want to upgrade several CMSSs in the network, the IP should be unique for each CMSS. This is to avoid </a:t>
            </a:r>
            <a:r>
              <a:rPr lang="en-GB" sz="1000">
                <a:latin typeface="Calibri"/>
                <a:ea typeface="Calibri"/>
                <a:cs typeface="Calibri"/>
                <a:sym typeface="Calibri"/>
              </a:rPr>
              <a:t>conflict</a:t>
            </a:r>
            <a:r>
              <a:rPr lang="en-GB" sz="1000">
                <a:latin typeface="Calibri"/>
                <a:ea typeface="Calibri"/>
                <a:cs typeface="Calibri"/>
                <a:sym typeface="Calibri"/>
              </a:rPr>
              <a:t> between OPA agents from VMs on </a:t>
            </a:r>
            <a:r>
              <a:rPr lang="en-GB" sz="1000">
                <a:latin typeface="Calibri"/>
                <a:ea typeface="Calibri"/>
                <a:cs typeface="Calibri"/>
                <a:sym typeface="Calibri"/>
              </a:rPr>
              <a:t>different</a:t>
            </a:r>
            <a:r>
              <a:rPr lang="en-GB" sz="1000">
                <a:latin typeface="Calibri"/>
                <a:ea typeface="Calibri"/>
                <a:cs typeface="Calibri"/>
                <a:sym typeface="Calibri"/>
              </a:rPr>
              <a:t> CMSSs during discovery and upgrade processes. If some CMSSs were previously upgraded by using LP, perform a re-discovery process for all CMSSs with the new IP addresses for each CMSS before upgrading them, to avoid conflicts with OPA agents.</a:t>
            </a:r>
            <a:endParaRPr sz="1000">
              <a:latin typeface="Calibri"/>
              <a:ea typeface="Calibri"/>
              <a:cs typeface="Calibri"/>
              <a:sym typeface="Calibri"/>
            </a:endParaRPr>
          </a:p>
        </p:txBody>
      </p:sp>
      <p:pic>
        <p:nvPicPr>
          <p:cNvPr id="507" name="Google Shape;507;p44"/>
          <p:cNvPicPr preferRelativeResize="0"/>
          <p:nvPr/>
        </p:nvPicPr>
        <p:blipFill>
          <a:blip r:embed="rId4">
            <a:alphaModFix/>
          </a:blip>
          <a:stretch>
            <a:fillRect/>
          </a:stretch>
        </p:blipFill>
        <p:spPr>
          <a:xfrm>
            <a:off x="1312800" y="3764375"/>
            <a:ext cx="5353050" cy="771525"/>
          </a:xfrm>
          <a:prstGeom prst="rect">
            <a:avLst/>
          </a:prstGeom>
          <a:noFill/>
          <a:ln>
            <a:noFill/>
          </a:ln>
        </p:spPr>
      </p:pic>
      <p:pic>
        <p:nvPicPr>
          <p:cNvPr id="508" name="Google Shape;508;p44"/>
          <p:cNvPicPr preferRelativeResize="0"/>
          <p:nvPr/>
        </p:nvPicPr>
        <p:blipFill>
          <a:blip r:embed="rId5">
            <a:alphaModFix/>
          </a:blip>
          <a:stretch>
            <a:fillRect/>
          </a:stretch>
        </p:blipFill>
        <p:spPr>
          <a:xfrm>
            <a:off x="8143738" y="2911800"/>
            <a:ext cx="3807625" cy="2782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5"/>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514" name="Google Shape;514;p45"/>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515" name="Google Shape;515;p45"/>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5"/>
          <p:cNvSpPr txBox="1"/>
          <p:nvPr/>
        </p:nvSpPr>
        <p:spPr>
          <a:xfrm>
            <a:off x="443950" y="657825"/>
            <a:ext cx="54681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9 and 10: CMSS Instance </a:t>
            </a:r>
            <a:r>
              <a:rPr b="1" lang="en-GB" sz="1800"/>
              <a:t>Discover</a:t>
            </a:r>
            <a:endParaRPr b="1" sz="1800"/>
          </a:p>
        </p:txBody>
      </p:sp>
      <p:sp>
        <p:nvSpPr>
          <p:cNvPr id="517" name="Google Shape;517;p45"/>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518" name="Google Shape;518;p45"/>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go ahead and try to find the CMSS instance that we installed. First click, Discover and when the Confirm Discovery Configuration screen appears, click Yes. </a:t>
            </a:r>
            <a:endParaRPr sz="1100">
              <a:solidFill>
                <a:srgbClr val="000000"/>
              </a:solidFill>
              <a:latin typeface="Arial"/>
              <a:ea typeface="Arial"/>
              <a:cs typeface="Arial"/>
              <a:sym typeface="Arial"/>
            </a:endParaRPr>
          </a:p>
        </p:txBody>
      </p:sp>
      <p:sp>
        <p:nvSpPr>
          <p:cNvPr id="519" name="Google Shape;519;p45"/>
          <p:cNvSpPr txBox="1"/>
          <p:nvPr/>
        </p:nvSpPr>
        <p:spPr>
          <a:xfrm>
            <a:off x="611750" y="1628138"/>
            <a:ext cx="3471000" cy="12006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AutoNum type="arabicPeriod"/>
            </a:pPr>
            <a:r>
              <a:rPr lang="en-GB" sz="1100"/>
              <a:t>Select the CMSS instance to be discovered, and click </a:t>
            </a:r>
            <a:r>
              <a:rPr b="1" lang="en-GB" sz="1100"/>
              <a:t>Discover</a:t>
            </a:r>
            <a:r>
              <a:rPr lang="en-GB" sz="1100"/>
              <a:t>.</a:t>
            </a:r>
            <a:endParaRPr sz="1100"/>
          </a:p>
          <a:p>
            <a:pPr indent="-298450" lvl="0" marL="457200" rtl="0" algn="l">
              <a:spcBef>
                <a:spcPts val="0"/>
              </a:spcBef>
              <a:spcAft>
                <a:spcPts val="0"/>
              </a:spcAft>
              <a:buSzPts val="1100"/>
              <a:buAutoNum type="arabicPeriod"/>
            </a:pPr>
            <a:r>
              <a:rPr lang="en-GB" sz="1100"/>
              <a:t>When the </a:t>
            </a:r>
            <a:r>
              <a:rPr b="1" lang="en-GB" sz="1100"/>
              <a:t>Confirm Discovery Configuration </a:t>
            </a:r>
            <a:r>
              <a:rPr lang="en-GB" sz="1100"/>
              <a:t>screen appears, click </a:t>
            </a:r>
            <a:r>
              <a:rPr b="1" lang="en-GB" sz="1100"/>
              <a:t>Yes</a:t>
            </a:r>
            <a:r>
              <a:rPr lang="en-GB" sz="1100"/>
              <a:t>.</a:t>
            </a:r>
            <a:endParaRPr sz="1100"/>
          </a:p>
          <a:p>
            <a:pPr indent="0" lvl="0" marL="914400" rtl="0" algn="l">
              <a:spcBef>
                <a:spcPts val="0"/>
              </a:spcBef>
              <a:spcAft>
                <a:spcPts val="0"/>
              </a:spcAft>
              <a:buNone/>
            </a:pPr>
            <a:br>
              <a:rPr lang="en-GB" sz="1100"/>
            </a:br>
            <a:endParaRPr sz="1100"/>
          </a:p>
        </p:txBody>
      </p:sp>
      <p:pic>
        <p:nvPicPr>
          <p:cNvPr id="520" name="Google Shape;520;p45"/>
          <p:cNvPicPr preferRelativeResize="0"/>
          <p:nvPr/>
        </p:nvPicPr>
        <p:blipFill>
          <a:blip r:embed="rId3">
            <a:alphaModFix/>
          </a:blip>
          <a:stretch>
            <a:fillRect/>
          </a:stretch>
        </p:blipFill>
        <p:spPr>
          <a:xfrm>
            <a:off x="4761350" y="1526702"/>
            <a:ext cx="2669300" cy="19634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6"/>
          <p:cNvSpPr txBox="1"/>
          <p:nvPr>
            <p:ph idx="1" type="body"/>
          </p:nvPr>
        </p:nvSpPr>
        <p:spPr>
          <a:xfrm>
            <a:off x="7902900" y="3083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526" name="Google Shape;526;p46"/>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527" name="Google Shape;527;p46"/>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6"/>
          <p:cNvSpPr txBox="1"/>
          <p:nvPr>
            <p:ph idx="2" type="body"/>
          </p:nvPr>
        </p:nvSpPr>
        <p:spPr>
          <a:xfrm>
            <a:off x="63500" y="4957200"/>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Next, let’s verify the registered agents by performing the following actions. Navigate to the Inventory screen. Then, let’s verify that all agents uis01, sysadv01, and mnis01 are all registered and showing active under the ESXi folder. Lastly, let’s go ahead and verify that the validation status is Success.</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1000"/>
              </a:spcBef>
              <a:spcAft>
                <a:spcPts val="0"/>
              </a:spcAft>
              <a:buNone/>
            </a:pPr>
            <a:r>
              <a:t/>
            </a:r>
            <a:endParaRPr/>
          </a:p>
        </p:txBody>
      </p:sp>
      <p:sp>
        <p:nvSpPr>
          <p:cNvPr id="529" name="Google Shape;529;p46"/>
          <p:cNvSpPr txBox="1"/>
          <p:nvPr/>
        </p:nvSpPr>
        <p:spPr>
          <a:xfrm>
            <a:off x="443950" y="657825"/>
            <a:ext cx="55614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11: </a:t>
            </a:r>
            <a:r>
              <a:rPr b="1" lang="en-GB" sz="1800"/>
              <a:t>Inventory Screen</a:t>
            </a:r>
            <a:endParaRPr b="1" sz="1800"/>
          </a:p>
        </p:txBody>
      </p:sp>
      <p:sp>
        <p:nvSpPr>
          <p:cNvPr id="530" name="Google Shape;530;p46"/>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pic>
        <p:nvPicPr>
          <p:cNvPr id="531" name="Google Shape;531;p46"/>
          <p:cNvPicPr preferRelativeResize="0"/>
          <p:nvPr/>
        </p:nvPicPr>
        <p:blipFill>
          <a:blip r:embed="rId3">
            <a:alphaModFix/>
          </a:blip>
          <a:stretch>
            <a:fillRect/>
          </a:stretch>
        </p:blipFill>
        <p:spPr>
          <a:xfrm>
            <a:off x="3993125" y="1325501"/>
            <a:ext cx="3480725" cy="2322157"/>
          </a:xfrm>
          <a:prstGeom prst="rect">
            <a:avLst/>
          </a:prstGeom>
          <a:noFill/>
          <a:ln>
            <a:noFill/>
          </a:ln>
        </p:spPr>
      </p:pic>
      <p:sp>
        <p:nvSpPr>
          <p:cNvPr id="532" name="Google Shape;532;p46"/>
          <p:cNvSpPr txBox="1"/>
          <p:nvPr/>
        </p:nvSpPr>
        <p:spPr>
          <a:xfrm>
            <a:off x="560375" y="1529000"/>
            <a:ext cx="3033900" cy="2047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AutoNum type="arabicPeriod"/>
            </a:pPr>
            <a:r>
              <a:rPr lang="en-GB" sz="1100">
                <a:solidFill>
                  <a:schemeClr val="dk1"/>
                </a:solidFill>
              </a:rPr>
              <a:t>Verify the registered agents by performing the following actions:</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GB" sz="1100">
                <a:solidFill>
                  <a:schemeClr val="dk1"/>
                </a:solidFill>
              </a:rPr>
              <a:t>Navigate to the </a:t>
            </a:r>
            <a:r>
              <a:rPr b="1" lang="en-GB" sz="1100">
                <a:solidFill>
                  <a:schemeClr val="dk1"/>
                </a:solidFill>
              </a:rPr>
              <a:t>Inventory </a:t>
            </a:r>
            <a:r>
              <a:rPr lang="en-GB" sz="1100">
                <a:solidFill>
                  <a:schemeClr val="dk1"/>
                </a:solidFill>
              </a:rPr>
              <a:t>screen.</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GB" sz="1100">
                <a:solidFill>
                  <a:schemeClr val="dk1"/>
                </a:solidFill>
              </a:rPr>
              <a:t>Verify that all the agents (</a:t>
            </a:r>
            <a:r>
              <a:rPr b="1" lang="en-GB" sz="1100">
                <a:solidFill>
                  <a:schemeClr val="dk1"/>
                </a:solidFill>
              </a:rPr>
              <a:t>uis01, sysadv01, tc01, and mnis01</a:t>
            </a:r>
            <a:r>
              <a:rPr lang="en-GB" sz="1100">
                <a:solidFill>
                  <a:schemeClr val="dk1"/>
                </a:solidFill>
              </a:rPr>
              <a:t>) are registered and showing </a:t>
            </a:r>
            <a:r>
              <a:rPr i="1" lang="en-GB" sz="1100">
                <a:solidFill>
                  <a:schemeClr val="dk1"/>
                </a:solidFill>
              </a:rPr>
              <a:t>active </a:t>
            </a:r>
            <a:r>
              <a:rPr lang="en-GB" sz="1100">
                <a:solidFill>
                  <a:schemeClr val="dk1"/>
                </a:solidFill>
              </a:rPr>
              <a:t>under the ESXi folder.</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GB" sz="1100">
                <a:solidFill>
                  <a:schemeClr val="dk1"/>
                </a:solidFill>
              </a:rPr>
              <a:t>Verify that the validation status is </a:t>
            </a:r>
            <a:r>
              <a:rPr i="1" lang="en-GB" sz="1100">
                <a:solidFill>
                  <a:schemeClr val="dk1"/>
                </a:solidFill>
              </a:rPr>
              <a:t>Success</a:t>
            </a:r>
            <a:r>
              <a:rPr lang="en-GB" sz="1100">
                <a:solidFill>
                  <a:schemeClr val="dk1"/>
                </a:solidFill>
              </a:rPr>
              <a:t>.</a:t>
            </a:r>
            <a:endParaRPr>
              <a:latin typeface="Calibri"/>
              <a:ea typeface="Calibri"/>
              <a:cs typeface="Calibri"/>
              <a:sym typeface="Calibri"/>
            </a:endParaRPr>
          </a:p>
        </p:txBody>
      </p:sp>
      <p:sp>
        <p:nvSpPr>
          <p:cNvPr id="533" name="Google Shape;533;p46"/>
          <p:cNvSpPr/>
          <p:nvPr/>
        </p:nvSpPr>
        <p:spPr>
          <a:xfrm>
            <a:off x="353925" y="391362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6"/>
          <p:cNvSpPr txBox="1"/>
          <p:nvPr/>
        </p:nvSpPr>
        <p:spPr>
          <a:xfrm>
            <a:off x="1182150" y="3837425"/>
            <a:ext cx="6189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alibri"/>
                <a:ea typeface="Calibri"/>
                <a:cs typeface="Calibri"/>
                <a:sym typeface="Calibri"/>
              </a:rPr>
              <a:t>NOTE</a:t>
            </a:r>
            <a:r>
              <a:rPr lang="en-GB">
                <a:latin typeface="Calibri"/>
                <a:ea typeface="Calibri"/>
                <a:cs typeface="Calibri"/>
                <a:sym typeface="Calibri"/>
              </a:rPr>
              <a:t>: If the status of discovery is </a:t>
            </a:r>
            <a:r>
              <a:rPr i="1" lang="en-GB">
                <a:latin typeface="Calibri"/>
                <a:ea typeface="Calibri"/>
                <a:cs typeface="Calibri"/>
                <a:sym typeface="Calibri"/>
              </a:rPr>
              <a:t>FAILED </a:t>
            </a:r>
            <a:r>
              <a:rPr lang="en-GB">
                <a:latin typeface="Calibri"/>
                <a:ea typeface="Calibri"/>
                <a:cs typeface="Calibri"/>
                <a:sym typeface="Calibri"/>
              </a:rPr>
              <a:t>or non_opa do not proceed with the upgrade. If you would like to get the details for why the failure occurred, go to the far right column to see details.</a:t>
            </a: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7"/>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540" name="Google Shape;540;p47"/>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541" name="Google Shape;541;p47"/>
          <p:cNvSpPr txBox="1"/>
          <p:nvPr/>
        </p:nvSpPr>
        <p:spPr>
          <a:xfrm>
            <a:off x="570795" y="3550631"/>
            <a:ext cx="3690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t>3</a:t>
            </a:r>
            <a:endParaRPr b="1" sz="3000"/>
          </a:p>
        </p:txBody>
      </p:sp>
      <p:sp>
        <p:nvSpPr>
          <p:cNvPr id="542" name="Google Shape;542;p47"/>
          <p:cNvSpPr/>
          <p:nvPr/>
        </p:nvSpPr>
        <p:spPr>
          <a:xfrm>
            <a:off x="971313" y="3641025"/>
            <a:ext cx="39600" cy="46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7"/>
          <p:cNvSpPr txBox="1"/>
          <p:nvPr/>
        </p:nvSpPr>
        <p:spPr>
          <a:xfrm>
            <a:off x="1034150" y="3579026"/>
            <a:ext cx="42168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t>Capacity Max System Server Upgrade</a:t>
            </a:r>
            <a:endParaRPr b="1" sz="1800"/>
          </a:p>
        </p:txBody>
      </p:sp>
      <p:sp>
        <p:nvSpPr>
          <p:cNvPr id="544" name="Google Shape;544;p47"/>
          <p:cNvSpPr txBox="1"/>
          <p:nvPr/>
        </p:nvSpPr>
        <p:spPr>
          <a:xfrm>
            <a:off x="1014550" y="3835796"/>
            <a:ext cx="4216800" cy="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t>Module 3: Run the CMSS Upgrade</a:t>
            </a:r>
            <a:endParaRPr b="1" sz="1800"/>
          </a:p>
        </p:txBody>
      </p:sp>
      <p:sp>
        <p:nvSpPr>
          <p:cNvPr id="545" name="Google Shape;545;p47"/>
          <p:cNvSpPr txBox="1"/>
          <p:nvPr/>
        </p:nvSpPr>
        <p:spPr>
          <a:xfrm>
            <a:off x="73275" y="314250"/>
            <a:ext cx="7776000" cy="3144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p:txBody>
      </p:sp>
      <p:pic>
        <p:nvPicPr>
          <p:cNvPr id="546" name="Google Shape;546;p47"/>
          <p:cNvPicPr preferRelativeResize="0"/>
          <p:nvPr/>
        </p:nvPicPr>
        <p:blipFill rotWithShape="1">
          <a:blip r:embed="rId3">
            <a:alphaModFix/>
          </a:blip>
          <a:srcRect b="0" l="0" r="0" t="0"/>
          <a:stretch/>
        </p:blipFill>
        <p:spPr>
          <a:xfrm>
            <a:off x="2966902" y="933440"/>
            <a:ext cx="1905649" cy="1905649"/>
          </a:xfrm>
          <a:prstGeom prst="rect">
            <a:avLst/>
          </a:prstGeom>
          <a:noFill/>
          <a:ln>
            <a:noFill/>
          </a:ln>
          <a:effectLst>
            <a:outerShdw blurRad="57150" rotWithShape="0" algn="bl" dir="5400000" dist="19050">
              <a:srgbClr val="000000">
                <a:alpha val="50000"/>
              </a:srgbClr>
            </a:outerShdw>
          </a:effectLst>
        </p:spPr>
      </p:pic>
      <p:sp>
        <p:nvSpPr>
          <p:cNvPr id="547" name="Google Shape;547;p47"/>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48"/>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553" name="Google Shape;553;p48"/>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554" name="Google Shape;554;p48"/>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8"/>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Prerequisites</a:t>
            </a:r>
            <a:endParaRPr b="1" sz="1800"/>
          </a:p>
        </p:txBody>
      </p:sp>
      <p:sp>
        <p:nvSpPr>
          <p:cNvPr id="556" name="Google Shape;556;p48"/>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557" name="Google Shape;557;p48"/>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Here are the prerequisites required before you continue the upgrade process.</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p:txBody>
      </p:sp>
      <p:sp>
        <p:nvSpPr>
          <p:cNvPr id="558" name="Google Shape;558;p48"/>
          <p:cNvSpPr txBox="1"/>
          <p:nvPr/>
        </p:nvSpPr>
        <p:spPr>
          <a:xfrm>
            <a:off x="817150" y="1170375"/>
            <a:ext cx="65508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Obtain software from Motorola Solutions:</a:t>
            </a:r>
            <a:endParaRPr>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Physical USB or Software download (customer needs to order, or myportal).</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Extract the zip file and store it on the computer, which is used to perform Capacity Max System Server (CMSS) upgrade.</a:t>
            </a:r>
            <a:endParaRPr sz="1300">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Obtain the Capacity Max System Server Application SW (Part Number for release you need to upgrade to) which contains the upgrade software files on an USB flash drive.</a:t>
            </a:r>
            <a:endParaRPr sz="1300">
              <a:solidFill>
                <a:schemeClr val="dk1"/>
              </a:solidFill>
              <a:latin typeface="Calibri"/>
              <a:ea typeface="Calibri"/>
              <a:cs typeface="Calibri"/>
              <a:sym typeface="Calibri"/>
            </a:endParaRPr>
          </a:p>
          <a:p>
            <a:pPr indent="-311150" lvl="1" marL="91440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If you have the MSI MyView portal access, you can order MOTOTRBO M2021.01 Capacity Max System Server Application SW (Part Number for release you need to upgrade to) and receive an email with a unique link to access the file from the MyView portal which contains cmss_upgrade_</a:t>
            </a:r>
            <a:r>
              <a:rPr lang="en-GB" sz="1300">
                <a:solidFill>
                  <a:schemeClr val="dk1"/>
                </a:solidFill>
                <a:latin typeface="Calibri"/>
                <a:ea typeface="Calibri"/>
                <a:cs typeface="Calibri"/>
                <a:sym typeface="Calibri"/>
              </a:rPr>
              <a:t>M20xx.xx.x.zip</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Extract the zip file and store it on the laptop used to perform the Capacity Max System Server (CMSS) upgrade. All files from the extracted location are referenced to perform the upgrade of the system.</a:t>
            </a:r>
            <a:endParaRPr sz="16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9"/>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3"/>
              </a:rPr>
              <a:t>https://docs.google.com/document/d/1ahVzb-v5UsyRgXJHkIraLp-I0D6pgXvJDqLyfEzFkdc/edit</a:t>
            </a:r>
            <a:r>
              <a:rPr lang="en-GB"/>
              <a:t>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564" name="Google Shape;564;p49"/>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565" name="Google Shape;565;p49"/>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9"/>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12: </a:t>
            </a:r>
            <a:r>
              <a:rPr b="1" lang="en-GB" sz="1800"/>
              <a:t>Upgrade</a:t>
            </a:r>
            <a:r>
              <a:rPr b="1" lang="en-GB" sz="1800"/>
              <a:t> Composer Tab</a:t>
            </a:r>
            <a:endParaRPr b="1" sz="1800"/>
          </a:p>
        </p:txBody>
      </p:sp>
      <p:sp>
        <p:nvSpPr>
          <p:cNvPr id="567" name="Google Shape;567;p49"/>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568" name="Google Shape;568;p49"/>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go ahead and navigate to the Upgrade </a:t>
            </a:r>
            <a:r>
              <a:rPr lang="en-GB" sz="1100">
                <a:solidFill>
                  <a:srgbClr val="000000"/>
                </a:solidFill>
                <a:latin typeface="Arial"/>
                <a:ea typeface="Arial"/>
                <a:cs typeface="Arial"/>
                <a:sym typeface="Arial"/>
              </a:rPr>
              <a:t>Composer</a:t>
            </a:r>
            <a:r>
              <a:rPr lang="en-GB" sz="1100">
                <a:solidFill>
                  <a:srgbClr val="000000"/>
                </a:solidFill>
                <a:latin typeface="Arial"/>
                <a:ea typeface="Arial"/>
                <a:cs typeface="Arial"/>
                <a:sym typeface="Arial"/>
              </a:rPr>
              <a:t> tab on the left hand side of the menu.</a:t>
            </a:r>
            <a:endParaRPr sz="1100">
              <a:solidFill>
                <a:srgbClr val="000000"/>
              </a:solidFill>
              <a:latin typeface="Arial"/>
              <a:ea typeface="Arial"/>
              <a:cs typeface="Arial"/>
              <a:sym typeface="Arial"/>
            </a:endParaRPr>
          </a:p>
        </p:txBody>
      </p:sp>
      <p:pic>
        <p:nvPicPr>
          <p:cNvPr id="569" name="Google Shape;569;p49"/>
          <p:cNvPicPr preferRelativeResize="0"/>
          <p:nvPr/>
        </p:nvPicPr>
        <p:blipFill>
          <a:blip r:embed="rId4">
            <a:alphaModFix/>
          </a:blip>
          <a:stretch>
            <a:fillRect/>
          </a:stretch>
        </p:blipFill>
        <p:spPr>
          <a:xfrm>
            <a:off x="1987725" y="1320650"/>
            <a:ext cx="3813841" cy="27870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0"/>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3"/>
              </a:rPr>
              <a:t>https://docs.google.com/document/d/1ahVzb-v5UsyRgXJHkIraLp-I0D6pgXvJDqLyfEzFkdc/edit</a:t>
            </a:r>
            <a:r>
              <a:rPr lang="en-GB"/>
              <a:t>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Use this image. I have an idea have the user be able to click on a link for the image to appear.</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t>Composer screen:</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t>End User License Agreement:</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575" name="Google Shape;575;p50"/>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576" name="Google Shape;576;p50"/>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0"/>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13: Upgrade CMSS Application</a:t>
            </a:r>
            <a:endParaRPr b="1" sz="1800"/>
          </a:p>
        </p:txBody>
      </p:sp>
      <p:sp>
        <p:nvSpPr>
          <p:cNvPr id="578" name="Google Shape;578;p50"/>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579" name="Google Shape;579;p50"/>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Let’s go ahead and apply the Windows MotoPatch on the CMSS by performing the following actions. </a:t>
            </a:r>
            <a:r>
              <a:rPr lang="en-GB" sz="1100">
                <a:solidFill>
                  <a:srgbClr val="000000"/>
                </a:solidFill>
                <a:latin typeface="Arial"/>
                <a:ea typeface="Arial"/>
                <a:cs typeface="Arial"/>
                <a:sym typeface="Arial"/>
              </a:rPr>
              <a:t>Click Browse to find and locate the cmss_upgrade_application_M20xx.xx.x.iso file, then go ahead and click Upload and Compose. Next a dialog box will appear for the Motorola Solutions, Inc. End User License Agreement, read the terms and conditions, then click Accept. When the upload is complete, go ahead and navigate to the application upgrade bundle tab section, then click Execute. Which is going to start the upgrade process for the ESU CM, Trunk Controller (TC), VRC Gateway, and the System Advisor (SA) applications.</a:t>
            </a:r>
            <a:endParaRPr sz="1100">
              <a:solidFill>
                <a:srgbClr val="000000"/>
              </a:solidFill>
              <a:latin typeface="Arial"/>
              <a:ea typeface="Arial"/>
              <a:cs typeface="Arial"/>
              <a:sym typeface="Arial"/>
            </a:endParaRPr>
          </a:p>
        </p:txBody>
      </p:sp>
      <p:sp>
        <p:nvSpPr>
          <p:cNvPr id="580" name="Google Shape;580;p50"/>
          <p:cNvSpPr txBox="1"/>
          <p:nvPr/>
        </p:nvSpPr>
        <p:spPr>
          <a:xfrm>
            <a:off x="676400" y="1094300"/>
            <a:ext cx="6994500" cy="11544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AutoNum type="arabicPeriod"/>
            </a:pPr>
            <a:r>
              <a:rPr lang="en-GB" sz="1000"/>
              <a:t>Upgrade the Capacity Max System Server Application from M2020.x by performing the following actions:</a:t>
            </a:r>
            <a:endParaRPr sz="1000"/>
          </a:p>
          <a:p>
            <a:pPr indent="-292100" lvl="1" marL="914400" rtl="0" algn="l">
              <a:spcBef>
                <a:spcPts val="0"/>
              </a:spcBef>
              <a:spcAft>
                <a:spcPts val="0"/>
              </a:spcAft>
              <a:buSzPts val="1000"/>
              <a:buAutoNum type="alphaLcPeriod"/>
            </a:pPr>
            <a:r>
              <a:rPr lang="en-GB" sz="1000"/>
              <a:t>Click </a:t>
            </a:r>
            <a:r>
              <a:rPr b="1" lang="en-GB" sz="1000"/>
              <a:t>Browse</a:t>
            </a:r>
            <a:r>
              <a:rPr lang="en-GB" sz="1000"/>
              <a:t>, and locate the </a:t>
            </a:r>
            <a:r>
              <a:rPr i="1" lang="en-GB" sz="1000"/>
              <a:t>cmss_upgrade_application_M2021.01.x.iso</a:t>
            </a:r>
            <a:r>
              <a:rPr lang="en-GB" sz="1000"/>
              <a:t> file.</a:t>
            </a:r>
            <a:endParaRPr sz="1000"/>
          </a:p>
          <a:p>
            <a:pPr indent="-292100" lvl="1" marL="914400" rtl="0" algn="l">
              <a:spcBef>
                <a:spcPts val="0"/>
              </a:spcBef>
              <a:spcAft>
                <a:spcPts val="0"/>
              </a:spcAft>
              <a:buSzPts val="1000"/>
              <a:buAutoNum type="alphaLcPeriod"/>
            </a:pPr>
            <a:r>
              <a:rPr lang="en-GB" sz="1000"/>
              <a:t>Click </a:t>
            </a:r>
            <a:r>
              <a:rPr b="1" lang="en-GB" sz="1000"/>
              <a:t>Upload and </a:t>
            </a:r>
            <a:r>
              <a:rPr b="1" lang="en-GB" sz="1000"/>
              <a:t>Compose</a:t>
            </a:r>
            <a:r>
              <a:rPr lang="en-GB" sz="1000"/>
              <a:t>.</a:t>
            </a:r>
            <a:endParaRPr sz="1000"/>
          </a:p>
          <a:p>
            <a:pPr indent="0" lvl="0" marL="0" rtl="0" algn="l">
              <a:spcBef>
                <a:spcPts val="0"/>
              </a:spcBef>
              <a:spcAft>
                <a:spcPts val="0"/>
              </a:spcAft>
              <a:buNone/>
            </a:pPr>
            <a:r>
              <a:t/>
            </a:r>
            <a:endParaRPr sz="1100"/>
          </a:p>
          <a:p>
            <a:pPr indent="0" lvl="0" marL="914400" rtl="0" algn="l">
              <a:spcBef>
                <a:spcPts val="0"/>
              </a:spcBef>
              <a:spcAft>
                <a:spcPts val="0"/>
              </a:spcAft>
              <a:buNone/>
            </a:pPr>
            <a:br>
              <a:rPr lang="en-GB" sz="1100"/>
            </a:br>
            <a:endParaRPr sz="1100"/>
          </a:p>
        </p:txBody>
      </p:sp>
      <p:sp>
        <p:nvSpPr>
          <p:cNvPr id="581" name="Google Shape;581;p50"/>
          <p:cNvSpPr/>
          <p:nvPr/>
        </p:nvSpPr>
        <p:spPr>
          <a:xfrm>
            <a:off x="1065850" y="183422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0"/>
          <p:cNvSpPr txBox="1"/>
          <p:nvPr/>
        </p:nvSpPr>
        <p:spPr>
          <a:xfrm>
            <a:off x="1842575" y="1758025"/>
            <a:ext cx="564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The Status columns of the Upload Software table displays the progress of the upload and processing of the files. The process takes approximately 15 to 30 minutes. </a:t>
            </a:r>
            <a:endParaRPr sz="1100">
              <a:latin typeface="Calibri"/>
              <a:ea typeface="Calibri"/>
              <a:cs typeface="Calibri"/>
              <a:sym typeface="Calibri"/>
            </a:endParaRPr>
          </a:p>
        </p:txBody>
      </p:sp>
      <p:sp>
        <p:nvSpPr>
          <p:cNvPr id="583" name="Google Shape;583;p50"/>
          <p:cNvSpPr txBox="1"/>
          <p:nvPr/>
        </p:nvSpPr>
        <p:spPr>
          <a:xfrm>
            <a:off x="1340225" y="2254350"/>
            <a:ext cx="6330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Calibri"/>
                <a:ea typeface="Calibri"/>
                <a:cs typeface="Calibri"/>
                <a:sym typeface="Calibri"/>
              </a:rPr>
              <a:t>C. When the</a:t>
            </a:r>
            <a:r>
              <a:rPr b="1" lang="en-GB" sz="1100">
                <a:latin typeface="Calibri"/>
                <a:ea typeface="Calibri"/>
                <a:cs typeface="Calibri"/>
                <a:sym typeface="Calibri"/>
              </a:rPr>
              <a:t> Motorola Solutions, Inc. End User License Agreement</a:t>
            </a:r>
            <a:r>
              <a:rPr lang="en-GB" sz="1100">
                <a:latin typeface="Calibri"/>
                <a:ea typeface="Calibri"/>
                <a:cs typeface="Calibri"/>
                <a:sym typeface="Calibri"/>
              </a:rPr>
              <a:t> screen appears, read the terms and conditions, and click </a:t>
            </a:r>
            <a:r>
              <a:rPr b="1" lang="en-GB" sz="1100">
                <a:latin typeface="Calibri"/>
                <a:ea typeface="Calibri"/>
                <a:cs typeface="Calibri"/>
                <a:sym typeface="Calibri"/>
              </a:rPr>
              <a:t>Accept</a:t>
            </a:r>
            <a:r>
              <a:rPr lang="en-GB" sz="1100">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D. When the upload is complete, navigate to the application upgrade bundle tab section, and click </a:t>
            </a:r>
            <a:r>
              <a:rPr b="1" lang="en-GB" sz="1100">
                <a:latin typeface="Calibri"/>
                <a:ea typeface="Calibri"/>
                <a:cs typeface="Calibri"/>
                <a:sym typeface="Calibri"/>
              </a:rPr>
              <a:t>Execute </a:t>
            </a:r>
            <a:r>
              <a:rPr lang="en-GB" sz="1100">
                <a:latin typeface="Calibri"/>
                <a:ea typeface="Calibri"/>
                <a:cs typeface="Calibri"/>
                <a:sym typeface="Calibri"/>
              </a:rPr>
              <a:t>to start upgrading the ESU CM, Trunk Controller (TC), VRC Gateway, and System Advisor (SA) applications. </a:t>
            </a:r>
            <a:endParaRPr sz="1100">
              <a:latin typeface="Calibri"/>
              <a:ea typeface="Calibri"/>
              <a:cs typeface="Calibri"/>
              <a:sym typeface="Calibri"/>
            </a:endParaRPr>
          </a:p>
        </p:txBody>
      </p:sp>
      <p:sp>
        <p:nvSpPr>
          <p:cNvPr id="584" name="Google Shape;584;p50"/>
          <p:cNvSpPr/>
          <p:nvPr/>
        </p:nvSpPr>
        <p:spPr>
          <a:xfrm>
            <a:off x="1091225" y="323202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0"/>
          <p:cNvSpPr txBox="1"/>
          <p:nvPr/>
        </p:nvSpPr>
        <p:spPr>
          <a:xfrm>
            <a:off x="1867950" y="3155825"/>
            <a:ext cx="564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The Status columns of the Upload Software table displays the progress of the upload and processing of the files. The process takes approximately 15 to 30 minutes. </a:t>
            </a:r>
            <a:endParaRPr sz="1100">
              <a:latin typeface="Calibri"/>
              <a:ea typeface="Calibri"/>
              <a:cs typeface="Calibri"/>
              <a:sym typeface="Calibri"/>
            </a:endParaRPr>
          </a:p>
        </p:txBody>
      </p:sp>
      <p:sp>
        <p:nvSpPr>
          <p:cNvPr id="586" name="Google Shape;586;p50"/>
          <p:cNvSpPr txBox="1"/>
          <p:nvPr/>
        </p:nvSpPr>
        <p:spPr>
          <a:xfrm>
            <a:off x="1065850" y="3642400"/>
            <a:ext cx="6551400" cy="8619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Calibri"/>
              <a:buChar char="●"/>
            </a:pPr>
            <a:r>
              <a:rPr lang="en-GB" sz="1100">
                <a:latin typeface="Calibri"/>
                <a:ea typeface="Calibri"/>
                <a:cs typeface="Calibri"/>
                <a:sym typeface="Calibri"/>
              </a:rPr>
              <a:t>If the upgrade is completed successfully, </a:t>
            </a:r>
            <a:r>
              <a:rPr lang="en-GB" sz="1100">
                <a:latin typeface="Calibri"/>
                <a:ea typeface="Calibri"/>
                <a:cs typeface="Calibri"/>
                <a:sym typeface="Calibri"/>
              </a:rPr>
              <a:t>continue</a:t>
            </a:r>
            <a:r>
              <a:rPr lang="en-GB" sz="1100">
                <a:latin typeface="Calibri"/>
                <a:ea typeface="Calibri"/>
                <a:cs typeface="Calibri"/>
                <a:sym typeface="Calibri"/>
              </a:rPr>
              <a:t> to the next step.</a:t>
            </a:r>
            <a:endParaRPr sz="11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GB" sz="1100">
                <a:latin typeface="Calibri"/>
                <a:ea typeface="Calibri"/>
                <a:cs typeface="Calibri"/>
                <a:sym typeface="Calibri"/>
              </a:rPr>
              <a:t>If the application upgrade failed, follow the section </a:t>
            </a:r>
            <a:r>
              <a:rPr i="1" lang="en-GB" sz="1100">
                <a:latin typeface="Calibri"/>
                <a:ea typeface="Calibri"/>
                <a:cs typeface="Calibri"/>
                <a:sym typeface="Calibri"/>
              </a:rPr>
              <a:t>Rolling Back a CMSS Application Upgrade (M2021.01) on page 117</a:t>
            </a:r>
            <a:r>
              <a:rPr lang="en-GB" sz="1100">
                <a:latin typeface="Calibri"/>
                <a:ea typeface="Calibri"/>
                <a:cs typeface="Calibri"/>
                <a:sym typeface="Calibri"/>
              </a:rPr>
              <a:t> to reverse the upgrade.</a:t>
            </a:r>
            <a:endParaRPr sz="11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GB" sz="1100">
                <a:latin typeface="Calibri"/>
                <a:ea typeface="Calibri"/>
                <a:cs typeface="Calibri"/>
                <a:sym typeface="Calibri"/>
              </a:rPr>
              <a:t>If the application upgrade failed, do not proceed with ESXI hypervisor upgrade.</a:t>
            </a:r>
            <a:endParaRPr sz="1100">
              <a:latin typeface="Calibri"/>
              <a:ea typeface="Calibri"/>
              <a:cs typeface="Calibri"/>
              <a:sym typeface="Calibri"/>
            </a:endParaRPr>
          </a:p>
        </p:txBody>
      </p:sp>
      <p:pic>
        <p:nvPicPr>
          <p:cNvPr id="587" name="Google Shape;587;p50"/>
          <p:cNvPicPr preferRelativeResize="0"/>
          <p:nvPr/>
        </p:nvPicPr>
        <p:blipFill>
          <a:blip r:embed="rId4">
            <a:alphaModFix/>
          </a:blip>
          <a:stretch>
            <a:fillRect/>
          </a:stretch>
        </p:blipFill>
        <p:spPr>
          <a:xfrm>
            <a:off x="8115100" y="2386550"/>
            <a:ext cx="2422950" cy="1782250"/>
          </a:xfrm>
          <a:prstGeom prst="rect">
            <a:avLst/>
          </a:prstGeom>
          <a:noFill/>
          <a:ln>
            <a:noFill/>
          </a:ln>
        </p:spPr>
      </p:pic>
      <p:pic>
        <p:nvPicPr>
          <p:cNvPr id="588" name="Google Shape;588;p50"/>
          <p:cNvPicPr preferRelativeResize="0"/>
          <p:nvPr/>
        </p:nvPicPr>
        <p:blipFill>
          <a:blip r:embed="rId5">
            <a:alphaModFix/>
          </a:blip>
          <a:stretch>
            <a:fillRect/>
          </a:stretch>
        </p:blipFill>
        <p:spPr>
          <a:xfrm>
            <a:off x="8046500" y="4631075"/>
            <a:ext cx="2740650" cy="2002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1"/>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594" name="Google Shape;594;p51"/>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595" name="Google Shape;595;p51"/>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1"/>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14: Windows MotoPatch</a:t>
            </a:r>
            <a:endParaRPr b="1" sz="1800"/>
          </a:p>
        </p:txBody>
      </p:sp>
      <p:sp>
        <p:nvSpPr>
          <p:cNvPr id="597" name="Google Shape;597;p51"/>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598" name="Google Shape;598;p51"/>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go ahead and apply the Windows MotoPatch on the CMSS by performing the following actions. Navigate to the the Upgrade Composer tab, then click Browse. Next, let’s locate the cmss_upgrade_motopatch_M20XX.XX.x.iso file. Click Upload and then Compose. </a:t>
            </a:r>
            <a:r>
              <a:rPr lang="en-GB" sz="1100">
                <a:latin typeface="Arial"/>
                <a:ea typeface="Arial"/>
                <a:cs typeface="Arial"/>
                <a:sym typeface="Arial"/>
              </a:rPr>
              <a:t>Next a dialog box will appear for the Motorola Solutions, Inc. End User License Agreement, read the terms and conditions, then click Accept. When the upload is complete, go ahead and navigate to the application upgrade bundle tab section, then click Execute. </a:t>
            </a:r>
            <a:endParaRPr sz="1100">
              <a:solidFill>
                <a:srgbClr val="000000"/>
              </a:solidFill>
              <a:latin typeface="Arial"/>
              <a:ea typeface="Arial"/>
              <a:cs typeface="Arial"/>
              <a:sym typeface="Arial"/>
            </a:endParaRPr>
          </a:p>
        </p:txBody>
      </p:sp>
      <p:sp>
        <p:nvSpPr>
          <p:cNvPr id="599" name="Google Shape;599;p51"/>
          <p:cNvSpPr txBox="1"/>
          <p:nvPr/>
        </p:nvSpPr>
        <p:spPr>
          <a:xfrm>
            <a:off x="524000" y="1322900"/>
            <a:ext cx="6994500" cy="13083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AutoNum type="arabicPeriod"/>
            </a:pPr>
            <a:r>
              <a:rPr lang="en-GB" sz="1000"/>
              <a:t>Apply Windows MotoPatch on the CMSS by performing the following actions:</a:t>
            </a:r>
            <a:endParaRPr sz="1000"/>
          </a:p>
          <a:p>
            <a:pPr indent="-292100" lvl="1" marL="914400" rtl="0" algn="l">
              <a:spcBef>
                <a:spcPts val="0"/>
              </a:spcBef>
              <a:spcAft>
                <a:spcPts val="0"/>
              </a:spcAft>
              <a:buSzPts val="1000"/>
              <a:buAutoNum type="alphaLcPeriod"/>
            </a:pPr>
            <a:r>
              <a:rPr lang="en-GB" sz="1000"/>
              <a:t>Navigate to </a:t>
            </a:r>
            <a:r>
              <a:rPr b="1" lang="en-GB" sz="1000"/>
              <a:t>Upgrade Composer </a:t>
            </a:r>
            <a:r>
              <a:rPr lang="en-GB" sz="1000"/>
              <a:t>tab.</a:t>
            </a:r>
            <a:endParaRPr sz="1000"/>
          </a:p>
          <a:p>
            <a:pPr indent="-292100" lvl="1" marL="914400" rtl="0" algn="l">
              <a:spcBef>
                <a:spcPts val="0"/>
              </a:spcBef>
              <a:spcAft>
                <a:spcPts val="0"/>
              </a:spcAft>
              <a:buSzPts val="1000"/>
              <a:buAutoNum type="alphaLcPeriod"/>
            </a:pPr>
            <a:r>
              <a:rPr lang="en-GB" sz="1000"/>
              <a:t>Click Browse and locate the cmss_upgrade_motopatch_M2021.01.x.iso file.</a:t>
            </a:r>
            <a:endParaRPr sz="1000"/>
          </a:p>
          <a:p>
            <a:pPr indent="-292100" lvl="1" marL="914400" rtl="0" algn="l">
              <a:spcBef>
                <a:spcPts val="0"/>
              </a:spcBef>
              <a:spcAft>
                <a:spcPts val="0"/>
              </a:spcAft>
              <a:buSzPts val="1000"/>
              <a:buAutoNum type="alphaLcPeriod"/>
            </a:pPr>
            <a:r>
              <a:rPr lang="en-GB" sz="1000"/>
              <a:t>Click </a:t>
            </a:r>
            <a:r>
              <a:rPr b="1" lang="en-GB" sz="1000"/>
              <a:t>Upload </a:t>
            </a:r>
            <a:r>
              <a:rPr lang="en-GB" sz="1000"/>
              <a:t>and </a:t>
            </a:r>
            <a:r>
              <a:rPr b="1" lang="en-GB" sz="1000"/>
              <a:t>Compose.</a:t>
            </a:r>
            <a:endParaRPr b="1" sz="1000"/>
          </a:p>
          <a:p>
            <a:pPr indent="0" lvl="0" marL="0" rtl="0" algn="l">
              <a:spcBef>
                <a:spcPts val="0"/>
              </a:spcBef>
              <a:spcAft>
                <a:spcPts val="0"/>
              </a:spcAft>
              <a:buNone/>
            </a:pPr>
            <a:r>
              <a:t/>
            </a:r>
            <a:endParaRPr sz="1100"/>
          </a:p>
          <a:p>
            <a:pPr indent="0" lvl="0" marL="914400" rtl="0" algn="l">
              <a:spcBef>
                <a:spcPts val="0"/>
              </a:spcBef>
              <a:spcAft>
                <a:spcPts val="0"/>
              </a:spcAft>
              <a:buNone/>
            </a:pPr>
            <a:br>
              <a:rPr lang="en-GB" sz="1100"/>
            </a:br>
            <a:endParaRPr sz="1100"/>
          </a:p>
        </p:txBody>
      </p:sp>
      <p:sp>
        <p:nvSpPr>
          <p:cNvPr id="600" name="Google Shape;600;p51"/>
          <p:cNvSpPr/>
          <p:nvPr/>
        </p:nvSpPr>
        <p:spPr>
          <a:xfrm>
            <a:off x="913450" y="206282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1"/>
          <p:cNvSpPr txBox="1"/>
          <p:nvPr/>
        </p:nvSpPr>
        <p:spPr>
          <a:xfrm>
            <a:off x="1690175" y="1986625"/>
            <a:ext cx="564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The </a:t>
            </a:r>
            <a:r>
              <a:rPr i="1" lang="en-GB" sz="1100">
                <a:latin typeface="Calibri"/>
                <a:ea typeface="Calibri"/>
                <a:cs typeface="Calibri"/>
                <a:sym typeface="Calibri"/>
              </a:rPr>
              <a:t>Status </a:t>
            </a:r>
            <a:r>
              <a:rPr lang="en-GB" sz="1100">
                <a:latin typeface="Calibri"/>
                <a:ea typeface="Calibri"/>
                <a:cs typeface="Calibri"/>
                <a:sym typeface="Calibri"/>
              </a:rPr>
              <a:t>columns of the </a:t>
            </a:r>
            <a:r>
              <a:rPr i="1" lang="en-GB" sz="1100">
                <a:latin typeface="Calibri"/>
                <a:ea typeface="Calibri"/>
                <a:cs typeface="Calibri"/>
                <a:sym typeface="Calibri"/>
              </a:rPr>
              <a:t>Upload Software</a:t>
            </a:r>
            <a:r>
              <a:rPr lang="en-GB" sz="1100">
                <a:latin typeface="Calibri"/>
                <a:ea typeface="Calibri"/>
                <a:cs typeface="Calibri"/>
                <a:sym typeface="Calibri"/>
              </a:rPr>
              <a:t> table display the progress of the upload and processing of the files. The process can take approximately 10 to 15 minutes.</a:t>
            </a:r>
            <a:endParaRPr sz="1100">
              <a:latin typeface="Calibri"/>
              <a:ea typeface="Calibri"/>
              <a:cs typeface="Calibri"/>
              <a:sym typeface="Calibri"/>
            </a:endParaRPr>
          </a:p>
        </p:txBody>
      </p:sp>
      <p:sp>
        <p:nvSpPr>
          <p:cNvPr id="602" name="Google Shape;602;p51"/>
          <p:cNvSpPr txBox="1"/>
          <p:nvPr/>
        </p:nvSpPr>
        <p:spPr>
          <a:xfrm>
            <a:off x="1187825" y="2559150"/>
            <a:ext cx="6330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Calibri"/>
                <a:ea typeface="Calibri"/>
                <a:cs typeface="Calibri"/>
                <a:sym typeface="Calibri"/>
              </a:rPr>
              <a:t>D. When the </a:t>
            </a:r>
            <a:r>
              <a:rPr b="1" lang="en-GB" sz="1100">
                <a:latin typeface="Calibri"/>
                <a:ea typeface="Calibri"/>
                <a:cs typeface="Calibri"/>
                <a:sym typeface="Calibri"/>
              </a:rPr>
              <a:t>Motorola Solutions, Inc. End User License Agreement </a:t>
            </a:r>
            <a:r>
              <a:rPr lang="en-GB" sz="1100">
                <a:latin typeface="Calibri"/>
                <a:ea typeface="Calibri"/>
                <a:cs typeface="Calibri"/>
                <a:sym typeface="Calibri"/>
              </a:rPr>
              <a:t>screen appears, read the terms and </a:t>
            </a:r>
            <a:r>
              <a:rPr lang="en-GB" sz="1100">
                <a:latin typeface="Calibri"/>
                <a:ea typeface="Calibri"/>
                <a:cs typeface="Calibri"/>
                <a:sym typeface="Calibri"/>
              </a:rPr>
              <a:t>conditions</a:t>
            </a:r>
            <a:r>
              <a:rPr lang="en-GB" sz="1100">
                <a:latin typeface="Calibri"/>
                <a:ea typeface="Calibri"/>
                <a:cs typeface="Calibri"/>
                <a:sym typeface="Calibri"/>
              </a:rPr>
              <a:t>, and then click </a:t>
            </a:r>
            <a:r>
              <a:rPr b="1" lang="en-GB" sz="1100">
                <a:latin typeface="Calibri"/>
                <a:ea typeface="Calibri"/>
                <a:cs typeface="Calibri"/>
                <a:sym typeface="Calibri"/>
              </a:rPr>
              <a:t>Accept</a:t>
            </a:r>
            <a:r>
              <a:rPr lang="en-GB" sz="1100">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E. When the upload is complete, navigate to the </a:t>
            </a:r>
            <a:r>
              <a:rPr b="1" lang="en-GB" sz="1100">
                <a:latin typeface="Calibri"/>
                <a:ea typeface="Calibri"/>
                <a:cs typeface="Calibri"/>
                <a:sym typeface="Calibri"/>
              </a:rPr>
              <a:t>Motopatch Upgrade</a:t>
            </a:r>
            <a:r>
              <a:rPr lang="en-GB" sz="1100">
                <a:latin typeface="Calibri"/>
                <a:ea typeface="Calibri"/>
                <a:cs typeface="Calibri"/>
                <a:sym typeface="Calibri"/>
              </a:rPr>
              <a:t> tab, and click </a:t>
            </a:r>
            <a:r>
              <a:rPr b="1" lang="en-GB" sz="1100">
                <a:latin typeface="Calibri"/>
                <a:ea typeface="Calibri"/>
                <a:cs typeface="Calibri"/>
                <a:sym typeface="Calibri"/>
              </a:rPr>
              <a:t>Execute</a:t>
            </a:r>
            <a:r>
              <a:rPr lang="en-GB" sz="1100">
                <a:latin typeface="Calibri"/>
                <a:ea typeface="Calibri"/>
                <a:cs typeface="Calibri"/>
                <a:sym typeface="Calibri"/>
              </a:rPr>
              <a:t>.</a:t>
            </a:r>
            <a:endParaRPr sz="1100">
              <a:latin typeface="Calibri"/>
              <a:ea typeface="Calibri"/>
              <a:cs typeface="Calibri"/>
              <a:sym typeface="Calibri"/>
            </a:endParaRPr>
          </a:p>
        </p:txBody>
      </p:sp>
      <p:sp>
        <p:nvSpPr>
          <p:cNvPr id="603" name="Google Shape;603;p51"/>
          <p:cNvSpPr/>
          <p:nvPr/>
        </p:nvSpPr>
        <p:spPr>
          <a:xfrm>
            <a:off x="862625" y="334097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1"/>
          <p:cNvSpPr txBox="1"/>
          <p:nvPr/>
        </p:nvSpPr>
        <p:spPr>
          <a:xfrm>
            <a:off x="1639350" y="3264775"/>
            <a:ext cx="5648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Windows Patched take between 6- and 9- minutes to install. MNIS restarts twice, If the Motopatch upgrade fails, follow </a:t>
            </a:r>
            <a:r>
              <a:rPr i="1" lang="en-GB" sz="1100">
                <a:latin typeface="Calibri"/>
                <a:ea typeface="Calibri"/>
                <a:cs typeface="Calibri"/>
                <a:sym typeface="Calibri"/>
              </a:rPr>
              <a:t>Rolling Back Failed Motopatch Upgrade (M2021.01) on page 118</a:t>
            </a:r>
            <a:r>
              <a:rPr lang="en-GB" sz="1100">
                <a:latin typeface="Calibri"/>
                <a:ea typeface="Calibri"/>
                <a:cs typeface="Calibri"/>
                <a:sym typeface="Calibri"/>
              </a:rPr>
              <a:t> to reverse the upgrade.</a:t>
            </a:r>
            <a:endParaRPr sz="11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2"/>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610" name="Google Shape;610;p52"/>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611" name="Google Shape;611;p52"/>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2"/>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15: ESXi Hypervisor</a:t>
            </a:r>
            <a:endParaRPr b="1" sz="1800"/>
          </a:p>
        </p:txBody>
      </p:sp>
      <p:sp>
        <p:nvSpPr>
          <p:cNvPr id="613" name="Google Shape;613;p52"/>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614" name="Google Shape;614;p52"/>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Let’s go ahead and apply the Windows MotoPatch on the CMSS by performing the following actions. Navigate to the the Upgrade Composer tab, then click Browse. Next, let’s locate the cmss_upgrade_hypervisor_M20XX.XX.x.iso file. Click Upload and then Compose. Next a dialog box will appear for the Motorola Solutions, Inc. End User License Agreement, read the terms and conditions, then click Accept. When the upload is complete, go ahead and navigate to the Hypervisor Upgrade bundle tab section, then click Execute. When the status display Waiting (1 out of 5), go ahead and click Open. Next, in the Shutdown all virtual machines row, click Run. When that is complete, click Back and go to the Upgrade Player Dashboard and click Execute and wait for the upgrade to complete.</a:t>
            </a:r>
            <a:endParaRPr sz="1100">
              <a:solidFill>
                <a:srgbClr val="000000"/>
              </a:solidFill>
              <a:latin typeface="Arial"/>
              <a:ea typeface="Arial"/>
              <a:cs typeface="Arial"/>
              <a:sym typeface="Arial"/>
            </a:endParaRPr>
          </a:p>
        </p:txBody>
      </p:sp>
      <p:sp>
        <p:nvSpPr>
          <p:cNvPr id="615" name="Google Shape;615;p52"/>
          <p:cNvSpPr txBox="1"/>
          <p:nvPr/>
        </p:nvSpPr>
        <p:spPr>
          <a:xfrm>
            <a:off x="524000" y="1322900"/>
            <a:ext cx="6994500" cy="13083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AutoNum type="arabicPeriod"/>
            </a:pPr>
            <a:r>
              <a:rPr lang="en-GB" sz="1000"/>
              <a:t>Upgrade the ESXi hypervisor on the CMSS from M2020.x to M2021.01 by performing the following actions:</a:t>
            </a:r>
            <a:endParaRPr sz="1000"/>
          </a:p>
          <a:p>
            <a:pPr indent="-292100" lvl="1" marL="914400" rtl="0" algn="l">
              <a:spcBef>
                <a:spcPts val="0"/>
              </a:spcBef>
              <a:spcAft>
                <a:spcPts val="0"/>
              </a:spcAft>
              <a:buSzPts val="1000"/>
              <a:buAutoNum type="alphaLcPeriod"/>
            </a:pPr>
            <a:r>
              <a:rPr lang="en-GB" sz="1000"/>
              <a:t>Navigate to Upgrade Composer Tab.</a:t>
            </a:r>
            <a:endParaRPr sz="1000"/>
          </a:p>
          <a:p>
            <a:pPr indent="-292100" lvl="1" marL="914400" rtl="0" algn="l">
              <a:spcBef>
                <a:spcPts val="0"/>
              </a:spcBef>
              <a:spcAft>
                <a:spcPts val="0"/>
              </a:spcAft>
              <a:buSzPts val="1000"/>
              <a:buAutoNum type="alphaLcPeriod"/>
            </a:pPr>
            <a:r>
              <a:rPr lang="en-GB" sz="1000"/>
              <a:t>Click Browse, and locate the cmss_upgrade_hypervisor_M20121.01.x iso file.</a:t>
            </a:r>
            <a:endParaRPr sz="1000"/>
          </a:p>
          <a:p>
            <a:pPr indent="-292100" lvl="1" marL="914400" rtl="0" algn="l">
              <a:spcBef>
                <a:spcPts val="0"/>
              </a:spcBef>
              <a:spcAft>
                <a:spcPts val="0"/>
              </a:spcAft>
              <a:buSzPts val="1000"/>
              <a:buAutoNum type="alphaLcPeriod"/>
            </a:pPr>
            <a:r>
              <a:rPr lang="en-GB" sz="1000"/>
              <a:t>Click Upload and Compose.</a:t>
            </a:r>
            <a:endParaRPr sz="1000"/>
          </a:p>
          <a:p>
            <a:pPr indent="0" lvl="0" marL="0" rtl="0" algn="l">
              <a:spcBef>
                <a:spcPts val="0"/>
              </a:spcBef>
              <a:spcAft>
                <a:spcPts val="0"/>
              </a:spcAft>
              <a:buNone/>
            </a:pPr>
            <a:r>
              <a:t/>
            </a:r>
            <a:endParaRPr sz="1100"/>
          </a:p>
          <a:p>
            <a:pPr indent="0" lvl="0" marL="914400" rtl="0" algn="l">
              <a:spcBef>
                <a:spcPts val="0"/>
              </a:spcBef>
              <a:spcAft>
                <a:spcPts val="0"/>
              </a:spcAft>
              <a:buNone/>
            </a:pPr>
            <a:br>
              <a:rPr lang="en-GB" sz="1100"/>
            </a:br>
            <a:endParaRPr sz="1100"/>
          </a:p>
        </p:txBody>
      </p:sp>
      <p:sp>
        <p:nvSpPr>
          <p:cNvPr id="616" name="Google Shape;616;p52"/>
          <p:cNvSpPr/>
          <p:nvPr/>
        </p:nvSpPr>
        <p:spPr>
          <a:xfrm>
            <a:off x="913450" y="206282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2"/>
          <p:cNvSpPr txBox="1"/>
          <p:nvPr/>
        </p:nvSpPr>
        <p:spPr>
          <a:xfrm>
            <a:off x="1690175" y="1986625"/>
            <a:ext cx="564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The Status columns of the Upload Software table displays the progress of the upload and processing of the files. The process takes approximately 10 to 15 minutes.</a:t>
            </a:r>
            <a:endParaRPr sz="1100">
              <a:latin typeface="Calibri"/>
              <a:ea typeface="Calibri"/>
              <a:cs typeface="Calibri"/>
              <a:sym typeface="Calibri"/>
            </a:endParaRPr>
          </a:p>
        </p:txBody>
      </p:sp>
      <p:sp>
        <p:nvSpPr>
          <p:cNvPr id="618" name="Google Shape;618;p52"/>
          <p:cNvSpPr txBox="1"/>
          <p:nvPr/>
        </p:nvSpPr>
        <p:spPr>
          <a:xfrm>
            <a:off x="1168650" y="2559150"/>
            <a:ext cx="63306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Calibri"/>
                <a:ea typeface="Calibri"/>
                <a:cs typeface="Calibri"/>
                <a:sym typeface="Calibri"/>
              </a:rPr>
              <a:t>D. When </a:t>
            </a:r>
            <a:r>
              <a:rPr b="1" lang="en-GB" sz="1100">
                <a:latin typeface="Calibri"/>
                <a:ea typeface="Calibri"/>
                <a:cs typeface="Calibri"/>
                <a:sym typeface="Calibri"/>
              </a:rPr>
              <a:t>Motorola Solutions, Inc. End User License Agreement</a:t>
            </a:r>
            <a:r>
              <a:rPr lang="en-GB" sz="1100">
                <a:latin typeface="Calibri"/>
                <a:ea typeface="Calibri"/>
                <a:cs typeface="Calibri"/>
                <a:sym typeface="Calibri"/>
              </a:rPr>
              <a:t> screen appears, read the terms and conditions, and click </a:t>
            </a:r>
            <a:r>
              <a:rPr b="1" lang="en-GB" sz="1100">
                <a:latin typeface="Calibri"/>
                <a:ea typeface="Calibri"/>
                <a:cs typeface="Calibri"/>
                <a:sym typeface="Calibri"/>
              </a:rPr>
              <a:t>Accept</a:t>
            </a:r>
            <a:r>
              <a:rPr lang="en-GB" sz="1100">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E. When the upload is complete, navigate to the</a:t>
            </a:r>
            <a:r>
              <a:rPr b="1" lang="en-GB" sz="1100">
                <a:latin typeface="Calibri"/>
                <a:ea typeface="Calibri"/>
                <a:cs typeface="Calibri"/>
                <a:sym typeface="Calibri"/>
              </a:rPr>
              <a:t> Hypervisor Upgrade</a:t>
            </a:r>
            <a:r>
              <a:rPr lang="en-GB" sz="1100">
                <a:latin typeface="Calibri"/>
                <a:ea typeface="Calibri"/>
                <a:cs typeface="Calibri"/>
                <a:sym typeface="Calibri"/>
              </a:rPr>
              <a:t> bundle tab section, and click </a:t>
            </a:r>
            <a:r>
              <a:rPr b="1" lang="en-GB" sz="1100">
                <a:latin typeface="Calibri"/>
                <a:ea typeface="Calibri"/>
                <a:cs typeface="Calibri"/>
                <a:sym typeface="Calibri"/>
              </a:rPr>
              <a:t>Execute</a:t>
            </a:r>
            <a:r>
              <a:rPr lang="en-GB" sz="1100">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F. When the status displays </a:t>
            </a:r>
            <a:r>
              <a:rPr i="1" lang="en-GB" sz="1100">
                <a:latin typeface="Calibri"/>
                <a:ea typeface="Calibri"/>
                <a:cs typeface="Calibri"/>
                <a:sym typeface="Calibri"/>
              </a:rPr>
              <a:t>Waiting</a:t>
            </a:r>
            <a:r>
              <a:rPr i="1" lang="en-GB" sz="1100">
                <a:latin typeface="Calibri"/>
                <a:ea typeface="Calibri"/>
                <a:cs typeface="Calibri"/>
                <a:sym typeface="Calibri"/>
              </a:rPr>
              <a:t> (1 out of 5)</a:t>
            </a:r>
            <a:r>
              <a:rPr lang="en-GB" sz="1100">
                <a:latin typeface="Calibri"/>
                <a:ea typeface="Calibri"/>
                <a:cs typeface="Calibri"/>
                <a:sym typeface="Calibri"/>
              </a:rPr>
              <a:t>, click </a:t>
            </a:r>
            <a:r>
              <a:rPr b="1" lang="en-GB" sz="1100">
                <a:latin typeface="Calibri"/>
                <a:ea typeface="Calibri"/>
                <a:cs typeface="Calibri"/>
                <a:sym typeface="Calibri"/>
              </a:rPr>
              <a:t>Open</a:t>
            </a:r>
            <a:r>
              <a:rPr lang="en-GB" sz="1100">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G. In the </a:t>
            </a:r>
            <a:r>
              <a:rPr b="1" lang="en-GB" sz="1100">
                <a:latin typeface="Calibri"/>
                <a:ea typeface="Calibri"/>
                <a:cs typeface="Calibri"/>
                <a:sym typeface="Calibri"/>
              </a:rPr>
              <a:t>Shutdown all virtual machines</a:t>
            </a:r>
            <a:r>
              <a:rPr lang="en-GB" sz="1100">
                <a:latin typeface="Calibri"/>
                <a:ea typeface="Calibri"/>
                <a:cs typeface="Calibri"/>
                <a:sym typeface="Calibri"/>
              </a:rPr>
              <a:t> row, click </a:t>
            </a:r>
            <a:r>
              <a:rPr b="1" lang="en-GB" sz="1100">
                <a:latin typeface="Calibri"/>
                <a:ea typeface="Calibri"/>
                <a:cs typeface="Calibri"/>
                <a:sym typeface="Calibri"/>
              </a:rPr>
              <a:t>Run</a:t>
            </a:r>
            <a:r>
              <a:rPr lang="en-GB" sz="1100">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H. When complete, click </a:t>
            </a:r>
            <a:r>
              <a:rPr b="1" lang="en-GB" sz="1100">
                <a:latin typeface="Calibri"/>
                <a:ea typeface="Calibri"/>
                <a:cs typeface="Calibri"/>
                <a:sym typeface="Calibri"/>
              </a:rPr>
              <a:t>Back </a:t>
            </a:r>
            <a:r>
              <a:rPr lang="en-GB" sz="1100">
                <a:latin typeface="Calibri"/>
                <a:ea typeface="Calibri"/>
                <a:cs typeface="Calibri"/>
                <a:sym typeface="Calibri"/>
              </a:rPr>
              <a:t>to the </a:t>
            </a:r>
            <a:r>
              <a:rPr b="1" lang="en-GB" sz="1100">
                <a:latin typeface="Calibri"/>
                <a:ea typeface="Calibri"/>
                <a:cs typeface="Calibri"/>
                <a:sym typeface="Calibri"/>
              </a:rPr>
              <a:t>Upgrade Player Dashboard</a:t>
            </a:r>
            <a:r>
              <a:rPr lang="en-GB" sz="1100">
                <a:latin typeface="Calibri"/>
                <a:ea typeface="Calibri"/>
                <a:cs typeface="Calibri"/>
                <a:sym typeface="Calibri"/>
              </a:rPr>
              <a:t> and click </a:t>
            </a:r>
            <a:r>
              <a:rPr b="1" lang="en-GB" sz="1100">
                <a:latin typeface="Calibri"/>
                <a:ea typeface="Calibri"/>
                <a:cs typeface="Calibri"/>
                <a:sym typeface="Calibri"/>
              </a:rPr>
              <a:t>Execute</a:t>
            </a:r>
            <a:r>
              <a:rPr lang="en-GB" sz="1100">
                <a:latin typeface="Calibri"/>
                <a:ea typeface="Calibri"/>
                <a:cs typeface="Calibri"/>
                <a:sym typeface="Calibri"/>
              </a:rPr>
              <a:t>. Wait for the upgrade to complete.</a:t>
            </a:r>
            <a:endParaRPr sz="1100">
              <a:latin typeface="Calibri"/>
              <a:ea typeface="Calibri"/>
              <a:cs typeface="Calibri"/>
              <a:sym typeface="Calibri"/>
            </a:endParaRPr>
          </a:p>
        </p:txBody>
      </p:sp>
      <p:sp>
        <p:nvSpPr>
          <p:cNvPr id="619" name="Google Shape;619;p52"/>
          <p:cNvSpPr/>
          <p:nvPr/>
        </p:nvSpPr>
        <p:spPr>
          <a:xfrm>
            <a:off x="862625" y="410297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2"/>
          <p:cNvSpPr txBox="1"/>
          <p:nvPr/>
        </p:nvSpPr>
        <p:spPr>
          <a:xfrm>
            <a:off x="1639350" y="4026775"/>
            <a:ext cx="564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If ESXi hypervisor upgrade failed, follow </a:t>
            </a:r>
            <a:r>
              <a:rPr i="1" lang="en-GB" sz="1100">
                <a:latin typeface="Calibri"/>
                <a:ea typeface="Calibri"/>
                <a:cs typeface="Calibri"/>
                <a:sym typeface="Calibri"/>
              </a:rPr>
              <a:t>Rolling Back Failed ESXi Hypervisor Upgrade (M2021.01) on page 119</a:t>
            </a:r>
            <a:r>
              <a:rPr lang="en-GB" sz="1100">
                <a:latin typeface="Calibri"/>
                <a:ea typeface="Calibri"/>
                <a:cs typeface="Calibri"/>
                <a:sym typeface="Calibri"/>
              </a:rPr>
              <a:t> to reverse the upgrade.</a:t>
            </a:r>
            <a:endParaRPr sz="11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3"/>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626" name="Google Shape;626;p53"/>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627" name="Google Shape;627;p53"/>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3"/>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16</a:t>
            </a:r>
            <a:r>
              <a:rPr b="1" lang="en-GB" sz="1800"/>
              <a:t>-19: Stop ESU Backend </a:t>
            </a:r>
            <a:endParaRPr b="1" sz="1800"/>
          </a:p>
        </p:txBody>
      </p:sp>
      <p:sp>
        <p:nvSpPr>
          <p:cNvPr id="629" name="Google Shape;629;p53"/>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630" name="Google Shape;630;p53"/>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The last steps in the upgrade process, when the server upgrade is complete, go ahead and log out of the ESU interface. Next, navigate to the ESU </a:t>
            </a:r>
            <a:r>
              <a:rPr lang="en-GB" sz="1100">
                <a:solidFill>
                  <a:srgbClr val="000000"/>
                </a:solidFill>
                <a:latin typeface="Arial"/>
                <a:ea typeface="Arial"/>
                <a:cs typeface="Arial"/>
                <a:sym typeface="Arial"/>
              </a:rPr>
              <a:t>Launchpad</a:t>
            </a:r>
            <a:r>
              <a:rPr lang="en-GB" sz="1100">
                <a:solidFill>
                  <a:srgbClr val="000000"/>
                </a:solidFill>
                <a:latin typeface="Arial"/>
                <a:ea typeface="Arial"/>
                <a:cs typeface="Arial"/>
                <a:sym typeface="Arial"/>
              </a:rPr>
              <a:t> Control application GUI. Click Stop ESU Backen and wait for the ESU backend status to show Stop. Once Stop is displayed, go ahead and close the ESU Launchpad control application, by clicking Quit.</a:t>
            </a:r>
            <a:endParaRPr sz="1100">
              <a:solidFill>
                <a:srgbClr val="000000"/>
              </a:solidFill>
              <a:latin typeface="Arial"/>
              <a:ea typeface="Arial"/>
              <a:cs typeface="Arial"/>
              <a:sym typeface="Arial"/>
            </a:endParaRPr>
          </a:p>
        </p:txBody>
      </p:sp>
      <p:sp>
        <p:nvSpPr>
          <p:cNvPr id="631" name="Google Shape;631;p53"/>
          <p:cNvSpPr txBox="1"/>
          <p:nvPr/>
        </p:nvSpPr>
        <p:spPr>
          <a:xfrm>
            <a:off x="524000" y="1322900"/>
            <a:ext cx="6994500" cy="13083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AutoNum type="arabicPeriod"/>
            </a:pPr>
            <a:r>
              <a:rPr lang="en-GB" sz="1000"/>
              <a:t>When the server upgrade is complete, log out of the ESU interface.</a:t>
            </a:r>
            <a:endParaRPr sz="1000"/>
          </a:p>
          <a:p>
            <a:pPr indent="-292100" lvl="0" marL="457200" rtl="0" algn="l">
              <a:spcBef>
                <a:spcPts val="0"/>
              </a:spcBef>
              <a:spcAft>
                <a:spcPts val="0"/>
              </a:spcAft>
              <a:buSzPts val="1000"/>
              <a:buAutoNum type="arabicPeriod"/>
            </a:pPr>
            <a:r>
              <a:rPr lang="en-GB" sz="1000"/>
              <a:t>Navigate to the </a:t>
            </a:r>
            <a:r>
              <a:rPr b="1" lang="en-GB" sz="1000"/>
              <a:t>ESU Launchpad Control</a:t>
            </a:r>
            <a:r>
              <a:rPr lang="en-GB" sz="1000"/>
              <a:t> application GUI.</a:t>
            </a:r>
            <a:endParaRPr sz="1000"/>
          </a:p>
          <a:p>
            <a:pPr indent="-292100" lvl="0" marL="457200" rtl="0" algn="l">
              <a:spcBef>
                <a:spcPts val="0"/>
              </a:spcBef>
              <a:spcAft>
                <a:spcPts val="0"/>
              </a:spcAft>
              <a:buSzPts val="1000"/>
              <a:buAutoNum type="arabicPeriod"/>
            </a:pPr>
            <a:r>
              <a:rPr lang="en-GB" sz="1000"/>
              <a:t>Click </a:t>
            </a:r>
            <a:r>
              <a:rPr b="1" lang="en-GB" sz="1000"/>
              <a:t>Stop ESU Backend</a:t>
            </a:r>
            <a:r>
              <a:rPr lang="en-GB" sz="1000"/>
              <a:t> and wait for the </a:t>
            </a:r>
            <a:r>
              <a:rPr b="1" lang="en-GB" sz="1000"/>
              <a:t>ESU backend status</a:t>
            </a:r>
            <a:r>
              <a:rPr lang="en-GB" sz="1000"/>
              <a:t> to show </a:t>
            </a:r>
            <a:r>
              <a:rPr i="1" lang="en-GB" sz="1000"/>
              <a:t>Stop</a:t>
            </a:r>
            <a:r>
              <a:rPr lang="en-GB" sz="1000"/>
              <a:t>.</a:t>
            </a:r>
            <a:endParaRPr sz="1000"/>
          </a:p>
          <a:p>
            <a:pPr indent="-292100" lvl="0" marL="457200" rtl="0" algn="l">
              <a:spcBef>
                <a:spcPts val="0"/>
              </a:spcBef>
              <a:spcAft>
                <a:spcPts val="0"/>
              </a:spcAft>
              <a:buSzPts val="1000"/>
              <a:buAutoNum type="arabicPeriod"/>
            </a:pPr>
            <a:r>
              <a:rPr lang="en-GB" sz="1000"/>
              <a:t>To close the ESU Launchpad control application, click </a:t>
            </a:r>
            <a:r>
              <a:rPr b="1" lang="en-GB" sz="1000"/>
              <a:t>Quit</a:t>
            </a:r>
            <a:r>
              <a:rPr lang="en-GB" sz="1000"/>
              <a:t>.</a:t>
            </a:r>
            <a:endParaRPr sz="1000"/>
          </a:p>
          <a:p>
            <a:pPr indent="0" lvl="0" marL="0" rtl="0" algn="l">
              <a:spcBef>
                <a:spcPts val="0"/>
              </a:spcBef>
              <a:spcAft>
                <a:spcPts val="0"/>
              </a:spcAft>
              <a:buNone/>
            </a:pPr>
            <a:r>
              <a:t/>
            </a:r>
            <a:endParaRPr sz="1100"/>
          </a:p>
          <a:p>
            <a:pPr indent="0" lvl="0" marL="914400" rtl="0" algn="l">
              <a:spcBef>
                <a:spcPts val="0"/>
              </a:spcBef>
              <a:spcAft>
                <a:spcPts val="0"/>
              </a:spcAft>
              <a:buNone/>
            </a:pPr>
            <a:br>
              <a:rPr lang="en-GB" sz="1100"/>
            </a:br>
            <a:endParaRPr sz="1100"/>
          </a:p>
        </p:txBody>
      </p:sp>
      <p:sp>
        <p:nvSpPr>
          <p:cNvPr id="632" name="Google Shape;632;p53"/>
          <p:cNvSpPr/>
          <p:nvPr/>
        </p:nvSpPr>
        <p:spPr>
          <a:xfrm>
            <a:off x="862625" y="227417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3"/>
          <p:cNvSpPr txBox="1"/>
          <p:nvPr/>
        </p:nvSpPr>
        <p:spPr>
          <a:xfrm>
            <a:off x="1639350" y="2197975"/>
            <a:ext cx="564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Calibri"/>
                <a:ea typeface="Calibri"/>
                <a:cs typeface="Calibri"/>
                <a:sym typeface="Calibri"/>
              </a:rPr>
              <a:t>NOTE</a:t>
            </a:r>
            <a:r>
              <a:rPr lang="en-GB" sz="1100">
                <a:latin typeface="Calibri"/>
                <a:ea typeface="Calibri"/>
                <a:cs typeface="Calibri"/>
                <a:sym typeface="Calibri"/>
              </a:rPr>
              <a:t>: After the upgrade, you may be asked to change your System Advisor password. After changing the System Advisor password, you need to reopen the System Advisor client.</a:t>
            </a:r>
            <a:endParaRPr sz="11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189" name="Google Shape;189;p18"/>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190" name="Google Shape;190;p18"/>
          <p:cNvSpPr/>
          <p:nvPr/>
        </p:nvSpPr>
        <p:spPr>
          <a:xfrm>
            <a:off x="971313" y="3641025"/>
            <a:ext cx="39600" cy="46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txBox="1"/>
          <p:nvPr/>
        </p:nvSpPr>
        <p:spPr>
          <a:xfrm>
            <a:off x="570795" y="3550631"/>
            <a:ext cx="3690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t>1</a:t>
            </a:r>
            <a:endParaRPr b="1" sz="3000"/>
          </a:p>
        </p:txBody>
      </p:sp>
      <p:sp>
        <p:nvSpPr>
          <p:cNvPr id="192" name="Google Shape;192;p18"/>
          <p:cNvSpPr txBox="1"/>
          <p:nvPr/>
        </p:nvSpPr>
        <p:spPr>
          <a:xfrm>
            <a:off x="1034150" y="3579026"/>
            <a:ext cx="42168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t>Capacity Max System Server Upgrade</a:t>
            </a:r>
            <a:endParaRPr b="1" sz="1800"/>
          </a:p>
        </p:txBody>
      </p:sp>
      <p:sp>
        <p:nvSpPr>
          <p:cNvPr id="193" name="Google Shape;193;p18"/>
          <p:cNvSpPr txBox="1"/>
          <p:nvPr/>
        </p:nvSpPr>
        <p:spPr>
          <a:xfrm>
            <a:off x="1014550" y="3835800"/>
            <a:ext cx="5706600" cy="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t>Module 1: Prepare Software (ESU Launchpad)</a:t>
            </a:r>
            <a:endParaRPr b="1" sz="1800"/>
          </a:p>
        </p:txBody>
      </p:sp>
      <p:sp>
        <p:nvSpPr>
          <p:cNvPr id="194" name="Google Shape;194;p18"/>
          <p:cNvSpPr txBox="1"/>
          <p:nvPr/>
        </p:nvSpPr>
        <p:spPr>
          <a:xfrm>
            <a:off x="73275" y="314250"/>
            <a:ext cx="7776000" cy="3144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p:txBody>
      </p:sp>
      <p:pic>
        <p:nvPicPr>
          <p:cNvPr id="195" name="Google Shape;195;p18"/>
          <p:cNvPicPr preferRelativeResize="0"/>
          <p:nvPr/>
        </p:nvPicPr>
        <p:blipFill rotWithShape="1">
          <a:blip r:embed="rId3">
            <a:alphaModFix/>
          </a:blip>
          <a:srcRect b="0" l="0" r="0" t="0"/>
          <a:stretch/>
        </p:blipFill>
        <p:spPr>
          <a:xfrm>
            <a:off x="2966902" y="933440"/>
            <a:ext cx="1905649" cy="1905649"/>
          </a:xfrm>
          <a:prstGeom prst="rect">
            <a:avLst/>
          </a:prstGeom>
          <a:noFill/>
          <a:ln>
            <a:noFill/>
          </a:ln>
          <a:effectLst>
            <a:outerShdw blurRad="57150" rotWithShape="0" algn="bl" dir="5400000" dist="19050">
              <a:srgbClr val="000000">
                <a:alpha val="50000"/>
              </a:srgbClr>
            </a:outerShdw>
          </a:effectLst>
        </p:spPr>
      </p:pic>
      <p:sp>
        <p:nvSpPr>
          <p:cNvPr id="196" name="Google Shape;196;p18"/>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Welcome to Module 1: Prepare Software (ESU Launchpad).</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4"/>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639" name="Google Shape;639;p54"/>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640" name="Google Shape;640;p54"/>
          <p:cNvSpPr txBox="1"/>
          <p:nvPr/>
        </p:nvSpPr>
        <p:spPr>
          <a:xfrm>
            <a:off x="570795" y="3550631"/>
            <a:ext cx="3690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t>4</a:t>
            </a:r>
            <a:endParaRPr b="1" sz="3000"/>
          </a:p>
        </p:txBody>
      </p:sp>
      <p:sp>
        <p:nvSpPr>
          <p:cNvPr id="641" name="Google Shape;641;p54"/>
          <p:cNvSpPr/>
          <p:nvPr/>
        </p:nvSpPr>
        <p:spPr>
          <a:xfrm>
            <a:off x="971313" y="3641025"/>
            <a:ext cx="39600" cy="46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4"/>
          <p:cNvSpPr txBox="1"/>
          <p:nvPr/>
        </p:nvSpPr>
        <p:spPr>
          <a:xfrm>
            <a:off x="1034150" y="3579026"/>
            <a:ext cx="42168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t>Capacity Max System Server Upgrade</a:t>
            </a:r>
            <a:endParaRPr b="1" sz="1800"/>
          </a:p>
        </p:txBody>
      </p:sp>
      <p:sp>
        <p:nvSpPr>
          <p:cNvPr id="643" name="Google Shape;643;p54"/>
          <p:cNvSpPr txBox="1"/>
          <p:nvPr/>
        </p:nvSpPr>
        <p:spPr>
          <a:xfrm>
            <a:off x="1014550" y="3835796"/>
            <a:ext cx="4216800" cy="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t>Module 4: Basic Troubleshooting</a:t>
            </a:r>
            <a:endParaRPr b="1" sz="1800"/>
          </a:p>
        </p:txBody>
      </p:sp>
      <p:sp>
        <p:nvSpPr>
          <p:cNvPr id="644" name="Google Shape;644;p54"/>
          <p:cNvSpPr txBox="1"/>
          <p:nvPr/>
        </p:nvSpPr>
        <p:spPr>
          <a:xfrm>
            <a:off x="73275" y="314250"/>
            <a:ext cx="7776000" cy="3144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000">
              <a:solidFill>
                <a:srgbClr val="000000"/>
              </a:solidFill>
              <a:latin typeface="Calibri"/>
              <a:ea typeface="Calibri"/>
              <a:cs typeface="Calibri"/>
              <a:sym typeface="Calibri"/>
            </a:endParaRPr>
          </a:p>
        </p:txBody>
      </p:sp>
      <p:pic>
        <p:nvPicPr>
          <p:cNvPr id="645" name="Google Shape;645;p54"/>
          <p:cNvPicPr preferRelativeResize="0"/>
          <p:nvPr/>
        </p:nvPicPr>
        <p:blipFill rotWithShape="1">
          <a:blip r:embed="rId3">
            <a:alphaModFix/>
          </a:blip>
          <a:srcRect b="0" l="0" r="0" t="0"/>
          <a:stretch/>
        </p:blipFill>
        <p:spPr>
          <a:xfrm>
            <a:off x="2966902" y="933440"/>
            <a:ext cx="1905649" cy="1905649"/>
          </a:xfrm>
          <a:prstGeom prst="rect">
            <a:avLst/>
          </a:prstGeom>
          <a:noFill/>
          <a:ln>
            <a:noFill/>
          </a:ln>
          <a:effectLst>
            <a:outerShdw blurRad="57150" rotWithShape="0" algn="bl" dir="5400000" dist="19050">
              <a:srgbClr val="000000">
                <a:alpha val="50000"/>
              </a:srgbClr>
            </a:outerShdw>
          </a:effectLst>
        </p:spPr>
      </p:pic>
      <p:sp>
        <p:nvSpPr>
          <p:cNvPr id="646" name="Google Shape;646;p54"/>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5"/>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652" name="Google Shape;652;p55"/>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653" name="Google Shape;653;p55"/>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5"/>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Prerequisites</a:t>
            </a:r>
            <a:endParaRPr b="1" sz="1800"/>
          </a:p>
        </p:txBody>
      </p:sp>
      <p:sp>
        <p:nvSpPr>
          <p:cNvPr id="655" name="Google Shape;655;p55"/>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656" name="Google Shape;656;p55"/>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Here are a few prerequisites for basic troubleshooting if the upgrade has failed, and a walkthrough on how to rollback server.</a:t>
            </a:r>
            <a:endParaRPr sz="1100">
              <a:solidFill>
                <a:srgbClr val="000000"/>
              </a:solidFill>
              <a:latin typeface="Arial"/>
              <a:ea typeface="Arial"/>
              <a:cs typeface="Arial"/>
              <a:sym typeface="Arial"/>
            </a:endParaRPr>
          </a:p>
        </p:txBody>
      </p:sp>
      <p:sp>
        <p:nvSpPr>
          <p:cNvPr id="657" name="Google Shape;657;p55"/>
          <p:cNvSpPr txBox="1"/>
          <p:nvPr/>
        </p:nvSpPr>
        <p:spPr>
          <a:xfrm>
            <a:off x="820450" y="1516925"/>
            <a:ext cx="61887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What to do if upgrade fails.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Rollback server, basic troubleshooting (If fail upgrade, rerun).</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GB">
                <a:latin typeface="Calibri"/>
                <a:ea typeface="Calibri"/>
                <a:cs typeface="Calibri"/>
                <a:sym typeface="Calibri"/>
              </a:rPr>
              <a:t>Use Rolling back in Upgrade Guide: </a:t>
            </a:r>
            <a:endParaRPr>
              <a:latin typeface="Calibri"/>
              <a:ea typeface="Calibri"/>
              <a:cs typeface="Calibri"/>
              <a:sym typeface="Calibri"/>
            </a:endParaRPr>
          </a:p>
          <a:p>
            <a:pPr indent="-317500" lvl="2" marL="1371600" rtl="0" algn="l">
              <a:spcBef>
                <a:spcPts val="0"/>
              </a:spcBef>
              <a:spcAft>
                <a:spcPts val="0"/>
              </a:spcAft>
              <a:buSzPts val="1400"/>
              <a:buFont typeface="Calibri"/>
              <a:buChar char="■"/>
            </a:pPr>
            <a:r>
              <a:rPr lang="en-GB">
                <a:latin typeface="Calibri"/>
                <a:ea typeface="Calibri"/>
                <a:cs typeface="Calibri"/>
                <a:sym typeface="Calibri"/>
              </a:rPr>
              <a:t>CMSS Application Upgrade: 9.3.3.5</a:t>
            </a:r>
            <a:endParaRPr>
              <a:latin typeface="Calibri"/>
              <a:ea typeface="Calibri"/>
              <a:cs typeface="Calibri"/>
              <a:sym typeface="Calibri"/>
            </a:endParaRPr>
          </a:p>
          <a:p>
            <a:pPr indent="-317500" lvl="2" marL="1371600" rtl="0" algn="l">
              <a:spcBef>
                <a:spcPts val="0"/>
              </a:spcBef>
              <a:spcAft>
                <a:spcPts val="0"/>
              </a:spcAft>
              <a:buSzPts val="1400"/>
              <a:buFont typeface="Calibri"/>
              <a:buChar char="■"/>
            </a:pPr>
            <a:r>
              <a:rPr lang="en-GB">
                <a:latin typeface="Calibri"/>
                <a:ea typeface="Calibri"/>
                <a:cs typeface="Calibri"/>
                <a:sym typeface="Calibri"/>
              </a:rPr>
              <a:t>Failed Motopatch Upgrade: 9.3.3.6</a:t>
            </a:r>
            <a:endParaRPr>
              <a:latin typeface="Calibri"/>
              <a:ea typeface="Calibri"/>
              <a:cs typeface="Calibri"/>
              <a:sym typeface="Calibri"/>
            </a:endParaRPr>
          </a:p>
          <a:p>
            <a:pPr indent="-317500" lvl="2" marL="1371600" rtl="0" algn="l">
              <a:spcBef>
                <a:spcPts val="0"/>
              </a:spcBef>
              <a:spcAft>
                <a:spcPts val="0"/>
              </a:spcAft>
              <a:buSzPts val="1400"/>
              <a:buFont typeface="Calibri"/>
              <a:buChar char="■"/>
            </a:pPr>
            <a:r>
              <a:rPr lang="en-GB">
                <a:latin typeface="Calibri"/>
                <a:ea typeface="Calibri"/>
                <a:cs typeface="Calibri"/>
                <a:sym typeface="Calibri"/>
              </a:rPr>
              <a:t>Failed ESXi Hypervisor Upgrade: 9.3.3.7</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56"/>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663" name="Google Shape;663;p56"/>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664" name="Google Shape;664;p56"/>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Here are some of the common upgrade failures that a typically have been noted by customers performing the system upgrades. For example, if you lose connection or connectivity while trying to connect to the launchpad or it times out. Also, be sure to check the network connectivity/connections. Lastly, go ahead and use check Discovery, which are the window boxes, or the server can’t restart. </a:t>
            </a:r>
            <a:endParaRPr sz="1100">
              <a:solidFill>
                <a:srgbClr val="000000"/>
              </a:solidFill>
              <a:latin typeface="Arial"/>
              <a:ea typeface="Arial"/>
              <a:cs typeface="Arial"/>
              <a:sym typeface="Arial"/>
            </a:endParaRPr>
          </a:p>
        </p:txBody>
      </p:sp>
      <p:sp>
        <p:nvSpPr>
          <p:cNvPr id="665" name="Google Shape;665;p56"/>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6"/>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Common Upgrade Failures</a:t>
            </a:r>
            <a:endParaRPr b="1" sz="1800"/>
          </a:p>
        </p:txBody>
      </p:sp>
      <p:sp>
        <p:nvSpPr>
          <p:cNvPr id="667" name="Google Shape;667;p56"/>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668" name="Google Shape;668;p56"/>
          <p:cNvSpPr txBox="1"/>
          <p:nvPr/>
        </p:nvSpPr>
        <p:spPr>
          <a:xfrm>
            <a:off x="614500" y="1531200"/>
            <a:ext cx="64800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alibri"/>
              <a:buAutoNum type="arabicPeriod"/>
            </a:pPr>
            <a:r>
              <a:rPr lang="en-GB">
                <a:solidFill>
                  <a:schemeClr val="dk1"/>
                </a:solidFill>
                <a:latin typeface="Calibri"/>
                <a:ea typeface="Calibri"/>
                <a:cs typeface="Calibri"/>
                <a:sym typeface="Calibri"/>
              </a:rPr>
              <a:t>*If upgrade failure, consider rollback, before proceeding with upgrade.</a:t>
            </a:r>
            <a:endParaRPr>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AutoNum type="alphaLcPeriod"/>
            </a:pPr>
            <a:r>
              <a:rPr lang="en-GB">
                <a:solidFill>
                  <a:schemeClr val="dk1"/>
                </a:solidFill>
                <a:latin typeface="Calibri"/>
                <a:ea typeface="Calibri"/>
                <a:cs typeface="Calibri"/>
                <a:sym typeface="Calibri"/>
              </a:rPr>
              <a:t>Lost connection, connectivity to launchpad times out.</a:t>
            </a:r>
            <a:endParaRPr>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AutoNum type="alphaLcPeriod"/>
            </a:pPr>
            <a:r>
              <a:rPr lang="en-GB">
                <a:solidFill>
                  <a:schemeClr val="dk1"/>
                </a:solidFill>
                <a:latin typeface="Calibri"/>
                <a:ea typeface="Calibri"/>
                <a:cs typeface="Calibri"/>
                <a:sym typeface="Calibri"/>
              </a:rPr>
              <a:t>Check network connectivity/connections.</a:t>
            </a:r>
            <a:endParaRPr>
              <a:solidFill>
                <a:schemeClr val="dk1"/>
              </a:solidFill>
              <a:latin typeface="Calibri"/>
              <a:ea typeface="Calibri"/>
              <a:cs typeface="Calibri"/>
              <a:sym typeface="Calibri"/>
            </a:endParaRPr>
          </a:p>
          <a:p>
            <a:pPr indent="-317500" lvl="2" marL="1371600" rtl="0" algn="l">
              <a:spcBef>
                <a:spcPts val="0"/>
              </a:spcBef>
              <a:spcAft>
                <a:spcPts val="0"/>
              </a:spcAft>
              <a:buClr>
                <a:schemeClr val="dk1"/>
              </a:buClr>
              <a:buSzPts val="1400"/>
              <a:buFont typeface="Calibri"/>
              <a:buAutoNum type="romanLcPeriod"/>
            </a:pPr>
            <a:r>
              <a:rPr lang="en-GB">
                <a:solidFill>
                  <a:schemeClr val="dk1"/>
                </a:solidFill>
                <a:latin typeface="Calibri"/>
                <a:ea typeface="Calibri"/>
                <a:cs typeface="Calibri"/>
                <a:sym typeface="Calibri"/>
              </a:rPr>
              <a:t>Check Discovery (window boxes, server can’t restart, etc.)</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57"/>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Make Hyper-V a link to this image: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674" name="Google Shape;674;p57"/>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675" name="Google Shape;675;p57"/>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7"/>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What To Do When Upgrade Fails</a:t>
            </a:r>
            <a:endParaRPr b="1" sz="1800"/>
          </a:p>
        </p:txBody>
      </p:sp>
      <p:sp>
        <p:nvSpPr>
          <p:cNvPr id="677" name="Google Shape;677;p57"/>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678" name="Google Shape;678;p57"/>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Here are a few things to keep in mind when going through the Capacity Max System Server upgrade and what to do when your upgrade fails.</a:t>
            </a:r>
            <a:endParaRPr sz="1100">
              <a:solidFill>
                <a:srgbClr val="000000"/>
              </a:solidFill>
              <a:latin typeface="Arial"/>
              <a:ea typeface="Arial"/>
              <a:cs typeface="Arial"/>
              <a:sym typeface="Arial"/>
            </a:endParaRPr>
          </a:p>
        </p:txBody>
      </p:sp>
      <p:sp>
        <p:nvSpPr>
          <p:cNvPr id="679" name="Google Shape;679;p57"/>
          <p:cNvSpPr txBox="1"/>
          <p:nvPr/>
        </p:nvSpPr>
        <p:spPr>
          <a:xfrm>
            <a:off x="781325" y="1369750"/>
            <a:ext cx="64761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If an upgrade fails, do not start an upgrade on top of it. Always rollback first, then start another one. (</a:t>
            </a:r>
            <a:r>
              <a:rPr b="1" lang="en-GB">
                <a:latin typeface="Calibri"/>
                <a:ea typeface="Calibri"/>
                <a:cs typeface="Calibri"/>
                <a:sym typeface="Calibri"/>
              </a:rPr>
              <a:t>When you start a new upgrade, a rollback snapshot is created and only one can be created at a time.</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Make sure you use a unique IP address for </a:t>
            </a:r>
            <a:r>
              <a:rPr lang="en-GB">
                <a:solidFill>
                  <a:schemeClr val="dk1"/>
                </a:solidFill>
                <a:latin typeface="Calibri"/>
                <a:ea typeface="Calibri"/>
                <a:cs typeface="Calibri"/>
                <a:sym typeface="Calibri"/>
              </a:rPr>
              <a:t>ESU Launchpad and</a:t>
            </a:r>
            <a:r>
              <a:rPr lang="en-GB">
                <a:latin typeface="Calibri"/>
                <a:ea typeface="Calibri"/>
                <a:cs typeface="Calibri"/>
                <a:sym typeface="Calibri"/>
              </a:rPr>
              <a:t> RHEL IP.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Verify </a:t>
            </a:r>
            <a:r>
              <a:rPr lang="en-GB">
                <a:latin typeface="Calibri"/>
                <a:ea typeface="Calibri"/>
                <a:cs typeface="Calibri"/>
                <a:sym typeface="Calibri"/>
              </a:rPr>
              <a:t>Hard Drive</a:t>
            </a:r>
            <a:r>
              <a:rPr lang="en-GB">
                <a:latin typeface="Calibri"/>
                <a:ea typeface="Calibri"/>
                <a:cs typeface="Calibri"/>
                <a:sym typeface="Calibri"/>
              </a:rPr>
              <a:t> space for ESU Launchpad and Virtual Machines.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Verify the bridge settings are correct in your network settings.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Make sure </a:t>
            </a:r>
            <a:r>
              <a:rPr lang="en-GB">
                <a:solidFill>
                  <a:srgbClr val="4A86E8"/>
                </a:solidFill>
                <a:latin typeface="Calibri"/>
                <a:ea typeface="Calibri"/>
                <a:cs typeface="Calibri"/>
                <a:sym typeface="Calibri"/>
              </a:rPr>
              <a:t>Hyper-V</a:t>
            </a:r>
            <a:r>
              <a:rPr lang="en-GB">
                <a:latin typeface="Calibri"/>
                <a:ea typeface="Calibri"/>
                <a:cs typeface="Calibri"/>
                <a:sym typeface="Calibri"/>
              </a:rPr>
              <a:t> is not enabled in Windows features.</a:t>
            </a:r>
            <a:endParaRPr>
              <a:latin typeface="Calibri"/>
              <a:ea typeface="Calibri"/>
              <a:cs typeface="Calibri"/>
              <a:sym typeface="Calibri"/>
            </a:endParaRPr>
          </a:p>
        </p:txBody>
      </p:sp>
      <p:pic>
        <p:nvPicPr>
          <p:cNvPr id="680" name="Google Shape;680;p57"/>
          <p:cNvPicPr preferRelativeResize="0"/>
          <p:nvPr/>
        </p:nvPicPr>
        <p:blipFill>
          <a:blip r:embed="rId3">
            <a:alphaModFix/>
          </a:blip>
          <a:stretch>
            <a:fillRect/>
          </a:stretch>
        </p:blipFill>
        <p:spPr>
          <a:xfrm>
            <a:off x="8010475" y="1582475"/>
            <a:ext cx="2863675" cy="25393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58"/>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686" name="Google Shape;686;p58"/>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687" name="Google Shape;687;p58"/>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p:txBody>
      </p:sp>
      <p:sp>
        <p:nvSpPr>
          <p:cNvPr id="688" name="Google Shape;688;p58"/>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8"/>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Conclusion</a:t>
            </a:r>
            <a:endParaRPr b="1" sz="1800"/>
          </a:p>
        </p:txBody>
      </p:sp>
      <p:sp>
        <p:nvSpPr>
          <p:cNvPr id="690" name="Google Shape;690;p58"/>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691" name="Google Shape;691;p58"/>
          <p:cNvSpPr txBox="1"/>
          <p:nvPr/>
        </p:nvSpPr>
        <p:spPr>
          <a:xfrm>
            <a:off x="513925" y="1284325"/>
            <a:ext cx="66162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solidFill>
                  <a:schemeClr val="dk1"/>
                </a:solidFill>
                <a:latin typeface="Calibri"/>
                <a:ea typeface="Calibri"/>
                <a:cs typeface="Calibri"/>
                <a:sym typeface="Calibri"/>
              </a:rPr>
              <a:t>Make sure you sure you keep your ESXi and VMware workstation licenses keys after the upgrade. </a:t>
            </a:r>
            <a:r>
              <a:rPr b="1" lang="en-GB">
                <a:solidFill>
                  <a:schemeClr val="dk1"/>
                </a:solidFill>
                <a:latin typeface="Calibri"/>
                <a:ea typeface="Calibri"/>
                <a:cs typeface="Calibri"/>
                <a:sym typeface="Calibri"/>
              </a:rPr>
              <a:t>ESXi key is used during installation</a:t>
            </a:r>
            <a:r>
              <a:rPr lang="en-GB">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59"/>
          <p:cNvSpPr txBox="1"/>
          <p:nvPr>
            <p:ph idx="1" type="body"/>
          </p:nvPr>
        </p:nvSpPr>
        <p:spPr>
          <a:xfrm>
            <a:off x="7902900" y="3083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697" name="Google Shape;697;p59"/>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698" name="Google Shape;698;p59"/>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9"/>
          <p:cNvSpPr txBox="1"/>
          <p:nvPr>
            <p:ph idx="2" type="body"/>
          </p:nvPr>
        </p:nvSpPr>
        <p:spPr>
          <a:xfrm>
            <a:off x="63500" y="4957200"/>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lang="en-GB" sz="1100">
                <a:latin typeface="Arial"/>
                <a:ea typeface="Arial"/>
                <a:cs typeface="Arial"/>
                <a:sym typeface="Arial"/>
              </a:rPr>
              <a:t>Follow these steps to roll back an upgrade of an application on the Capacity Max System Server (CMSS).</a:t>
            </a:r>
            <a:endParaRPr sz="1100">
              <a:latin typeface="Arial"/>
              <a:ea typeface="Arial"/>
              <a:cs typeface="Arial"/>
              <a:sym typeface="Arial"/>
            </a:endParaRPr>
          </a:p>
          <a:p>
            <a:pPr indent="0" lvl="0" marL="0" rtl="0" algn="l">
              <a:spcBef>
                <a:spcPts val="1000"/>
              </a:spcBef>
              <a:spcAft>
                <a:spcPts val="0"/>
              </a:spcAft>
              <a:buNone/>
            </a:pPr>
            <a:r>
              <a:rPr lang="en-GB" sz="1100">
                <a:latin typeface="Arial"/>
                <a:ea typeface="Arial"/>
                <a:cs typeface="Arial"/>
                <a:sym typeface="Arial"/>
              </a:rPr>
              <a:t>Perform the procedure in one of the following cases:</a:t>
            </a:r>
            <a:endParaRPr sz="1100">
              <a:latin typeface="Arial"/>
              <a:ea typeface="Arial"/>
              <a:cs typeface="Arial"/>
              <a:sym typeface="Arial"/>
            </a:endParaRPr>
          </a:p>
          <a:p>
            <a:pPr indent="0" lvl="0" marL="0" rtl="0" algn="l">
              <a:spcBef>
                <a:spcPts val="1000"/>
              </a:spcBef>
              <a:spcAft>
                <a:spcPts val="0"/>
              </a:spcAft>
              <a:buNone/>
            </a:pPr>
            <a:r>
              <a:rPr lang="en-GB" sz="1100">
                <a:latin typeface="Arial"/>
                <a:ea typeface="Arial"/>
                <a:cs typeface="Arial"/>
                <a:sym typeface="Arial"/>
              </a:rPr>
              <a:t>• After a failed upgrade of the Trunk Controller (TC), System Advisor (SysAdv), MNIS, or ESU VM</a:t>
            </a:r>
            <a:endParaRPr sz="1100">
              <a:latin typeface="Arial"/>
              <a:ea typeface="Arial"/>
              <a:cs typeface="Arial"/>
              <a:sym typeface="Arial"/>
            </a:endParaRPr>
          </a:p>
          <a:p>
            <a:pPr indent="0" lvl="0" marL="0" rtl="0" algn="l">
              <a:spcBef>
                <a:spcPts val="1000"/>
              </a:spcBef>
              <a:spcAft>
                <a:spcPts val="0"/>
              </a:spcAft>
              <a:buNone/>
            </a:pPr>
            <a:r>
              <a:rPr lang="en-GB" sz="1100">
                <a:latin typeface="Arial"/>
                <a:ea typeface="Arial"/>
                <a:cs typeface="Arial"/>
                <a:sym typeface="Arial"/>
              </a:rPr>
              <a:t>• After the primary CMSS is upgraded to M2021.02 and configured, it is possible to test the functionality of M2021.02 features on the upgraded device. If the performance is unsatisfactory, a rollback to the M2020.x versions of the CMSS application is possible.</a:t>
            </a:r>
            <a:endParaRPr sz="1100">
              <a:latin typeface="Arial"/>
              <a:ea typeface="Arial"/>
              <a:cs typeface="Arial"/>
              <a:sym typeface="Arial"/>
            </a:endParaRPr>
          </a:p>
          <a:p>
            <a:pPr indent="0" lvl="0" marL="0" rtl="0" algn="l">
              <a:spcBef>
                <a:spcPts val="1000"/>
              </a:spcBef>
              <a:spcAft>
                <a:spcPts val="0"/>
              </a:spcAft>
              <a:buNone/>
            </a:pPr>
            <a:r>
              <a:rPr lang="en-GB" sz="1100">
                <a:latin typeface="Arial"/>
                <a:ea typeface="Arial"/>
                <a:cs typeface="Arial"/>
                <a:sym typeface="Arial"/>
              </a:rPr>
              <a:t>The process takes approximately 5 to 10 minutes.</a:t>
            </a:r>
            <a:endParaRPr sz="1100">
              <a:latin typeface="Arial"/>
              <a:ea typeface="Arial"/>
              <a:cs typeface="Arial"/>
              <a:sym typeface="Arial"/>
            </a:endParaRPr>
          </a:p>
        </p:txBody>
      </p:sp>
      <p:sp>
        <p:nvSpPr>
          <p:cNvPr id="700" name="Google Shape;700;p59"/>
          <p:cNvSpPr txBox="1"/>
          <p:nvPr/>
        </p:nvSpPr>
        <p:spPr>
          <a:xfrm>
            <a:off x="586550" y="1390850"/>
            <a:ext cx="67299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800">
                <a:latin typeface="Calibri"/>
                <a:ea typeface="Calibri"/>
                <a:cs typeface="Calibri"/>
                <a:sym typeface="Calibri"/>
              </a:rPr>
              <a:t>Rolling Back a CMSS Application Upgrade </a:t>
            </a:r>
            <a:endParaRPr sz="58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0"/>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06" name="Google Shape;706;p60"/>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07" name="Google Shape;707;p60"/>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get started on the Rolling back of the CMSS Application Upgrade. Step One, we need to connect the laptop to the CMSS technician switch port. Next, go ahead and start the ESU Launchpad Control application, then run the ESU Launchpad tool by clicking on the Start ESU backend. When the ESU Backend Status shows Started, go ahead and click on Start ESU GUI, then Re-login.</a:t>
            </a:r>
            <a:endParaRPr sz="1100">
              <a:solidFill>
                <a:srgbClr val="000000"/>
              </a:solidFill>
              <a:latin typeface="Arial"/>
              <a:ea typeface="Arial"/>
              <a:cs typeface="Arial"/>
              <a:sym typeface="Arial"/>
            </a:endParaRPr>
          </a:p>
        </p:txBody>
      </p:sp>
      <p:sp>
        <p:nvSpPr>
          <p:cNvPr id="708" name="Google Shape;708;p60"/>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0"/>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1-4</a:t>
            </a:r>
            <a:endParaRPr b="1" sz="1800"/>
          </a:p>
        </p:txBody>
      </p:sp>
      <p:sp>
        <p:nvSpPr>
          <p:cNvPr id="710" name="Google Shape;710;p60"/>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711" name="Google Shape;711;p60"/>
          <p:cNvSpPr txBox="1"/>
          <p:nvPr/>
        </p:nvSpPr>
        <p:spPr>
          <a:xfrm>
            <a:off x="406550" y="1239800"/>
            <a:ext cx="32370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Connect the laptop to the CMSS technician switch port.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Start the ESU Launchpad Control application, and run the ESU Launchpad tool by clicking </a:t>
            </a:r>
            <a:r>
              <a:rPr b="1" lang="en-GB">
                <a:latin typeface="Calibri"/>
                <a:ea typeface="Calibri"/>
                <a:cs typeface="Calibri"/>
                <a:sym typeface="Calibri"/>
              </a:rPr>
              <a:t>Start ESU backend</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When the </a:t>
            </a:r>
            <a:r>
              <a:rPr b="1" lang="en-GB">
                <a:latin typeface="Calibri"/>
                <a:ea typeface="Calibri"/>
                <a:cs typeface="Calibri"/>
                <a:sym typeface="Calibri"/>
              </a:rPr>
              <a:t>ESU Backend Status</a:t>
            </a:r>
            <a:r>
              <a:rPr lang="en-GB">
                <a:latin typeface="Calibri"/>
                <a:ea typeface="Calibri"/>
                <a:cs typeface="Calibri"/>
                <a:sym typeface="Calibri"/>
              </a:rPr>
              <a:t> shows </a:t>
            </a:r>
            <a:r>
              <a:rPr i="1" lang="en-GB">
                <a:latin typeface="Calibri"/>
                <a:ea typeface="Calibri"/>
                <a:cs typeface="Calibri"/>
                <a:sym typeface="Calibri"/>
              </a:rPr>
              <a:t>Started</a:t>
            </a:r>
            <a:r>
              <a:rPr lang="en-GB">
                <a:latin typeface="Calibri"/>
                <a:ea typeface="Calibri"/>
                <a:cs typeface="Calibri"/>
                <a:sym typeface="Calibri"/>
              </a:rPr>
              <a:t>, click Start ESU GUI.</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Re-login.</a:t>
            </a:r>
            <a:endParaRPr>
              <a:latin typeface="Calibri"/>
              <a:ea typeface="Calibri"/>
              <a:cs typeface="Calibri"/>
              <a:sym typeface="Calibri"/>
            </a:endParaRPr>
          </a:p>
        </p:txBody>
      </p:sp>
      <p:pic>
        <p:nvPicPr>
          <p:cNvPr id="712" name="Google Shape;712;p60"/>
          <p:cNvPicPr preferRelativeResize="0"/>
          <p:nvPr/>
        </p:nvPicPr>
        <p:blipFill>
          <a:blip r:embed="rId3">
            <a:alphaModFix/>
          </a:blip>
          <a:stretch>
            <a:fillRect/>
          </a:stretch>
        </p:blipFill>
        <p:spPr>
          <a:xfrm>
            <a:off x="4056175" y="1239812"/>
            <a:ext cx="3638379" cy="26763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1"/>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18" name="Google Shape;718;p61"/>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19" name="Google Shape;719;p61"/>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go ahead and click on the Upgrade Player to access the list of executable upgrade tasks. Next, click on the task tab for which the rollback is required. Step 3, click on the Upgrade Flow, then select the upgrade which requires rollback. The last step is optional, if you rollback on the upgrade that failed, go ahead and locate the failed application and </a:t>
            </a:r>
            <a:r>
              <a:rPr lang="en-GB" sz="1100">
                <a:solidFill>
                  <a:srgbClr val="000000"/>
                </a:solidFill>
                <a:latin typeface="Arial"/>
                <a:ea typeface="Arial"/>
                <a:cs typeface="Arial"/>
                <a:sym typeface="Arial"/>
              </a:rPr>
              <a:t>perform</a:t>
            </a:r>
            <a:r>
              <a:rPr lang="en-GB" sz="1100">
                <a:solidFill>
                  <a:srgbClr val="000000"/>
                </a:solidFill>
                <a:latin typeface="Arial"/>
                <a:ea typeface="Arial"/>
                <a:cs typeface="Arial"/>
                <a:sym typeface="Arial"/>
              </a:rPr>
              <a:t> the following steps for the application rolling back failure actions. </a:t>
            </a:r>
            <a:br>
              <a:rPr lang="en-GB" sz="1100">
                <a:solidFill>
                  <a:srgbClr val="000000"/>
                </a:solidFill>
                <a:latin typeface="Arial"/>
                <a:ea typeface="Arial"/>
                <a:cs typeface="Arial"/>
                <a:sym typeface="Arial"/>
              </a:rPr>
            </a:br>
            <a:br>
              <a:rPr lang="en-GB" sz="1100">
                <a:solidFill>
                  <a:srgbClr val="000000"/>
                </a:solidFill>
                <a:latin typeface="Arial"/>
                <a:ea typeface="Arial"/>
                <a:cs typeface="Arial"/>
                <a:sym typeface="Arial"/>
              </a:rPr>
            </a:br>
            <a:r>
              <a:rPr lang="en-GB" sz="1100">
                <a:solidFill>
                  <a:srgbClr val="000000"/>
                </a:solidFill>
                <a:latin typeface="Arial"/>
                <a:ea typeface="Arial"/>
                <a:cs typeface="Arial"/>
                <a:sym typeface="Arial"/>
              </a:rPr>
              <a:t>Scroll down to the Rollback Phase, and locate the failed application (TC, MNIS, Sysdv, or ESU). Next, under the Revert Application Snapshot, select Open, then Run. When the rollback status appears as Completed, go ahead and click Back. If more than one of the applications has fail, go back and repeat step 8a for each of the applications. When the failed rollback completes, go ahead and skip to step 10.</a:t>
            </a:r>
            <a:endParaRPr sz="1100">
              <a:solidFill>
                <a:srgbClr val="000000"/>
              </a:solidFill>
              <a:latin typeface="Arial"/>
              <a:ea typeface="Arial"/>
              <a:cs typeface="Arial"/>
              <a:sym typeface="Arial"/>
            </a:endParaRPr>
          </a:p>
        </p:txBody>
      </p:sp>
      <p:sp>
        <p:nvSpPr>
          <p:cNvPr id="720" name="Google Shape;720;p61"/>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1"/>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5-8</a:t>
            </a:r>
            <a:endParaRPr b="1" sz="1800"/>
          </a:p>
        </p:txBody>
      </p:sp>
      <p:sp>
        <p:nvSpPr>
          <p:cNvPr id="722" name="Google Shape;722;p61"/>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723" name="Google Shape;723;p61"/>
          <p:cNvSpPr txBox="1"/>
          <p:nvPr/>
        </p:nvSpPr>
        <p:spPr>
          <a:xfrm>
            <a:off x="676600" y="1453000"/>
            <a:ext cx="66861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a:t>
            </a:r>
            <a:r>
              <a:rPr b="1" lang="en-GB">
                <a:latin typeface="Calibri"/>
                <a:ea typeface="Calibri"/>
                <a:cs typeface="Calibri"/>
                <a:sym typeface="Calibri"/>
              </a:rPr>
              <a:t>Upgrade Player</a:t>
            </a:r>
            <a:r>
              <a:rPr lang="en-GB">
                <a:latin typeface="Calibri"/>
                <a:ea typeface="Calibri"/>
                <a:cs typeface="Calibri"/>
                <a:sym typeface="Calibri"/>
              </a:rPr>
              <a:t> to access the list of executable upgrade tasks.</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task tab for which the rollback is required.</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a:t>
            </a:r>
            <a:r>
              <a:rPr b="1" lang="en-GB">
                <a:latin typeface="Calibri"/>
                <a:ea typeface="Calibri"/>
                <a:cs typeface="Calibri"/>
                <a:sym typeface="Calibri"/>
              </a:rPr>
              <a:t>Upgrade Flow</a:t>
            </a:r>
            <a:r>
              <a:rPr lang="en-GB">
                <a:latin typeface="Calibri"/>
                <a:ea typeface="Calibri"/>
                <a:cs typeface="Calibri"/>
                <a:sym typeface="Calibri"/>
              </a:rPr>
              <a:t>, and select the upgrade which requires rollback.</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Optional: If rollback on the upgrade failed, locate the failed application, and perform the following suggested Application rolling back failure actions:</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Scroll down to the </a:t>
            </a:r>
            <a:r>
              <a:rPr b="1" lang="en-GB">
                <a:latin typeface="Calibri"/>
                <a:ea typeface="Calibri"/>
                <a:cs typeface="Calibri"/>
                <a:sym typeface="Calibri"/>
              </a:rPr>
              <a:t>Rollback Phase</a:t>
            </a:r>
            <a:r>
              <a:rPr lang="en-GB">
                <a:latin typeface="Calibri"/>
                <a:ea typeface="Calibri"/>
                <a:cs typeface="Calibri"/>
                <a:sym typeface="Calibri"/>
              </a:rPr>
              <a:t>, locate the failed application (TC, MNIS, SysAdv, or ESU).</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Under </a:t>
            </a:r>
            <a:r>
              <a:rPr b="1" lang="en-GB">
                <a:latin typeface="Calibri"/>
                <a:ea typeface="Calibri"/>
                <a:cs typeface="Calibri"/>
                <a:sym typeface="Calibri"/>
              </a:rPr>
              <a:t>Revert Application Snapshot</a:t>
            </a:r>
            <a:r>
              <a:rPr lang="en-GB">
                <a:latin typeface="Calibri"/>
                <a:ea typeface="Calibri"/>
                <a:cs typeface="Calibri"/>
                <a:sym typeface="Calibri"/>
              </a:rPr>
              <a:t>, select </a:t>
            </a:r>
            <a:r>
              <a:rPr b="1" lang="en-GB">
                <a:latin typeface="Calibri"/>
                <a:ea typeface="Calibri"/>
                <a:cs typeface="Calibri"/>
                <a:sym typeface="Calibri"/>
              </a:rPr>
              <a:t>Open       Run</a:t>
            </a:r>
            <a:r>
              <a:rPr lang="en-GB">
                <a:latin typeface="Calibri"/>
                <a:ea typeface="Calibri"/>
                <a:cs typeface="Calibri"/>
                <a:sym typeface="Calibri"/>
              </a:rPr>
              <a:t>.</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When the rollback status appears as </a:t>
            </a:r>
            <a:r>
              <a:rPr i="1" lang="en-GB">
                <a:latin typeface="Calibri"/>
                <a:ea typeface="Calibri"/>
                <a:cs typeface="Calibri"/>
                <a:sym typeface="Calibri"/>
              </a:rPr>
              <a:t>Completed</a:t>
            </a:r>
            <a:r>
              <a:rPr lang="en-GB">
                <a:latin typeface="Calibri"/>
                <a:ea typeface="Calibri"/>
                <a:cs typeface="Calibri"/>
                <a:sym typeface="Calibri"/>
              </a:rPr>
              <a:t>, click </a:t>
            </a:r>
            <a:r>
              <a:rPr b="1" lang="en-GB">
                <a:latin typeface="Calibri"/>
                <a:ea typeface="Calibri"/>
                <a:cs typeface="Calibri"/>
                <a:sym typeface="Calibri"/>
              </a:rPr>
              <a:t>Back</a:t>
            </a:r>
            <a:r>
              <a:rPr lang="en-GB">
                <a:latin typeface="Calibri"/>
                <a:ea typeface="Calibri"/>
                <a:cs typeface="Calibri"/>
                <a:sym typeface="Calibri"/>
              </a:rPr>
              <a:t>.</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If more than one application has failed, repeat </a:t>
            </a:r>
            <a:r>
              <a:rPr b="1" lang="en-GB">
                <a:solidFill>
                  <a:srgbClr val="4A86E8"/>
                </a:solidFill>
                <a:latin typeface="Calibri"/>
                <a:ea typeface="Calibri"/>
                <a:cs typeface="Calibri"/>
                <a:sym typeface="Calibri"/>
              </a:rPr>
              <a:t>step 8a</a:t>
            </a:r>
            <a:r>
              <a:rPr lang="en-GB">
                <a:latin typeface="Calibri"/>
                <a:ea typeface="Calibri"/>
                <a:cs typeface="Calibri"/>
                <a:sym typeface="Calibri"/>
              </a:rPr>
              <a:t> for each application.</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When failed rollback completes, skip to </a:t>
            </a:r>
            <a:r>
              <a:rPr b="1" lang="en-GB">
                <a:solidFill>
                  <a:srgbClr val="4A86E8"/>
                </a:solidFill>
                <a:latin typeface="Calibri"/>
                <a:ea typeface="Calibri"/>
                <a:cs typeface="Calibri"/>
                <a:sym typeface="Calibri"/>
              </a:rPr>
              <a:t>step 10</a:t>
            </a:r>
            <a:r>
              <a:rPr lang="en-GB">
                <a:latin typeface="Calibri"/>
                <a:ea typeface="Calibri"/>
                <a:cs typeface="Calibri"/>
                <a:sym typeface="Calibri"/>
              </a:rPr>
              <a:t>.</a:t>
            </a:r>
            <a:endParaRPr>
              <a:latin typeface="Calibri"/>
              <a:ea typeface="Calibri"/>
              <a:cs typeface="Calibri"/>
              <a:sym typeface="Calibri"/>
            </a:endParaRPr>
          </a:p>
        </p:txBody>
      </p:sp>
      <p:cxnSp>
        <p:nvCxnSpPr>
          <p:cNvPr id="724" name="Google Shape;724;p61"/>
          <p:cNvCxnSpPr/>
          <p:nvPr/>
        </p:nvCxnSpPr>
        <p:spPr>
          <a:xfrm>
            <a:off x="5258975" y="3141175"/>
            <a:ext cx="227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62"/>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30" name="Google Shape;730;p62"/>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31" name="Google Shape;731;p62"/>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CMSS system rollback, perform the following actions. </a:t>
            </a:r>
            <a:endParaRPr sz="1100">
              <a:solidFill>
                <a:srgbClr val="000000"/>
              </a:solidFill>
              <a:latin typeface="Arial"/>
              <a:ea typeface="Arial"/>
              <a:cs typeface="Arial"/>
              <a:sym typeface="Arial"/>
            </a:endParaRPr>
          </a:p>
        </p:txBody>
      </p:sp>
      <p:sp>
        <p:nvSpPr>
          <p:cNvPr id="732" name="Google Shape;732;p62"/>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62"/>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9</a:t>
            </a:r>
            <a:endParaRPr b="1" sz="1800"/>
          </a:p>
        </p:txBody>
      </p:sp>
      <p:sp>
        <p:nvSpPr>
          <p:cNvPr id="734" name="Google Shape;734;p62"/>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735" name="Google Shape;735;p62"/>
          <p:cNvSpPr txBox="1"/>
          <p:nvPr/>
        </p:nvSpPr>
        <p:spPr>
          <a:xfrm>
            <a:off x="676600" y="1453000"/>
            <a:ext cx="66861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For CMSS system rollback, perform the following actions:</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Scroll down to </a:t>
            </a:r>
            <a:r>
              <a:rPr b="1" lang="en-GB">
                <a:latin typeface="Calibri"/>
                <a:ea typeface="Calibri"/>
                <a:cs typeface="Calibri"/>
                <a:sym typeface="Calibri"/>
              </a:rPr>
              <a:t>Rollback Phase</a:t>
            </a:r>
            <a:r>
              <a:rPr lang="en-GB">
                <a:latin typeface="Calibri"/>
                <a:ea typeface="Calibri"/>
                <a:cs typeface="Calibri"/>
                <a:sym typeface="Calibri"/>
              </a:rPr>
              <a:t>, locate </a:t>
            </a:r>
            <a:r>
              <a:rPr b="1" lang="en-GB">
                <a:latin typeface="Calibri"/>
                <a:ea typeface="Calibri"/>
                <a:cs typeface="Calibri"/>
                <a:sym typeface="Calibri"/>
              </a:rPr>
              <a:t>Revert Trunk Controller (TC) Snapshot</a:t>
            </a:r>
            <a:r>
              <a:rPr lang="en-GB">
                <a:latin typeface="Calibri"/>
                <a:ea typeface="Calibri"/>
                <a:cs typeface="Calibri"/>
                <a:sym typeface="Calibri"/>
              </a:rPr>
              <a:t> and </a:t>
            </a:r>
            <a:r>
              <a:rPr lang="en-GB">
                <a:latin typeface="Calibri"/>
                <a:ea typeface="Calibri"/>
                <a:cs typeface="Calibri"/>
                <a:sym typeface="Calibri"/>
              </a:rPr>
              <a:t>select</a:t>
            </a:r>
            <a:r>
              <a:rPr lang="en-GB">
                <a:latin typeface="Calibri"/>
                <a:ea typeface="Calibri"/>
                <a:cs typeface="Calibri"/>
                <a:sym typeface="Calibri"/>
              </a:rPr>
              <a:t> Open      Run.</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When the rollback status appears as </a:t>
            </a:r>
            <a:r>
              <a:rPr i="1" lang="en-GB">
                <a:latin typeface="Calibri"/>
                <a:ea typeface="Calibri"/>
                <a:cs typeface="Calibri"/>
                <a:sym typeface="Calibri"/>
              </a:rPr>
              <a:t>Completed</a:t>
            </a:r>
            <a:r>
              <a:rPr lang="en-GB">
                <a:latin typeface="Calibri"/>
                <a:ea typeface="Calibri"/>
                <a:cs typeface="Calibri"/>
                <a:sym typeface="Calibri"/>
              </a:rPr>
              <a:t>, click </a:t>
            </a:r>
            <a:r>
              <a:rPr b="1" lang="en-GB">
                <a:latin typeface="Calibri"/>
                <a:ea typeface="Calibri"/>
                <a:cs typeface="Calibri"/>
                <a:sym typeface="Calibri"/>
              </a:rPr>
              <a:t>Back</a:t>
            </a:r>
            <a:r>
              <a:rPr lang="en-GB">
                <a:latin typeface="Calibri"/>
                <a:ea typeface="Calibri"/>
                <a:cs typeface="Calibri"/>
                <a:sym typeface="Calibri"/>
              </a:rPr>
              <a:t>.</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Under Rollback Phase, locate </a:t>
            </a:r>
            <a:r>
              <a:rPr b="1" lang="en-GB">
                <a:latin typeface="Calibri"/>
                <a:ea typeface="Calibri"/>
                <a:cs typeface="Calibri"/>
                <a:sym typeface="Calibri"/>
              </a:rPr>
              <a:t>Revert System Advisor (SysAdv) Snapshot</a:t>
            </a:r>
            <a:r>
              <a:rPr lang="en-GB">
                <a:latin typeface="Calibri"/>
                <a:ea typeface="Calibri"/>
                <a:cs typeface="Calibri"/>
                <a:sym typeface="Calibri"/>
              </a:rPr>
              <a:t> and select </a:t>
            </a:r>
            <a:r>
              <a:rPr b="1" lang="en-GB">
                <a:latin typeface="Calibri"/>
                <a:ea typeface="Calibri"/>
                <a:cs typeface="Calibri"/>
                <a:sym typeface="Calibri"/>
              </a:rPr>
              <a:t>Open      Run</a:t>
            </a:r>
            <a:r>
              <a:rPr lang="en-GB">
                <a:latin typeface="Calibri"/>
                <a:ea typeface="Calibri"/>
                <a:cs typeface="Calibri"/>
                <a:sym typeface="Calibri"/>
              </a:rPr>
              <a:t>.</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When the rollback status appears as </a:t>
            </a:r>
            <a:r>
              <a:rPr i="1" lang="en-GB">
                <a:latin typeface="Calibri"/>
                <a:ea typeface="Calibri"/>
                <a:cs typeface="Calibri"/>
                <a:sym typeface="Calibri"/>
              </a:rPr>
              <a:t>Completed</a:t>
            </a:r>
            <a:r>
              <a:rPr lang="en-GB">
                <a:latin typeface="Calibri"/>
                <a:ea typeface="Calibri"/>
                <a:cs typeface="Calibri"/>
                <a:sym typeface="Calibri"/>
              </a:rPr>
              <a:t>, click </a:t>
            </a:r>
            <a:r>
              <a:rPr b="1" lang="en-GB">
                <a:latin typeface="Calibri"/>
                <a:ea typeface="Calibri"/>
                <a:cs typeface="Calibri"/>
                <a:sym typeface="Calibri"/>
              </a:rPr>
              <a:t>Back</a:t>
            </a:r>
            <a:r>
              <a:rPr lang="en-GB">
                <a:latin typeface="Calibri"/>
                <a:ea typeface="Calibri"/>
                <a:cs typeface="Calibri"/>
                <a:sym typeface="Calibri"/>
              </a:rPr>
              <a:t>.</a:t>
            </a:r>
            <a:endParaRPr>
              <a:latin typeface="Calibri"/>
              <a:ea typeface="Calibri"/>
              <a:cs typeface="Calibri"/>
              <a:sym typeface="Calibri"/>
            </a:endParaRPr>
          </a:p>
          <a:p>
            <a:pPr indent="-317500" lvl="1" marL="914400" rtl="0" algn="l">
              <a:spcBef>
                <a:spcPts val="0"/>
              </a:spcBef>
              <a:spcAft>
                <a:spcPts val="0"/>
              </a:spcAft>
              <a:buSzPts val="1400"/>
              <a:buFont typeface="Calibri"/>
              <a:buAutoNum type="alphaLcPeriod"/>
            </a:pPr>
            <a:r>
              <a:rPr lang="en-GB">
                <a:latin typeface="Calibri"/>
                <a:ea typeface="Calibri"/>
                <a:cs typeface="Calibri"/>
                <a:sym typeface="Calibri"/>
              </a:rPr>
              <a:t>Under Rollback Phase, locate</a:t>
            </a:r>
            <a:r>
              <a:rPr b="1" lang="en-GB">
                <a:latin typeface="Calibri"/>
                <a:ea typeface="Calibri"/>
                <a:cs typeface="Calibri"/>
                <a:sym typeface="Calibri"/>
              </a:rPr>
              <a:t> Revert MNIS Snapshot</a:t>
            </a:r>
            <a:r>
              <a:rPr lang="en-GB">
                <a:latin typeface="Calibri"/>
                <a:ea typeface="Calibri"/>
                <a:cs typeface="Calibri"/>
                <a:sym typeface="Calibri"/>
              </a:rPr>
              <a:t> and select</a:t>
            </a:r>
            <a:r>
              <a:rPr b="1" lang="en-GB">
                <a:latin typeface="Calibri"/>
                <a:ea typeface="Calibri"/>
                <a:cs typeface="Calibri"/>
                <a:sym typeface="Calibri"/>
              </a:rPr>
              <a:t> </a:t>
            </a:r>
            <a:r>
              <a:rPr b="1" lang="en-GB">
                <a:solidFill>
                  <a:schemeClr val="dk1"/>
                </a:solidFill>
                <a:latin typeface="Calibri"/>
                <a:ea typeface="Calibri"/>
                <a:cs typeface="Calibri"/>
                <a:sym typeface="Calibri"/>
              </a:rPr>
              <a:t>Open      Run</a:t>
            </a:r>
            <a:r>
              <a:rPr lang="en-GB">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AutoNum type="alphaLcPeriod"/>
            </a:pPr>
            <a:r>
              <a:rPr lang="en-GB">
                <a:solidFill>
                  <a:schemeClr val="dk1"/>
                </a:solidFill>
                <a:latin typeface="Calibri"/>
                <a:ea typeface="Calibri"/>
                <a:cs typeface="Calibri"/>
                <a:sym typeface="Calibri"/>
              </a:rPr>
              <a:t>When the rollback status appears as </a:t>
            </a:r>
            <a:r>
              <a:rPr i="1" lang="en-GB">
                <a:solidFill>
                  <a:schemeClr val="dk1"/>
                </a:solidFill>
                <a:latin typeface="Calibri"/>
                <a:ea typeface="Calibri"/>
                <a:cs typeface="Calibri"/>
                <a:sym typeface="Calibri"/>
              </a:rPr>
              <a:t>Completed</a:t>
            </a:r>
            <a:r>
              <a:rPr lang="en-GB">
                <a:solidFill>
                  <a:schemeClr val="dk1"/>
                </a:solidFill>
                <a:latin typeface="Calibri"/>
                <a:ea typeface="Calibri"/>
                <a:cs typeface="Calibri"/>
                <a:sym typeface="Calibri"/>
              </a:rPr>
              <a:t>, click Back.</a:t>
            </a:r>
            <a:endParaRPr>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AutoNum type="alphaLcPeriod"/>
            </a:pPr>
            <a:r>
              <a:rPr lang="en-GB">
                <a:solidFill>
                  <a:schemeClr val="dk1"/>
                </a:solidFill>
                <a:latin typeface="Calibri"/>
                <a:ea typeface="Calibri"/>
                <a:cs typeface="Calibri"/>
                <a:sym typeface="Calibri"/>
              </a:rPr>
              <a:t>Under Rollback Phase, locate </a:t>
            </a:r>
            <a:r>
              <a:rPr b="1" lang="en-GB">
                <a:solidFill>
                  <a:schemeClr val="dk1"/>
                </a:solidFill>
                <a:latin typeface="Calibri"/>
                <a:ea typeface="Calibri"/>
                <a:cs typeface="Calibri"/>
                <a:sym typeface="Calibri"/>
              </a:rPr>
              <a:t>Revert ESU (UIS) Snapshot</a:t>
            </a:r>
            <a:r>
              <a:rPr lang="en-GB">
                <a:solidFill>
                  <a:schemeClr val="dk1"/>
                </a:solidFill>
                <a:latin typeface="Calibri"/>
                <a:ea typeface="Calibri"/>
                <a:cs typeface="Calibri"/>
                <a:sym typeface="Calibri"/>
              </a:rPr>
              <a:t> and select</a:t>
            </a:r>
            <a:r>
              <a:rPr b="1" lang="en-GB">
                <a:solidFill>
                  <a:schemeClr val="dk1"/>
                </a:solidFill>
                <a:latin typeface="Calibri"/>
                <a:ea typeface="Calibri"/>
                <a:cs typeface="Calibri"/>
                <a:sym typeface="Calibri"/>
              </a:rPr>
              <a:t> Open    Run</a:t>
            </a:r>
            <a:r>
              <a:rPr lang="en-GB">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AutoNum type="alphaLcPeriod"/>
            </a:pPr>
            <a:r>
              <a:rPr lang="en-GB">
                <a:solidFill>
                  <a:schemeClr val="dk1"/>
                </a:solidFill>
                <a:latin typeface="Calibri"/>
                <a:ea typeface="Calibri"/>
                <a:cs typeface="Calibri"/>
                <a:sym typeface="Calibri"/>
              </a:rPr>
              <a:t>When the rollback status appears as </a:t>
            </a:r>
            <a:r>
              <a:rPr i="1" lang="en-GB">
                <a:solidFill>
                  <a:schemeClr val="dk1"/>
                </a:solidFill>
                <a:latin typeface="Calibri"/>
                <a:ea typeface="Calibri"/>
                <a:cs typeface="Calibri"/>
                <a:sym typeface="Calibri"/>
              </a:rPr>
              <a:t>Completed</a:t>
            </a:r>
            <a:r>
              <a:rPr lang="en-GB">
                <a:solidFill>
                  <a:schemeClr val="dk1"/>
                </a:solidFill>
                <a:latin typeface="Calibri"/>
                <a:ea typeface="Calibri"/>
                <a:cs typeface="Calibri"/>
                <a:sym typeface="Calibri"/>
              </a:rPr>
              <a:t>, click </a:t>
            </a:r>
            <a:r>
              <a:rPr b="1" lang="en-GB">
                <a:solidFill>
                  <a:schemeClr val="dk1"/>
                </a:solidFill>
                <a:latin typeface="Calibri"/>
                <a:ea typeface="Calibri"/>
                <a:cs typeface="Calibri"/>
                <a:sym typeface="Calibri"/>
              </a:rPr>
              <a:t>Back</a:t>
            </a:r>
            <a:r>
              <a:rPr lang="en-GB">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cxnSp>
        <p:nvCxnSpPr>
          <p:cNvPr id="736" name="Google Shape;736;p62"/>
          <p:cNvCxnSpPr/>
          <p:nvPr/>
        </p:nvCxnSpPr>
        <p:spPr>
          <a:xfrm>
            <a:off x="2856900" y="2110700"/>
            <a:ext cx="227400" cy="0"/>
          </a:xfrm>
          <a:prstGeom prst="straightConnector1">
            <a:avLst/>
          </a:prstGeom>
          <a:noFill/>
          <a:ln cap="flat" cmpd="sng" w="9525">
            <a:solidFill>
              <a:schemeClr val="dk2"/>
            </a:solidFill>
            <a:prstDash val="solid"/>
            <a:round/>
            <a:headEnd len="med" w="med" type="none"/>
            <a:tailEnd len="med" w="med" type="triangle"/>
          </a:ln>
        </p:spPr>
      </p:cxnSp>
      <p:cxnSp>
        <p:nvCxnSpPr>
          <p:cNvPr id="737" name="Google Shape;737;p62"/>
          <p:cNvCxnSpPr/>
          <p:nvPr/>
        </p:nvCxnSpPr>
        <p:spPr>
          <a:xfrm>
            <a:off x="2561575" y="2717925"/>
            <a:ext cx="227400" cy="0"/>
          </a:xfrm>
          <a:prstGeom prst="straightConnector1">
            <a:avLst/>
          </a:prstGeom>
          <a:noFill/>
          <a:ln cap="flat" cmpd="sng" w="9525">
            <a:solidFill>
              <a:schemeClr val="dk2"/>
            </a:solidFill>
            <a:prstDash val="solid"/>
            <a:round/>
            <a:headEnd len="med" w="med" type="none"/>
            <a:tailEnd len="med" w="med" type="triangle"/>
          </a:ln>
        </p:spPr>
      </p:cxnSp>
      <p:cxnSp>
        <p:nvCxnSpPr>
          <p:cNvPr id="738" name="Google Shape;738;p62"/>
          <p:cNvCxnSpPr/>
          <p:nvPr/>
        </p:nvCxnSpPr>
        <p:spPr>
          <a:xfrm>
            <a:off x="6622675" y="3168800"/>
            <a:ext cx="227400" cy="0"/>
          </a:xfrm>
          <a:prstGeom prst="straightConnector1">
            <a:avLst/>
          </a:prstGeom>
          <a:noFill/>
          <a:ln cap="flat" cmpd="sng" w="9525">
            <a:solidFill>
              <a:schemeClr val="dk2"/>
            </a:solidFill>
            <a:prstDash val="solid"/>
            <a:round/>
            <a:headEnd len="med" w="med" type="none"/>
            <a:tailEnd len="med" w="med" type="triangle"/>
          </a:ln>
        </p:spPr>
      </p:cxnSp>
      <p:cxnSp>
        <p:nvCxnSpPr>
          <p:cNvPr id="739" name="Google Shape;739;p62"/>
          <p:cNvCxnSpPr/>
          <p:nvPr/>
        </p:nvCxnSpPr>
        <p:spPr>
          <a:xfrm>
            <a:off x="6938525" y="3586200"/>
            <a:ext cx="227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3"/>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45" name="Google Shape;745;p63"/>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46" name="Google Shape;746;p63"/>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finish the last three steps of the CMSS application upgrade rollback. When you finished with the rollback, go ahead and log out of the ESU interface. Navigate to the ESU Launchpad Control application GUI. Next, click Stop ESU Backend and then wait for the ESU backend status to show Stop. Go ahead and close the ESU Launchpad control application and click Quit.</a:t>
            </a:r>
            <a:endParaRPr sz="1100">
              <a:solidFill>
                <a:srgbClr val="000000"/>
              </a:solidFill>
              <a:latin typeface="Arial"/>
              <a:ea typeface="Arial"/>
              <a:cs typeface="Arial"/>
              <a:sym typeface="Arial"/>
            </a:endParaRPr>
          </a:p>
        </p:txBody>
      </p:sp>
      <p:sp>
        <p:nvSpPr>
          <p:cNvPr id="747" name="Google Shape;747;p63"/>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3"/>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10-13</a:t>
            </a:r>
            <a:endParaRPr b="1" sz="1800"/>
          </a:p>
        </p:txBody>
      </p:sp>
      <p:sp>
        <p:nvSpPr>
          <p:cNvPr id="749" name="Google Shape;749;p63"/>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750" name="Google Shape;750;p63"/>
          <p:cNvSpPr txBox="1"/>
          <p:nvPr/>
        </p:nvSpPr>
        <p:spPr>
          <a:xfrm>
            <a:off x="662375" y="1474325"/>
            <a:ext cx="66861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solidFill>
                  <a:schemeClr val="dk1"/>
                </a:solidFill>
                <a:latin typeface="Calibri"/>
                <a:ea typeface="Calibri"/>
                <a:cs typeface="Calibri"/>
                <a:sym typeface="Calibri"/>
              </a:rPr>
              <a:t>When rollback is complete, log out of the ESU interface.</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lang="en-GB">
                <a:solidFill>
                  <a:schemeClr val="dk1"/>
                </a:solidFill>
                <a:latin typeface="Calibri"/>
                <a:ea typeface="Calibri"/>
                <a:cs typeface="Calibri"/>
                <a:sym typeface="Calibri"/>
              </a:rPr>
              <a:t>Navigate to the </a:t>
            </a:r>
            <a:r>
              <a:rPr b="1" lang="en-GB">
                <a:solidFill>
                  <a:schemeClr val="dk1"/>
                </a:solidFill>
                <a:latin typeface="Calibri"/>
                <a:ea typeface="Calibri"/>
                <a:cs typeface="Calibri"/>
                <a:sym typeface="Calibri"/>
              </a:rPr>
              <a:t>ESU Launchpad Control</a:t>
            </a:r>
            <a:r>
              <a:rPr lang="en-GB">
                <a:solidFill>
                  <a:schemeClr val="dk1"/>
                </a:solidFill>
                <a:latin typeface="Calibri"/>
                <a:ea typeface="Calibri"/>
                <a:cs typeface="Calibri"/>
                <a:sym typeface="Calibri"/>
              </a:rPr>
              <a:t> application GUI.</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lang="en-GB">
                <a:solidFill>
                  <a:schemeClr val="dk1"/>
                </a:solidFill>
                <a:latin typeface="Calibri"/>
                <a:ea typeface="Calibri"/>
                <a:cs typeface="Calibri"/>
                <a:sym typeface="Calibri"/>
              </a:rPr>
              <a:t>Click </a:t>
            </a:r>
            <a:r>
              <a:rPr b="1" lang="en-GB">
                <a:solidFill>
                  <a:schemeClr val="dk1"/>
                </a:solidFill>
                <a:latin typeface="Calibri"/>
                <a:ea typeface="Calibri"/>
                <a:cs typeface="Calibri"/>
                <a:sym typeface="Calibri"/>
              </a:rPr>
              <a:t>Stop ESU Backend</a:t>
            </a:r>
            <a:r>
              <a:rPr lang="en-GB">
                <a:solidFill>
                  <a:schemeClr val="dk1"/>
                </a:solidFill>
                <a:latin typeface="Calibri"/>
                <a:ea typeface="Calibri"/>
                <a:cs typeface="Calibri"/>
                <a:sym typeface="Calibri"/>
              </a:rPr>
              <a:t> and wait for the</a:t>
            </a:r>
            <a:r>
              <a:rPr b="1" lang="en-GB">
                <a:solidFill>
                  <a:schemeClr val="dk1"/>
                </a:solidFill>
                <a:latin typeface="Calibri"/>
                <a:ea typeface="Calibri"/>
                <a:cs typeface="Calibri"/>
                <a:sym typeface="Calibri"/>
              </a:rPr>
              <a:t> ESU backend status</a:t>
            </a:r>
            <a:r>
              <a:rPr lang="en-GB">
                <a:solidFill>
                  <a:schemeClr val="dk1"/>
                </a:solidFill>
                <a:latin typeface="Calibri"/>
                <a:ea typeface="Calibri"/>
                <a:cs typeface="Calibri"/>
                <a:sym typeface="Calibri"/>
              </a:rPr>
              <a:t> to show </a:t>
            </a:r>
            <a:r>
              <a:rPr i="1" lang="en-GB">
                <a:solidFill>
                  <a:schemeClr val="dk1"/>
                </a:solidFill>
                <a:latin typeface="Calibri"/>
                <a:ea typeface="Calibri"/>
                <a:cs typeface="Calibri"/>
                <a:sym typeface="Calibri"/>
              </a:rPr>
              <a:t>Stop</a:t>
            </a:r>
            <a:r>
              <a:rPr lang="en-GB">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lang="en-GB">
                <a:solidFill>
                  <a:schemeClr val="dk1"/>
                </a:solidFill>
                <a:latin typeface="Calibri"/>
                <a:ea typeface="Calibri"/>
                <a:cs typeface="Calibri"/>
                <a:sym typeface="Calibri"/>
              </a:rPr>
              <a:t>To close the ESU Launchpad control application, click </a:t>
            </a:r>
            <a:r>
              <a:rPr b="1" lang="en-GB">
                <a:solidFill>
                  <a:schemeClr val="dk1"/>
                </a:solidFill>
                <a:latin typeface="Calibri"/>
                <a:ea typeface="Calibri"/>
                <a:cs typeface="Calibri"/>
                <a:sym typeface="Calibri"/>
              </a:rPr>
              <a:t>Quit</a:t>
            </a:r>
            <a:r>
              <a:rPr lang="en-GB">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02" name="Google Shape;202;p19"/>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03" name="Google Shape;203;p19"/>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txBox="1"/>
          <p:nvPr/>
        </p:nvSpPr>
        <p:spPr>
          <a:xfrm>
            <a:off x="443950" y="657825"/>
            <a:ext cx="4774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Introductory (Prerequisite for course)</a:t>
            </a:r>
            <a:endParaRPr b="1" sz="1800"/>
          </a:p>
        </p:txBody>
      </p:sp>
      <p:sp>
        <p:nvSpPr>
          <p:cNvPr id="205" name="Google Shape;205;p19"/>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206" name="Google Shape;206;p19"/>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Before taking this course you will need to obtain specific software needed prior to starting with the upgrade course.</a:t>
            </a:r>
            <a:endParaRPr sz="1100">
              <a:solidFill>
                <a:srgbClr val="000000"/>
              </a:solidFill>
              <a:latin typeface="Arial"/>
              <a:ea typeface="Arial"/>
              <a:cs typeface="Arial"/>
              <a:sym typeface="Arial"/>
            </a:endParaRPr>
          </a:p>
        </p:txBody>
      </p:sp>
      <p:sp>
        <p:nvSpPr>
          <p:cNvPr id="207" name="Google Shape;207;p19"/>
          <p:cNvSpPr txBox="1"/>
          <p:nvPr/>
        </p:nvSpPr>
        <p:spPr>
          <a:xfrm>
            <a:off x="751425" y="1386000"/>
            <a:ext cx="6481800" cy="2493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Calibri"/>
              <a:buChar char="●"/>
            </a:pPr>
            <a:r>
              <a:rPr lang="en-GB" sz="1200">
                <a:latin typeface="Calibri"/>
                <a:ea typeface="Calibri"/>
                <a:cs typeface="Calibri"/>
                <a:sym typeface="Calibri"/>
              </a:rPr>
              <a:t>Memory, HD Space, and PC to install Launchpad software.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GB" sz="1200">
                <a:latin typeface="Calibri"/>
                <a:ea typeface="Calibri"/>
                <a:cs typeface="Calibri"/>
                <a:sym typeface="Calibri"/>
              </a:rPr>
              <a:t>Network Check (need to have a specific network card to run virtual machine).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GB" sz="1200">
                <a:latin typeface="Calibri"/>
                <a:ea typeface="Calibri"/>
                <a:cs typeface="Calibri"/>
                <a:sym typeface="Calibri"/>
              </a:rPr>
              <a:t>Use the </a:t>
            </a:r>
            <a:r>
              <a:rPr lang="en-GB" sz="1200">
                <a:latin typeface="Calibri"/>
                <a:ea typeface="Calibri"/>
                <a:cs typeface="Calibri"/>
                <a:sym typeface="Calibri"/>
              </a:rPr>
              <a:t>System Release Upgrade Guide</a:t>
            </a:r>
            <a:r>
              <a:rPr lang="en-GB" sz="1200">
                <a:latin typeface="Calibri"/>
                <a:ea typeface="Calibri"/>
                <a:cs typeface="Calibri"/>
                <a:sym typeface="Calibri"/>
              </a:rPr>
              <a:t> as reference during installation.</a:t>
            </a:r>
            <a:endParaRPr sz="1200">
              <a:latin typeface="Calibri"/>
              <a:ea typeface="Calibri"/>
              <a:cs typeface="Calibri"/>
              <a:sym typeface="Calibri"/>
            </a:endParaRPr>
          </a:p>
          <a:p>
            <a:pPr indent="-304800" lvl="1" marL="914400" rtl="0" algn="l">
              <a:spcBef>
                <a:spcPts val="0"/>
              </a:spcBef>
              <a:spcAft>
                <a:spcPts val="0"/>
              </a:spcAft>
              <a:buSzPts val="1200"/>
              <a:buFont typeface="Calibri"/>
              <a:buChar char="○"/>
            </a:pPr>
            <a:r>
              <a:rPr lang="en-GB" sz="1200">
                <a:latin typeface="Calibri"/>
                <a:ea typeface="Calibri"/>
                <a:cs typeface="Calibri"/>
                <a:sym typeface="Calibri"/>
              </a:rPr>
              <a:t>Module 1: Chapter 8, 8.3.3.1,</a:t>
            </a:r>
            <a:r>
              <a:rPr lang="en-GB" sz="1200">
                <a:solidFill>
                  <a:schemeClr val="dk1"/>
                </a:solidFill>
                <a:latin typeface="Calibri"/>
                <a:ea typeface="Calibri"/>
                <a:cs typeface="Calibri"/>
                <a:sym typeface="Calibri"/>
              </a:rPr>
              <a:t>Steps 1-6, and </a:t>
            </a:r>
            <a:r>
              <a:rPr lang="en-GB" sz="1200">
                <a:latin typeface="Calibri"/>
                <a:ea typeface="Calibri"/>
                <a:cs typeface="Calibri"/>
                <a:sym typeface="Calibri"/>
              </a:rPr>
              <a:t>8.3.3.3, Steps 1-5</a:t>
            </a:r>
            <a:endParaRPr sz="1200">
              <a:latin typeface="Calibri"/>
              <a:ea typeface="Calibri"/>
              <a:cs typeface="Calibri"/>
              <a:sym typeface="Calibri"/>
            </a:endParaRPr>
          </a:p>
          <a:p>
            <a:pPr indent="-304800" lvl="1" marL="914400" rtl="0" algn="l">
              <a:spcBef>
                <a:spcPts val="0"/>
              </a:spcBef>
              <a:spcAft>
                <a:spcPts val="0"/>
              </a:spcAft>
              <a:buSzPts val="1200"/>
              <a:buFont typeface="Calibri"/>
              <a:buChar char="○"/>
            </a:pPr>
            <a:r>
              <a:rPr lang="en-GB" sz="1200">
                <a:latin typeface="Calibri"/>
                <a:ea typeface="Calibri"/>
                <a:cs typeface="Calibri"/>
                <a:sym typeface="Calibri"/>
              </a:rPr>
              <a:t>Module 2: Chapter 9, 9.3.3.1, IP Information: 9.3.3.3, Discovery process stops at Step 11.</a:t>
            </a:r>
            <a:endParaRPr sz="1200">
              <a:latin typeface="Calibri"/>
              <a:ea typeface="Calibri"/>
              <a:cs typeface="Calibri"/>
              <a:sym typeface="Calibri"/>
            </a:endParaRPr>
          </a:p>
          <a:p>
            <a:pPr indent="-304800" lvl="1" marL="914400" rtl="0" algn="l">
              <a:spcBef>
                <a:spcPts val="0"/>
              </a:spcBef>
              <a:spcAft>
                <a:spcPts val="0"/>
              </a:spcAft>
              <a:buSzPts val="1200"/>
              <a:buFont typeface="Calibri"/>
              <a:buChar char="○"/>
            </a:pPr>
            <a:r>
              <a:rPr lang="en-GB" sz="1200">
                <a:latin typeface="Calibri"/>
                <a:ea typeface="Calibri"/>
                <a:cs typeface="Calibri"/>
                <a:sym typeface="Calibri"/>
              </a:rPr>
              <a:t>Module 3: Chapter 9, 9.3.3.3, start at step 12.</a:t>
            </a:r>
            <a:endParaRPr sz="1200">
              <a:latin typeface="Calibri"/>
              <a:ea typeface="Calibri"/>
              <a:cs typeface="Calibri"/>
              <a:sym typeface="Calibri"/>
            </a:endParaRPr>
          </a:p>
          <a:p>
            <a:pPr indent="-323850" lvl="0" marL="457200" rtl="0" algn="l">
              <a:spcBef>
                <a:spcPts val="0"/>
              </a:spcBef>
              <a:spcAft>
                <a:spcPts val="0"/>
              </a:spcAft>
              <a:buSzPts val="1500"/>
              <a:buFont typeface="Calibri"/>
              <a:buChar char="●"/>
            </a:pPr>
            <a:r>
              <a:rPr lang="en-GB" sz="1200">
                <a:solidFill>
                  <a:schemeClr val="dk1"/>
                </a:solidFill>
                <a:latin typeface="Calibri"/>
                <a:ea typeface="Calibri"/>
                <a:cs typeface="Calibri"/>
                <a:sym typeface="Calibri"/>
              </a:rPr>
              <a:t>Obtain ESU Launchpad (covered in later modules)</a:t>
            </a:r>
            <a:endParaRPr sz="1200">
              <a:solidFill>
                <a:schemeClr val="dk1"/>
              </a:solidFill>
              <a:latin typeface="Calibri"/>
              <a:ea typeface="Calibri"/>
              <a:cs typeface="Calibri"/>
              <a:sym typeface="Calibri"/>
            </a:endParaRPr>
          </a:p>
          <a:p>
            <a:pPr indent="-323850" lvl="1" marL="914400" rtl="0" algn="l">
              <a:spcBef>
                <a:spcPts val="0"/>
              </a:spcBef>
              <a:spcAft>
                <a:spcPts val="0"/>
              </a:spcAft>
              <a:buSzPts val="1500"/>
              <a:buFont typeface="Calibri"/>
              <a:buChar char="○"/>
            </a:pPr>
            <a:r>
              <a:rPr lang="en-GB" sz="1200">
                <a:solidFill>
                  <a:schemeClr val="dk1"/>
                </a:solidFill>
                <a:latin typeface="Calibri"/>
                <a:ea typeface="Calibri"/>
                <a:cs typeface="Calibri"/>
                <a:sym typeface="Calibri"/>
              </a:rPr>
              <a:t>Install the ESU Launchpad</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Setup Virtual Machine Settings</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Start Launchpad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Obtain the Capacity Max System Server Application </a:t>
            </a:r>
            <a:r>
              <a:rPr lang="en-GB" sz="1200">
                <a:solidFill>
                  <a:schemeClr val="dk1"/>
                </a:solidFill>
                <a:latin typeface="Calibri"/>
                <a:ea typeface="Calibri"/>
                <a:cs typeface="Calibri"/>
                <a:sym typeface="Calibri"/>
              </a:rPr>
              <a:t>Software (covered in later modules)</a:t>
            </a:r>
            <a:endParaRPr sz="13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64"/>
          <p:cNvSpPr txBox="1"/>
          <p:nvPr>
            <p:ph idx="1" type="body"/>
          </p:nvPr>
        </p:nvSpPr>
        <p:spPr>
          <a:xfrm>
            <a:off x="7902900" y="3083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56" name="Google Shape;756;p64"/>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757" name="Google Shape;757;p64"/>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64"/>
          <p:cNvSpPr txBox="1"/>
          <p:nvPr>
            <p:ph idx="2" type="body"/>
          </p:nvPr>
        </p:nvSpPr>
        <p:spPr>
          <a:xfrm>
            <a:off x="63500" y="4957200"/>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lang="en-GB" sz="1100">
                <a:latin typeface="Arial"/>
                <a:ea typeface="Arial"/>
                <a:cs typeface="Arial"/>
                <a:sym typeface="Arial"/>
              </a:rPr>
              <a:t>Follow these steps to revert a failed Motopatch Upgrade procedure. The process takes approximately 5 to 10 minutes.</a:t>
            </a:r>
            <a:endParaRPr sz="1100">
              <a:latin typeface="Arial"/>
              <a:ea typeface="Arial"/>
              <a:cs typeface="Arial"/>
              <a:sym typeface="Arial"/>
            </a:endParaRPr>
          </a:p>
        </p:txBody>
      </p:sp>
      <p:sp>
        <p:nvSpPr>
          <p:cNvPr id="759" name="Google Shape;759;p64"/>
          <p:cNvSpPr txBox="1"/>
          <p:nvPr/>
        </p:nvSpPr>
        <p:spPr>
          <a:xfrm>
            <a:off x="586550" y="1390850"/>
            <a:ext cx="67299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800">
                <a:latin typeface="Calibri"/>
                <a:ea typeface="Calibri"/>
                <a:cs typeface="Calibri"/>
                <a:sym typeface="Calibri"/>
              </a:rPr>
              <a:t>Rolling Back Failed Motopatch Upgrade </a:t>
            </a:r>
            <a:endParaRPr sz="58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65"/>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65" name="Google Shape;765;p65"/>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66" name="Google Shape;766;p65"/>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Let’s get started on the Rolling back a failed Motopatch upgrade. Step One, we need to connect the laptop to the CMSS technician switch port. Next, go ahead and start the ESU Launchpad Control application, then run the ESU Launchpad tool by clicking on the Start ESU backend. When the ESU Backend Status shows Started, go ahead and click on Start ESU GUI, then Re-login.</a:t>
            </a:r>
            <a:endParaRPr sz="1100">
              <a:solidFill>
                <a:srgbClr val="000000"/>
              </a:solidFill>
              <a:latin typeface="Arial"/>
              <a:ea typeface="Arial"/>
              <a:cs typeface="Arial"/>
              <a:sym typeface="Arial"/>
            </a:endParaRPr>
          </a:p>
        </p:txBody>
      </p:sp>
      <p:sp>
        <p:nvSpPr>
          <p:cNvPr id="767" name="Google Shape;767;p65"/>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65"/>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1-4</a:t>
            </a:r>
            <a:endParaRPr b="1" sz="1800"/>
          </a:p>
        </p:txBody>
      </p:sp>
      <p:sp>
        <p:nvSpPr>
          <p:cNvPr id="769" name="Google Shape;769;p65"/>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770" name="Google Shape;770;p65"/>
          <p:cNvSpPr txBox="1"/>
          <p:nvPr/>
        </p:nvSpPr>
        <p:spPr>
          <a:xfrm>
            <a:off x="406550" y="1239800"/>
            <a:ext cx="32370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Connect the laptop to the CMSS technician switch port.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Start the ESU Launchpad Control application, and run the ESU Launchpad tool by clicking </a:t>
            </a:r>
            <a:r>
              <a:rPr b="1" lang="en-GB">
                <a:latin typeface="Calibri"/>
                <a:ea typeface="Calibri"/>
                <a:cs typeface="Calibri"/>
                <a:sym typeface="Calibri"/>
              </a:rPr>
              <a:t>Start ESU backend</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When the </a:t>
            </a:r>
            <a:r>
              <a:rPr b="1" lang="en-GB">
                <a:latin typeface="Calibri"/>
                <a:ea typeface="Calibri"/>
                <a:cs typeface="Calibri"/>
                <a:sym typeface="Calibri"/>
              </a:rPr>
              <a:t>ESU Backend Status</a:t>
            </a:r>
            <a:r>
              <a:rPr lang="en-GB">
                <a:latin typeface="Calibri"/>
                <a:ea typeface="Calibri"/>
                <a:cs typeface="Calibri"/>
                <a:sym typeface="Calibri"/>
              </a:rPr>
              <a:t> shows </a:t>
            </a:r>
            <a:r>
              <a:rPr i="1" lang="en-GB">
                <a:latin typeface="Calibri"/>
                <a:ea typeface="Calibri"/>
                <a:cs typeface="Calibri"/>
                <a:sym typeface="Calibri"/>
              </a:rPr>
              <a:t>Started</a:t>
            </a:r>
            <a:r>
              <a:rPr lang="en-GB">
                <a:latin typeface="Calibri"/>
                <a:ea typeface="Calibri"/>
                <a:cs typeface="Calibri"/>
                <a:sym typeface="Calibri"/>
              </a:rPr>
              <a:t>, click Start ESU GUI.</a:t>
            </a:r>
            <a:endParaRPr>
              <a:latin typeface="Calibri"/>
              <a:ea typeface="Calibri"/>
              <a:cs typeface="Calibri"/>
              <a:sym typeface="Calibri"/>
            </a:endParaRPr>
          </a:p>
        </p:txBody>
      </p:sp>
      <p:pic>
        <p:nvPicPr>
          <p:cNvPr id="771" name="Google Shape;771;p65"/>
          <p:cNvPicPr preferRelativeResize="0"/>
          <p:nvPr/>
        </p:nvPicPr>
        <p:blipFill>
          <a:blip r:embed="rId3">
            <a:alphaModFix/>
          </a:blip>
          <a:stretch>
            <a:fillRect/>
          </a:stretch>
        </p:blipFill>
        <p:spPr>
          <a:xfrm>
            <a:off x="4056175" y="1239812"/>
            <a:ext cx="3638379" cy="2676325"/>
          </a:xfrm>
          <a:prstGeom prst="rect">
            <a:avLst/>
          </a:prstGeom>
          <a:noFill/>
          <a:ln>
            <a:noFill/>
          </a:ln>
        </p:spPr>
      </p:pic>
      <p:pic>
        <p:nvPicPr>
          <p:cNvPr id="772" name="Google Shape;772;p65"/>
          <p:cNvPicPr preferRelativeResize="0"/>
          <p:nvPr/>
        </p:nvPicPr>
        <p:blipFill>
          <a:blip r:embed="rId4">
            <a:alphaModFix/>
          </a:blip>
          <a:stretch>
            <a:fillRect/>
          </a:stretch>
        </p:blipFill>
        <p:spPr>
          <a:xfrm>
            <a:off x="489450" y="4127450"/>
            <a:ext cx="4724400" cy="3524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66"/>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78" name="Google Shape;778;p66"/>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79" name="Google Shape;779;p66"/>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Let’s get started on Steps 5 through 12. First click on the Upgrade Player, to access the list of executable upgrade tasks. Then we will click on the task tab for which the rollback is required. Again, click on the Upgrade Flow and then select the upgrade which requires rollback, then scroll down to Rollback Phase to locate the Revert MNIS Snapshot and select Open and Run. When the rollback is completed. Go ahead and log out of the ESU interface and then navigate to the the ESU Launchpad Control application GUI, click Stop ESU backend and wait for the ESU Backend Status to show Stop. Close the ESU Launchpad control application and click Quit.</a:t>
            </a:r>
            <a:endParaRPr sz="1100">
              <a:solidFill>
                <a:srgbClr val="000000"/>
              </a:solidFill>
              <a:latin typeface="Arial"/>
              <a:ea typeface="Arial"/>
              <a:cs typeface="Arial"/>
              <a:sym typeface="Arial"/>
            </a:endParaRPr>
          </a:p>
        </p:txBody>
      </p:sp>
      <p:sp>
        <p:nvSpPr>
          <p:cNvPr id="780" name="Google Shape;780;p66"/>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6"/>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5-12</a:t>
            </a:r>
            <a:endParaRPr b="1" sz="1800"/>
          </a:p>
        </p:txBody>
      </p:sp>
      <p:sp>
        <p:nvSpPr>
          <p:cNvPr id="782" name="Google Shape;782;p66"/>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783" name="Google Shape;783;p66"/>
          <p:cNvSpPr txBox="1"/>
          <p:nvPr/>
        </p:nvSpPr>
        <p:spPr>
          <a:xfrm>
            <a:off x="406550" y="1620800"/>
            <a:ext cx="71478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a:t>
            </a:r>
            <a:r>
              <a:rPr b="1" lang="en-GB">
                <a:latin typeface="Calibri"/>
                <a:ea typeface="Calibri"/>
                <a:cs typeface="Calibri"/>
                <a:sym typeface="Calibri"/>
              </a:rPr>
              <a:t>Upgrade Player</a:t>
            </a:r>
            <a:r>
              <a:rPr lang="en-GB">
                <a:latin typeface="Calibri"/>
                <a:ea typeface="Calibri"/>
                <a:cs typeface="Calibri"/>
                <a:sym typeface="Calibri"/>
              </a:rPr>
              <a:t> to access the list of executable upgrade tasks.</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task tab for which the rollback is required.</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a:t>
            </a:r>
            <a:r>
              <a:rPr b="1" lang="en-GB">
                <a:latin typeface="Calibri"/>
                <a:ea typeface="Calibri"/>
                <a:cs typeface="Calibri"/>
                <a:sym typeface="Calibri"/>
              </a:rPr>
              <a:t>Upgrade Flow</a:t>
            </a:r>
            <a:r>
              <a:rPr lang="en-GB">
                <a:latin typeface="Calibri"/>
                <a:ea typeface="Calibri"/>
                <a:cs typeface="Calibri"/>
                <a:sym typeface="Calibri"/>
              </a:rPr>
              <a:t>, and select the upgrade which requires rollback.</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Scroll down to </a:t>
            </a:r>
            <a:r>
              <a:rPr b="1" lang="en-GB">
                <a:latin typeface="Calibri"/>
                <a:ea typeface="Calibri"/>
                <a:cs typeface="Calibri"/>
                <a:sym typeface="Calibri"/>
              </a:rPr>
              <a:t>Rollback Phase</a:t>
            </a:r>
            <a:r>
              <a:rPr lang="en-GB">
                <a:latin typeface="Calibri"/>
                <a:ea typeface="Calibri"/>
                <a:cs typeface="Calibri"/>
                <a:sym typeface="Calibri"/>
              </a:rPr>
              <a:t> to locate Revert MNIS Snapshot and select </a:t>
            </a:r>
            <a:r>
              <a:rPr b="1" lang="en-GB">
                <a:latin typeface="Calibri"/>
                <a:ea typeface="Calibri"/>
                <a:cs typeface="Calibri"/>
                <a:sym typeface="Calibri"/>
              </a:rPr>
              <a:t>Open      Run</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When the rollback is complete, log out of the </a:t>
            </a:r>
            <a:r>
              <a:rPr b="1" lang="en-GB">
                <a:latin typeface="Calibri"/>
                <a:ea typeface="Calibri"/>
                <a:cs typeface="Calibri"/>
                <a:sym typeface="Calibri"/>
              </a:rPr>
              <a:t>ESU interface</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Navigate to the</a:t>
            </a:r>
            <a:r>
              <a:rPr b="1" lang="en-GB">
                <a:latin typeface="Calibri"/>
                <a:ea typeface="Calibri"/>
                <a:cs typeface="Calibri"/>
                <a:sym typeface="Calibri"/>
              </a:rPr>
              <a:t> ESU Launchpad Control</a:t>
            </a:r>
            <a:r>
              <a:rPr lang="en-GB">
                <a:latin typeface="Calibri"/>
                <a:ea typeface="Calibri"/>
                <a:cs typeface="Calibri"/>
                <a:sym typeface="Calibri"/>
              </a:rPr>
              <a:t> application GUI.</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a:t>
            </a:r>
            <a:r>
              <a:rPr b="1" lang="en-GB">
                <a:latin typeface="Calibri"/>
                <a:ea typeface="Calibri"/>
                <a:cs typeface="Calibri"/>
                <a:sym typeface="Calibri"/>
              </a:rPr>
              <a:t>Stop ESU Backend</a:t>
            </a:r>
            <a:r>
              <a:rPr lang="en-GB">
                <a:latin typeface="Calibri"/>
                <a:ea typeface="Calibri"/>
                <a:cs typeface="Calibri"/>
                <a:sym typeface="Calibri"/>
              </a:rPr>
              <a:t> and wait for the </a:t>
            </a:r>
            <a:r>
              <a:rPr b="1" lang="en-GB">
                <a:latin typeface="Calibri"/>
                <a:ea typeface="Calibri"/>
                <a:cs typeface="Calibri"/>
                <a:sym typeface="Calibri"/>
              </a:rPr>
              <a:t>ESU Backend Status</a:t>
            </a:r>
            <a:r>
              <a:rPr lang="en-GB">
                <a:latin typeface="Calibri"/>
                <a:ea typeface="Calibri"/>
                <a:cs typeface="Calibri"/>
                <a:sym typeface="Calibri"/>
              </a:rPr>
              <a:t> to show </a:t>
            </a:r>
            <a:r>
              <a:rPr i="1" lang="en-GB">
                <a:latin typeface="Calibri"/>
                <a:ea typeface="Calibri"/>
                <a:cs typeface="Calibri"/>
                <a:sym typeface="Calibri"/>
              </a:rPr>
              <a:t>Stop</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To close the </a:t>
            </a:r>
            <a:r>
              <a:rPr b="1" lang="en-GB">
                <a:latin typeface="Calibri"/>
                <a:ea typeface="Calibri"/>
                <a:cs typeface="Calibri"/>
                <a:sym typeface="Calibri"/>
              </a:rPr>
              <a:t>ESU Launchpad</a:t>
            </a:r>
            <a:r>
              <a:rPr lang="en-GB">
                <a:latin typeface="Calibri"/>
                <a:ea typeface="Calibri"/>
                <a:cs typeface="Calibri"/>
                <a:sym typeface="Calibri"/>
              </a:rPr>
              <a:t> control application, click </a:t>
            </a:r>
            <a:r>
              <a:rPr b="1" lang="en-GB">
                <a:latin typeface="Calibri"/>
                <a:ea typeface="Calibri"/>
                <a:cs typeface="Calibri"/>
                <a:sym typeface="Calibri"/>
              </a:rPr>
              <a:t>Quit</a:t>
            </a:r>
            <a:r>
              <a:rPr lang="en-GB">
                <a:latin typeface="Calibri"/>
                <a:ea typeface="Calibri"/>
                <a:cs typeface="Calibri"/>
                <a:sym typeface="Calibri"/>
              </a:rPr>
              <a:t>.</a:t>
            </a:r>
            <a:endParaRPr>
              <a:latin typeface="Calibri"/>
              <a:ea typeface="Calibri"/>
              <a:cs typeface="Calibri"/>
              <a:sym typeface="Calibri"/>
            </a:endParaRPr>
          </a:p>
        </p:txBody>
      </p:sp>
      <p:cxnSp>
        <p:nvCxnSpPr>
          <p:cNvPr id="784" name="Google Shape;784;p66"/>
          <p:cNvCxnSpPr/>
          <p:nvPr/>
        </p:nvCxnSpPr>
        <p:spPr>
          <a:xfrm>
            <a:off x="6682675" y="2470475"/>
            <a:ext cx="227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67"/>
          <p:cNvSpPr txBox="1"/>
          <p:nvPr>
            <p:ph idx="1" type="body"/>
          </p:nvPr>
        </p:nvSpPr>
        <p:spPr>
          <a:xfrm>
            <a:off x="7902900" y="308325"/>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90" name="Google Shape;790;p67"/>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791" name="Google Shape;791;p67"/>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7"/>
          <p:cNvSpPr txBox="1"/>
          <p:nvPr>
            <p:ph idx="2" type="body"/>
          </p:nvPr>
        </p:nvSpPr>
        <p:spPr>
          <a:xfrm>
            <a:off x="63500" y="4957200"/>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lang="en-GB" sz="1100">
                <a:latin typeface="Arial"/>
                <a:ea typeface="Arial"/>
                <a:cs typeface="Arial"/>
                <a:sym typeface="Arial"/>
              </a:rPr>
              <a:t>Follow these steps to revert a failed ESXi Upgrade procedure. The process takes approximately 10 to 20 minutes.</a:t>
            </a:r>
            <a:endParaRPr sz="1100">
              <a:latin typeface="Arial"/>
              <a:ea typeface="Arial"/>
              <a:cs typeface="Arial"/>
              <a:sym typeface="Arial"/>
            </a:endParaRPr>
          </a:p>
          <a:p>
            <a:pPr indent="0" lvl="0" marL="0" rtl="0" algn="l">
              <a:spcBef>
                <a:spcPts val="1000"/>
              </a:spcBef>
              <a:spcAft>
                <a:spcPts val="0"/>
              </a:spcAft>
              <a:buNone/>
            </a:pPr>
            <a:r>
              <a:t/>
            </a:r>
            <a:endParaRPr/>
          </a:p>
        </p:txBody>
      </p:sp>
      <p:sp>
        <p:nvSpPr>
          <p:cNvPr id="793" name="Google Shape;793;p67"/>
          <p:cNvSpPr txBox="1"/>
          <p:nvPr/>
        </p:nvSpPr>
        <p:spPr>
          <a:xfrm>
            <a:off x="586550" y="1390850"/>
            <a:ext cx="67299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800">
                <a:latin typeface="Calibri"/>
                <a:ea typeface="Calibri"/>
                <a:cs typeface="Calibri"/>
                <a:sym typeface="Calibri"/>
              </a:rPr>
              <a:t>Rolling Back Failed Hypervisor Upgrade</a:t>
            </a:r>
            <a:endParaRPr sz="58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8"/>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799" name="Google Shape;799;p68"/>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800" name="Google Shape;800;p68"/>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Let’s get started on the Rolling back a failed Motopatch upgrade. Step One, we need to connect the laptop to the CMSS technician switch port. Next, go ahead and start the ESU Launchpad Control application, then run the ESU Launchpad tool by clicking on the Start ESU backend. When the ESU Backend Status shows Started, go ahead and click on Start ESU GUI, then Re-login.</a:t>
            </a:r>
            <a:endParaRPr sz="1100">
              <a:solidFill>
                <a:srgbClr val="000000"/>
              </a:solidFill>
              <a:latin typeface="Arial"/>
              <a:ea typeface="Arial"/>
              <a:cs typeface="Arial"/>
              <a:sym typeface="Arial"/>
            </a:endParaRPr>
          </a:p>
        </p:txBody>
      </p:sp>
      <p:sp>
        <p:nvSpPr>
          <p:cNvPr id="801" name="Google Shape;801;p68"/>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68"/>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1-4</a:t>
            </a:r>
            <a:endParaRPr b="1" sz="1800"/>
          </a:p>
        </p:txBody>
      </p:sp>
      <p:sp>
        <p:nvSpPr>
          <p:cNvPr id="803" name="Google Shape;803;p68"/>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804" name="Google Shape;804;p68"/>
          <p:cNvSpPr txBox="1"/>
          <p:nvPr/>
        </p:nvSpPr>
        <p:spPr>
          <a:xfrm>
            <a:off x="406550" y="1239800"/>
            <a:ext cx="32370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Connect the laptop to the CMSS technician switch port.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Start the </a:t>
            </a:r>
            <a:r>
              <a:rPr b="1" lang="en-GB">
                <a:latin typeface="Calibri"/>
                <a:ea typeface="Calibri"/>
                <a:cs typeface="Calibri"/>
                <a:sym typeface="Calibri"/>
              </a:rPr>
              <a:t>ESU Launchpad Control </a:t>
            </a:r>
            <a:r>
              <a:rPr lang="en-GB">
                <a:latin typeface="Calibri"/>
                <a:ea typeface="Calibri"/>
                <a:cs typeface="Calibri"/>
                <a:sym typeface="Calibri"/>
              </a:rPr>
              <a:t>application, and run the ESU Launchpad tool by clicking </a:t>
            </a:r>
            <a:r>
              <a:rPr b="1" lang="en-GB">
                <a:latin typeface="Calibri"/>
                <a:ea typeface="Calibri"/>
                <a:cs typeface="Calibri"/>
                <a:sym typeface="Calibri"/>
              </a:rPr>
              <a:t>Start ESU backend</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When the </a:t>
            </a:r>
            <a:r>
              <a:rPr b="1" lang="en-GB">
                <a:latin typeface="Calibri"/>
                <a:ea typeface="Calibri"/>
                <a:cs typeface="Calibri"/>
                <a:sym typeface="Calibri"/>
              </a:rPr>
              <a:t>ESU Backend Status</a:t>
            </a:r>
            <a:r>
              <a:rPr lang="en-GB">
                <a:latin typeface="Calibri"/>
                <a:ea typeface="Calibri"/>
                <a:cs typeface="Calibri"/>
                <a:sym typeface="Calibri"/>
              </a:rPr>
              <a:t> shows </a:t>
            </a:r>
            <a:r>
              <a:rPr i="1" lang="en-GB">
                <a:latin typeface="Calibri"/>
                <a:ea typeface="Calibri"/>
                <a:cs typeface="Calibri"/>
                <a:sym typeface="Calibri"/>
              </a:rPr>
              <a:t>Started</a:t>
            </a:r>
            <a:r>
              <a:rPr lang="en-GB">
                <a:latin typeface="Calibri"/>
                <a:ea typeface="Calibri"/>
                <a:cs typeface="Calibri"/>
                <a:sym typeface="Calibri"/>
              </a:rPr>
              <a:t>, click Start ESU GUI.</a:t>
            </a:r>
            <a:endParaRPr>
              <a:latin typeface="Calibri"/>
              <a:ea typeface="Calibri"/>
              <a:cs typeface="Calibri"/>
              <a:sym typeface="Calibri"/>
            </a:endParaRPr>
          </a:p>
          <a:p>
            <a:pPr indent="0" lvl="0" marL="457200" rtl="0" algn="l">
              <a:spcBef>
                <a:spcPts val="0"/>
              </a:spcBef>
              <a:spcAft>
                <a:spcPts val="0"/>
              </a:spcAft>
              <a:buNone/>
            </a:pPr>
            <a:r>
              <a:t/>
            </a:r>
            <a:endParaRPr>
              <a:latin typeface="Calibri"/>
              <a:ea typeface="Calibri"/>
              <a:cs typeface="Calibri"/>
              <a:sym typeface="Calibri"/>
            </a:endParaRPr>
          </a:p>
        </p:txBody>
      </p:sp>
      <p:pic>
        <p:nvPicPr>
          <p:cNvPr id="805" name="Google Shape;805;p68"/>
          <p:cNvPicPr preferRelativeResize="0"/>
          <p:nvPr/>
        </p:nvPicPr>
        <p:blipFill>
          <a:blip r:embed="rId3">
            <a:alphaModFix/>
          </a:blip>
          <a:stretch>
            <a:fillRect/>
          </a:stretch>
        </p:blipFill>
        <p:spPr>
          <a:xfrm>
            <a:off x="4056175" y="1239812"/>
            <a:ext cx="3638379" cy="2676325"/>
          </a:xfrm>
          <a:prstGeom prst="rect">
            <a:avLst/>
          </a:prstGeom>
          <a:noFill/>
          <a:ln>
            <a:noFill/>
          </a:ln>
        </p:spPr>
      </p:pic>
      <p:pic>
        <p:nvPicPr>
          <p:cNvPr id="806" name="Google Shape;806;p68"/>
          <p:cNvPicPr preferRelativeResize="0"/>
          <p:nvPr/>
        </p:nvPicPr>
        <p:blipFill>
          <a:blip r:embed="rId4">
            <a:alphaModFix/>
          </a:blip>
          <a:stretch>
            <a:fillRect/>
          </a:stretch>
        </p:blipFill>
        <p:spPr>
          <a:xfrm>
            <a:off x="489450" y="4127450"/>
            <a:ext cx="4724400" cy="3524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69"/>
          <p:cNvSpPr txBox="1"/>
          <p:nvPr>
            <p:ph idx="1" type="body"/>
          </p:nvPr>
        </p:nvSpPr>
        <p:spPr>
          <a:xfrm>
            <a:off x="7903000" y="3142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GB">
                <a:solidFill>
                  <a:srgbClr val="FF0000"/>
                </a:solidFill>
              </a:rPr>
              <a:t>Information for developer:</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812" name="Google Shape;812;p69"/>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813" name="Google Shape;813;p69"/>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Let’s get started on Steps 5 through 14. Go ahead and click on the Upgrade Player, which will access the list of executable upgrade tasks, then click on the the task tab for which the rollback is required. Next, go ahead and click on the Upgrade Flow and select the upgrade which is required rollback, then locate the failed steps and their details of the operator rollback ID.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Next, go ahead and perform the suggested rolling back failure actions. Scroll down to the Rollback Phase to locate the required rollback phase and select Open, then click Run all. When the rollback is complete, go ahead and log out of the ESU interface. Next, Navigate to the ESU Launchpad Control application GUI, click Stop ESU backend and wait for the ESU Backend Status to show Stop. Go ahead and close the ESU Launchpad control application and then click quit.</a:t>
            </a:r>
            <a:endParaRPr sz="1100">
              <a:solidFill>
                <a:srgbClr val="000000"/>
              </a:solidFill>
              <a:latin typeface="Arial"/>
              <a:ea typeface="Arial"/>
              <a:cs typeface="Arial"/>
              <a:sym typeface="Arial"/>
            </a:endParaRPr>
          </a:p>
        </p:txBody>
      </p:sp>
      <p:sp>
        <p:nvSpPr>
          <p:cNvPr id="814" name="Google Shape;814;p69"/>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69"/>
          <p:cNvSpPr txBox="1"/>
          <p:nvPr/>
        </p:nvSpPr>
        <p:spPr>
          <a:xfrm>
            <a:off x="443950" y="657836"/>
            <a:ext cx="4216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5-14</a:t>
            </a:r>
            <a:endParaRPr b="1" sz="1800"/>
          </a:p>
        </p:txBody>
      </p:sp>
      <p:sp>
        <p:nvSpPr>
          <p:cNvPr id="816" name="Google Shape;816;p69"/>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817" name="Google Shape;817;p69"/>
          <p:cNvSpPr txBox="1"/>
          <p:nvPr/>
        </p:nvSpPr>
        <p:spPr>
          <a:xfrm>
            <a:off x="513925" y="1284325"/>
            <a:ext cx="66162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a:t>
            </a:r>
            <a:r>
              <a:rPr b="1" lang="en-GB">
                <a:latin typeface="Calibri"/>
                <a:ea typeface="Calibri"/>
                <a:cs typeface="Calibri"/>
                <a:sym typeface="Calibri"/>
              </a:rPr>
              <a:t>Upgrade Player</a:t>
            </a:r>
            <a:r>
              <a:rPr lang="en-GB">
                <a:latin typeface="Calibri"/>
                <a:ea typeface="Calibri"/>
                <a:cs typeface="Calibri"/>
                <a:sym typeface="Calibri"/>
              </a:rPr>
              <a:t> to access the list of executable upgrade tasks.</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task tab for which the rollback is required.</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on the </a:t>
            </a:r>
            <a:r>
              <a:rPr b="1" lang="en-GB">
                <a:latin typeface="Calibri"/>
                <a:ea typeface="Calibri"/>
                <a:cs typeface="Calibri"/>
                <a:sym typeface="Calibri"/>
              </a:rPr>
              <a:t>Upgrade Flow</a:t>
            </a:r>
            <a:r>
              <a:rPr lang="en-GB">
                <a:latin typeface="Calibri"/>
                <a:ea typeface="Calibri"/>
                <a:cs typeface="Calibri"/>
                <a:sym typeface="Calibri"/>
              </a:rPr>
              <a:t>, and select the upgrade which requires rollback.</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Locate the failed steps and their details of the operator rollback ID, and perform the suggested rolling back failure actions.</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Scroll down to </a:t>
            </a:r>
            <a:r>
              <a:rPr b="1" lang="en-GB">
                <a:latin typeface="Calibri"/>
                <a:ea typeface="Calibri"/>
                <a:cs typeface="Calibri"/>
                <a:sym typeface="Calibri"/>
              </a:rPr>
              <a:t>Rollback Phase</a:t>
            </a:r>
            <a:r>
              <a:rPr lang="en-GB">
                <a:latin typeface="Calibri"/>
                <a:ea typeface="Calibri"/>
                <a:cs typeface="Calibri"/>
                <a:sym typeface="Calibri"/>
              </a:rPr>
              <a:t> to locate required rollback phase and select Open.</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Run All.</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When the rollback is complete, log out of the </a:t>
            </a:r>
            <a:r>
              <a:rPr b="1" lang="en-GB">
                <a:latin typeface="Calibri"/>
                <a:ea typeface="Calibri"/>
                <a:cs typeface="Calibri"/>
                <a:sym typeface="Calibri"/>
              </a:rPr>
              <a:t>ESU interface</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Navigate to the</a:t>
            </a:r>
            <a:r>
              <a:rPr b="1" lang="en-GB">
                <a:latin typeface="Calibri"/>
                <a:ea typeface="Calibri"/>
                <a:cs typeface="Calibri"/>
                <a:sym typeface="Calibri"/>
              </a:rPr>
              <a:t> ESU Launchpad Control</a:t>
            </a:r>
            <a:r>
              <a:rPr lang="en-GB">
                <a:latin typeface="Calibri"/>
                <a:ea typeface="Calibri"/>
                <a:cs typeface="Calibri"/>
                <a:sym typeface="Calibri"/>
              </a:rPr>
              <a:t> application GUI.</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Click </a:t>
            </a:r>
            <a:r>
              <a:rPr b="1" lang="en-GB">
                <a:latin typeface="Calibri"/>
                <a:ea typeface="Calibri"/>
                <a:cs typeface="Calibri"/>
                <a:sym typeface="Calibri"/>
              </a:rPr>
              <a:t>Stop ESU Backend</a:t>
            </a:r>
            <a:r>
              <a:rPr lang="en-GB">
                <a:latin typeface="Calibri"/>
                <a:ea typeface="Calibri"/>
                <a:cs typeface="Calibri"/>
                <a:sym typeface="Calibri"/>
              </a:rPr>
              <a:t> and wait for the </a:t>
            </a:r>
            <a:r>
              <a:rPr b="1" lang="en-GB">
                <a:latin typeface="Calibri"/>
                <a:ea typeface="Calibri"/>
                <a:cs typeface="Calibri"/>
                <a:sym typeface="Calibri"/>
              </a:rPr>
              <a:t>ESU Backend Status</a:t>
            </a:r>
            <a:r>
              <a:rPr lang="en-GB">
                <a:latin typeface="Calibri"/>
                <a:ea typeface="Calibri"/>
                <a:cs typeface="Calibri"/>
                <a:sym typeface="Calibri"/>
              </a:rPr>
              <a:t> to show </a:t>
            </a:r>
            <a:r>
              <a:rPr i="1" lang="en-GB">
                <a:latin typeface="Calibri"/>
                <a:ea typeface="Calibri"/>
                <a:cs typeface="Calibri"/>
                <a:sym typeface="Calibri"/>
              </a:rPr>
              <a:t>Stop</a:t>
            </a:r>
            <a:r>
              <a:rPr lang="en-GB">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GB">
                <a:latin typeface="Calibri"/>
                <a:ea typeface="Calibri"/>
                <a:cs typeface="Calibri"/>
                <a:sym typeface="Calibri"/>
              </a:rPr>
              <a:t>To close the </a:t>
            </a:r>
            <a:r>
              <a:rPr b="1" lang="en-GB">
                <a:latin typeface="Calibri"/>
                <a:ea typeface="Calibri"/>
                <a:cs typeface="Calibri"/>
                <a:sym typeface="Calibri"/>
              </a:rPr>
              <a:t>ESU Launchpad</a:t>
            </a:r>
            <a:r>
              <a:rPr lang="en-GB">
                <a:latin typeface="Calibri"/>
                <a:ea typeface="Calibri"/>
                <a:cs typeface="Calibri"/>
                <a:sym typeface="Calibri"/>
              </a:rPr>
              <a:t> control application, click </a:t>
            </a:r>
            <a:r>
              <a:rPr b="1" lang="en-GB">
                <a:latin typeface="Calibri"/>
                <a:ea typeface="Calibri"/>
                <a:cs typeface="Calibri"/>
                <a:sym typeface="Calibri"/>
              </a:rPr>
              <a:t>Quit</a:t>
            </a:r>
            <a:r>
              <a:rPr lang="en-GB">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idx="1" type="body"/>
          </p:nvPr>
        </p:nvSpPr>
        <p:spPr>
          <a:xfrm>
            <a:off x="7839500" y="2723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Add note below other two notes: Please note that ESU Launchpad versions are backwards compatible, but in case of several version upgrades only the latest version is required.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13" name="Google Shape;213;p20"/>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14" name="Google Shape;214;p20"/>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txBox="1"/>
          <p:nvPr/>
        </p:nvSpPr>
        <p:spPr>
          <a:xfrm>
            <a:off x="443950" y="657825"/>
            <a:ext cx="61407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1: Obtain ESU Launchpad</a:t>
            </a:r>
            <a:endParaRPr b="1" sz="1800"/>
          </a:p>
        </p:txBody>
      </p:sp>
      <p:sp>
        <p:nvSpPr>
          <p:cNvPr id="216" name="Google Shape;216;p20"/>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217" name="Google Shape;217;p20"/>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The first step to the Capacity Max System Server Upgrade is getting the necessary files need to be successfully with the upgrade. You need to obtain by ordering the MOTOTRBO Capacity Max System Server SW Update Launch Pad, which contains the new ESU LP software files on a DVD. If you have the MSI MyView portal access, then you can order the MOTOTRBO Capacity Max System Server SW Updated Launch Pad and receive an email with a unique link to access the files. Please note that ESU Launchpad versions are backwards compatible, but in case of several version upgrades only the latest version is required. </a:t>
            </a:r>
            <a:endParaRPr sz="1100">
              <a:solidFill>
                <a:srgbClr val="000000"/>
              </a:solidFill>
              <a:latin typeface="Arial"/>
              <a:ea typeface="Arial"/>
              <a:cs typeface="Arial"/>
              <a:sym typeface="Arial"/>
            </a:endParaRPr>
          </a:p>
        </p:txBody>
      </p:sp>
      <p:sp>
        <p:nvSpPr>
          <p:cNvPr id="218" name="Google Shape;218;p20"/>
          <p:cNvSpPr txBox="1"/>
          <p:nvPr/>
        </p:nvSpPr>
        <p:spPr>
          <a:xfrm>
            <a:off x="633275" y="1554375"/>
            <a:ext cx="61887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Order MOTOTRBO Capacity Max System Server SW Update Launch Pad, which contains the new ESU LP software files on a DVD.</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If you have the MSI MyView portal access, you can order MOTOTRBO Capacity Max System Server SW Update Launch Pad and receive an email with a unique link to access the ESU LP application files from the MyView portal. The </a:t>
            </a:r>
            <a:r>
              <a:rPr lang="en-GB">
                <a:latin typeface="Calibri"/>
                <a:ea typeface="Calibri"/>
                <a:cs typeface="Calibri"/>
                <a:sym typeface="Calibri"/>
              </a:rPr>
              <a:t>T8483A</a:t>
            </a:r>
            <a:r>
              <a:rPr lang="en-GB">
                <a:latin typeface="Calibri"/>
                <a:ea typeface="Calibri"/>
                <a:cs typeface="Calibri"/>
                <a:sym typeface="Calibri"/>
              </a:rPr>
              <a:t> requires an e-mail address at the time of order.</a:t>
            </a:r>
            <a:endParaRPr>
              <a:latin typeface="Calibri"/>
              <a:ea typeface="Calibri"/>
              <a:cs typeface="Calibri"/>
              <a:sym typeface="Calibri"/>
            </a:endParaRPr>
          </a:p>
        </p:txBody>
      </p:sp>
      <p:pic>
        <p:nvPicPr>
          <p:cNvPr id="219" name="Google Shape;219;p20"/>
          <p:cNvPicPr preferRelativeResize="0"/>
          <p:nvPr/>
        </p:nvPicPr>
        <p:blipFill rotWithShape="1">
          <a:blip r:embed="rId4">
            <a:alphaModFix/>
          </a:blip>
          <a:srcRect b="0" l="0" r="0" t="5873"/>
          <a:stretch/>
        </p:blipFill>
        <p:spPr>
          <a:xfrm>
            <a:off x="760625" y="3310250"/>
            <a:ext cx="6381750" cy="100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idx="1" type="body"/>
          </p:nvPr>
        </p:nvSpPr>
        <p:spPr>
          <a:xfrm>
            <a:off x="7839500" y="2723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25" name="Google Shape;225;p21"/>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26" name="Google Shape;226;p21"/>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txBox="1"/>
          <p:nvPr/>
        </p:nvSpPr>
        <p:spPr>
          <a:xfrm>
            <a:off x="443950" y="657825"/>
            <a:ext cx="61407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2: Minimum System Requirements</a:t>
            </a:r>
            <a:endParaRPr b="1" sz="1800"/>
          </a:p>
        </p:txBody>
      </p:sp>
      <p:sp>
        <p:nvSpPr>
          <p:cNvPr id="228" name="Google Shape;228;p21"/>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229" name="Google Shape;229;p21"/>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Here are the minimum system requirements you need to be able to run the software on your PC.</a:t>
            </a:r>
            <a:endParaRPr sz="1100">
              <a:solidFill>
                <a:srgbClr val="000000"/>
              </a:solidFill>
              <a:latin typeface="Arial"/>
              <a:ea typeface="Arial"/>
              <a:cs typeface="Arial"/>
              <a:sym typeface="Arial"/>
            </a:endParaRPr>
          </a:p>
        </p:txBody>
      </p:sp>
      <p:sp>
        <p:nvSpPr>
          <p:cNvPr id="230" name="Google Shape;230;p21"/>
          <p:cNvSpPr txBox="1"/>
          <p:nvPr/>
        </p:nvSpPr>
        <p:spPr>
          <a:xfrm>
            <a:off x="633275" y="1554375"/>
            <a:ext cx="61887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Operating System: Windows 10</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Processor: 64-bit </a:t>
            </a:r>
            <a:r>
              <a:rPr lang="en-GB">
                <a:latin typeface="Calibri"/>
                <a:ea typeface="Calibri"/>
                <a:cs typeface="Calibri"/>
                <a:sym typeface="Calibri"/>
              </a:rPr>
              <a:t>x86</a:t>
            </a:r>
            <a:r>
              <a:rPr lang="en-GB">
                <a:latin typeface="Calibri"/>
                <a:ea typeface="Calibri"/>
                <a:cs typeface="Calibri"/>
                <a:sym typeface="Calibri"/>
              </a:rPr>
              <a:t> Intel Core i7-4800MQ or equivalent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8 GB RAM</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80.5 GB of free disk space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1000 Mbps Ethernet adapter</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Antivirus software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Antimalware software</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txBox="1"/>
          <p:nvPr>
            <p:ph idx="1" type="body"/>
          </p:nvPr>
        </p:nvSpPr>
        <p:spPr>
          <a:xfrm>
            <a:off x="7839500" y="2723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Add a note</a:t>
            </a:r>
            <a:r>
              <a:rPr lang="en-GB"/>
              <a:t>: To find out more information on how to disable hibernation and sleep mode, visit the support section on Microsoft’s website. </a:t>
            </a:r>
            <a:r>
              <a:rPr lang="en-GB" u="sng">
                <a:solidFill>
                  <a:schemeClr val="hlink"/>
                </a:solidFill>
                <a:hlinkClick r:id="rId3"/>
              </a:rPr>
              <a:t>https://support.microsoft.com/en-us</a:t>
            </a:r>
            <a:r>
              <a:rPr lang="en-GB"/>
              <a: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GB"/>
              <a:t>*Put in note, this could vary from PC to PC.</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36" name="Google Shape;236;p22"/>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37" name="Google Shape;237;p22"/>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
          <p:cNvSpPr txBox="1"/>
          <p:nvPr/>
        </p:nvSpPr>
        <p:spPr>
          <a:xfrm>
            <a:off x="443950" y="657825"/>
            <a:ext cx="61407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 3: Disable Hibernation and Sleep Mode</a:t>
            </a:r>
            <a:endParaRPr b="1" sz="1800"/>
          </a:p>
        </p:txBody>
      </p:sp>
      <p:sp>
        <p:nvSpPr>
          <p:cNvPr id="239" name="Google Shape;239;p22"/>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240" name="Google Shape;240;p22"/>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Step 3 requires you to disable hibernation and sleep mode on the PC your installing the files to. </a:t>
            </a:r>
            <a:endParaRPr sz="1100">
              <a:solidFill>
                <a:srgbClr val="000000"/>
              </a:solidFill>
              <a:latin typeface="Arial"/>
              <a:ea typeface="Arial"/>
              <a:cs typeface="Arial"/>
              <a:sym typeface="Arial"/>
            </a:endParaRPr>
          </a:p>
        </p:txBody>
      </p:sp>
      <p:sp>
        <p:nvSpPr>
          <p:cNvPr id="241" name="Google Shape;241;p22"/>
          <p:cNvSpPr txBox="1"/>
          <p:nvPr/>
        </p:nvSpPr>
        <p:spPr>
          <a:xfrm>
            <a:off x="633275" y="1554375"/>
            <a:ext cx="61887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Disable hibernation and sleep mode on the PC.</a:t>
            </a:r>
            <a:endParaRPr>
              <a:latin typeface="Calibri"/>
              <a:ea typeface="Calibri"/>
              <a:cs typeface="Calibri"/>
              <a:sym typeface="Calibri"/>
            </a:endParaRPr>
          </a:p>
        </p:txBody>
      </p:sp>
      <p:sp>
        <p:nvSpPr>
          <p:cNvPr id="242" name="Google Shape;242;p22"/>
          <p:cNvSpPr/>
          <p:nvPr/>
        </p:nvSpPr>
        <p:spPr>
          <a:xfrm>
            <a:off x="705225" y="2885675"/>
            <a:ext cx="1021800" cy="83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txBox="1"/>
          <p:nvPr/>
        </p:nvSpPr>
        <p:spPr>
          <a:xfrm>
            <a:off x="877950" y="3115975"/>
            <a:ext cx="6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Note</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ph idx="1" type="body"/>
          </p:nvPr>
        </p:nvSpPr>
        <p:spPr>
          <a:xfrm>
            <a:off x="7839500" y="272350"/>
            <a:ext cx="4289100" cy="65439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FF0000"/>
                </a:solidFill>
              </a:rPr>
              <a:t>Source: </a:t>
            </a:r>
            <a:endParaRPr b="1">
              <a:solidFill>
                <a:srgbClr val="FF0000"/>
              </a:solidFill>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GB">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VMware website link: </a:t>
            </a:r>
            <a:r>
              <a:rPr lang="en-GB" u="sng">
                <a:solidFill>
                  <a:schemeClr val="hlink"/>
                </a:solidFill>
                <a:hlinkClick r:id="rId3"/>
              </a:rPr>
              <a:t>https://kb.vmware.com/s/article/1003944</a:t>
            </a:r>
            <a:r>
              <a:rPr lang="en-GB"/>
              <a: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b="1"/>
          </a:p>
        </p:txBody>
      </p:sp>
      <p:sp>
        <p:nvSpPr>
          <p:cNvPr id="249" name="Google Shape;249;p23"/>
          <p:cNvSpPr txBox="1"/>
          <p:nvPr>
            <p:ph idx="12" type="sldNum"/>
          </p:nvPr>
        </p:nvSpPr>
        <p:spPr>
          <a:xfrm>
            <a:off x="5327009" y="-5773"/>
            <a:ext cx="2512500" cy="314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250" name="Google Shape;250;p23"/>
          <p:cNvSpPr/>
          <p:nvPr/>
        </p:nvSpPr>
        <p:spPr>
          <a:xfrm>
            <a:off x="406550" y="449626"/>
            <a:ext cx="36000" cy="6072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txBox="1"/>
          <p:nvPr/>
        </p:nvSpPr>
        <p:spPr>
          <a:xfrm>
            <a:off x="443950" y="657825"/>
            <a:ext cx="6982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Steps 4 &amp; 5: ESU Launchpad and Virtualization Technology (VT)</a:t>
            </a:r>
            <a:endParaRPr b="1" sz="1800"/>
          </a:p>
        </p:txBody>
      </p:sp>
      <p:sp>
        <p:nvSpPr>
          <p:cNvPr id="252" name="Google Shape;252;p23"/>
          <p:cNvSpPr txBox="1"/>
          <p:nvPr/>
        </p:nvSpPr>
        <p:spPr>
          <a:xfrm>
            <a:off x="443950" y="420237"/>
            <a:ext cx="42168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GB" sz="1100"/>
              <a:t>Capacity Max System Server Upgrade</a:t>
            </a:r>
            <a:endParaRPr b="1" sz="1800"/>
          </a:p>
        </p:txBody>
      </p:sp>
      <p:sp>
        <p:nvSpPr>
          <p:cNvPr id="253" name="Google Shape;253;p23"/>
          <p:cNvSpPr txBox="1"/>
          <p:nvPr>
            <p:ph idx="2" type="body"/>
          </p:nvPr>
        </p:nvSpPr>
        <p:spPr>
          <a:xfrm>
            <a:off x="63500" y="4957275"/>
            <a:ext cx="7776000" cy="1900800"/>
          </a:xfrm>
          <a:prstGeom prst="rect">
            <a:avLst/>
          </a:prstGeom>
          <a:no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solidFill>
                  <a:srgbClr val="000000"/>
                </a:solidFill>
                <a:latin typeface="Arial"/>
                <a:ea typeface="Arial"/>
                <a:cs typeface="Arial"/>
                <a:sym typeface="Arial"/>
              </a:rPr>
              <a:t>Step 4 we need to ensure that the ESU Launchpad user interface launches automatically in your </a:t>
            </a:r>
            <a:r>
              <a:rPr lang="en-GB" sz="1100">
                <a:solidFill>
                  <a:srgbClr val="000000"/>
                </a:solidFill>
                <a:latin typeface="Arial"/>
                <a:ea typeface="Arial"/>
                <a:cs typeface="Arial"/>
                <a:sym typeface="Arial"/>
              </a:rPr>
              <a:t>default</a:t>
            </a:r>
            <a:r>
              <a:rPr lang="en-GB" sz="1100">
                <a:solidFill>
                  <a:srgbClr val="000000"/>
                </a:solidFill>
                <a:latin typeface="Arial"/>
                <a:ea typeface="Arial"/>
                <a:cs typeface="Arial"/>
                <a:sym typeface="Arial"/>
              </a:rPr>
              <a:t> browser. Make sure the web </a:t>
            </a:r>
            <a:r>
              <a:rPr lang="en-GB" sz="1100">
                <a:solidFill>
                  <a:srgbClr val="000000"/>
                </a:solidFill>
                <a:latin typeface="Arial"/>
                <a:ea typeface="Arial"/>
                <a:cs typeface="Arial"/>
                <a:sym typeface="Arial"/>
              </a:rPr>
              <a:t>browser</a:t>
            </a:r>
            <a:r>
              <a:rPr lang="en-GB" sz="1100">
                <a:solidFill>
                  <a:srgbClr val="000000"/>
                </a:solidFill>
                <a:latin typeface="Arial"/>
                <a:ea typeface="Arial"/>
                <a:cs typeface="Arial"/>
                <a:sym typeface="Arial"/>
              </a:rPr>
              <a:t> you are using supports HTML5 and File API. Step 5, make sure you enable Virtualization Technology (VT) within the BIOS of your PC. If your unsure how to do this, please consult your vendors documentation. Also, make sure to disabled Microsoft Hyper-V and to turn Microsoft Windows Features On and Off. </a:t>
            </a:r>
            <a:endParaRPr sz="1100">
              <a:solidFill>
                <a:srgbClr val="000000"/>
              </a:solidFill>
              <a:latin typeface="Arial"/>
              <a:ea typeface="Arial"/>
              <a:cs typeface="Arial"/>
              <a:sym typeface="Arial"/>
            </a:endParaRPr>
          </a:p>
        </p:txBody>
      </p:sp>
      <p:sp>
        <p:nvSpPr>
          <p:cNvPr id="254" name="Google Shape;254;p23"/>
          <p:cNvSpPr txBox="1"/>
          <p:nvPr/>
        </p:nvSpPr>
        <p:spPr>
          <a:xfrm>
            <a:off x="633275" y="1554375"/>
            <a:ext cx="61887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Ensure that the ESU Launchpad user interface launches automatically in the default browser.</a:t>
            </a:r>
            <a:endParaRPr>
              <a:latin typeface="Calibri"/>
              <a:ea typeface="Calibri"/>
              <a:cs typeface="Calibri"/>
              <a:sym typeface="Calibri"/>
            </a:endParaRPr>
          </a:p>
        </p:txBody>
      </p:sp>
      <p:sp>
        <p:nvSpPr>
          <p:cNvPr id="255" name="Google Shape;255;p23"/>
          <p:cNvSpPr/>
          <p:nvPr/>
        </p:nvSpPr>
        <p:spPr>
          <a:xfrm>
            <a:off x="805975" y="216997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txBox="1"/>
          <p:nvPr/>
        </p:nvSpPr>
        <p:spPr>
          <a:xfrm>
            <a:off x="1748675" y="2089875"/>
            <a:ext cx="539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alibri"/>
                <a:ea typeface="Calibri"/>
                <a:cs typeface="Calibri"/>
                <a:sym typeface="Calibri"/>
              </a:rPr>
              <a:t>NOTE</a:t>
            </a:r>
            <a:r>
              <a:rPr lang="en-GB">
                <a:latin typeface="Calibri"/>
                <a:ea typeface="Calibri"/>
                <a:cs typeface="Calibri"/>
                <a:sym typeface="Calibri"/>
              </a:rPr>
              <a:t>: The web browser must support HTML5 and File API. Use a version equal to or greater than Chrome 39, IE11, or Firefox 29.</a:t>
            </a:r>
            <a:endParaRPr>
              <a:latin typeface="Calibri"/>
              <a:ea typeface="Calibri"/>
              <a:cs typeface="Calibri"/>
              <a:sym typeface="Calibri"/>
            </a:endParaRPr>
          </a:p>
        </p:txBody>
      </p:sp>
      <p:sp>
        <p:nvSpPr>
          <p:cNvPr id="257" name="Google Shape;257;p23"/>
          <p:cNvSpPr txBox="1"/>
          <p:nvPr/>
        </p:nvSpPr>
        <p:spPr>
          <a:xfrm>
            <a:off x="619700" y="2807175"/>
            <a:ext cx="6663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GB">
                <a:latin typeface="Calibri"/>
                <a:ea typeface="Calibri"/>
                <a:cs typeface="Calibri"/>
                <a:sym typeface="Calibri"/>
              </a:rPr>
              <a:t>Enable Virtualization Technology (VT) in the BIOS of your PC.</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Disable </a:t>
            </a:r>
            <a:r>
              <a:rPr lang="en-GB">
                <a:latin typeface="Calibri"/>
                <a:ea typeface="Calibri"/>
                <a:cs typeface="Calibri"/>
                <a:sym typeface="Calibri"/>
              </a:rPr>
              <a:t>Microsoft</a:t>
            </a:r>
            <a:r>
              <a:rPr lang="en-GB">
                <a:latin typeface="Calibri"/>
                <a:ea typeface="Calibri"/>
                <a:cs typeface="Calibri"/>
                <a:sym typeface="Calibri"/>
              </a:rPr>
              <a:t> Hyper-V and make sure to turn Windows features On and Off.</a:t>
            </a:r>
            <a:endParaRPr>
              <a:latin typeface="Calibri"/>
              <a:ea typeface="Calibri"/>
              <a:cs typeface="Calibri"/>
              <a:sym typeface="Calibri"/>
            </a:endParaRPr>
          </a:p>
        </p:txBody>
      </p:sp>
      <p:sp>
        <p:nvSpPr>
          <p:cNvPr id="258" name="Google Shape;258;p23"/>
          <p:cNvSpPr/>
          <p:nvPr/>
        </p:nvSpPr>
        <p:spPr>
          <a:xfrm>
            <a:off x="805975" y="3541575"/>
            <a:ext cx="719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3"/>
          <p:cNvSpPr txBox="1"/>
          <p:nvPr/>
        </p:nvSpPr>
        <p:spPr>
          <a:xfrm>
            <a:off x="1824875" y="3385275"/>
            <a:ext cx="5390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1"/>
                </a:solidFill>
                <a:latin typeface="Calibri"/>
                <a:ea typeface="Calibri"/>
                <a:cs typeface="Calibri"/>
                <a:sym typeface="Calibri"/>
              </a:rPr>
              <a:t>NOTE</a:t>
            </a:r>
            <a:r>
              <a:rPr lang="en-GB">
                <a:solidFill>
                  <a:schemeClr val="dk1"/>
                </a:solidFill>
                <a:latin typeface="Calibri"/>
                <a:ea typeface="Calibri"/>
                <a:cs typeface="Calibri"/>
                <a:sym typeface="Calibri"/>
              </a:rPr>
              <a:t>: </a:t>
            </a:r>
            <a:r>
              <a:rPr lang="en-GB">
                <a:latin typeface="Calibri"/>
                <a:ea typeface="Calibri"/>
                <a:cs typeface="Calibri"/>
                <a:sym typeface="Calibri"/>
              </a:rPr>
              <a:t>Running ESU Launchpad without VT enabled is not possible, as a 64-bit virtual machine cannot be powered on. For more information, see the </a:t>
            </a:r>
            <a:r>
              <a:rPr i="1" lang="en-GB">
                <a:highlight>
                  <a:srgbClr val="4A86E8"/>
                </a:highlight>
                <a:latin typeface="Calibri"/>
                <a:ea typeface="Calibri"/>
                <a:cs typeface="Calibri"/>
                <a:sym typeface="Calibri"/>
              </a:rPr>
              <a:t>VMware website</a:t>
            </a:r>
            <a:r>
              <a:rPr lang="en-GB">
                <a:latin typeface="Calibri"/>
                <a:ea typeface="Calibri"/>
                <a:cs typeface="Calibri"/>
                <a:sym typeface="Calibri"/>
              </a:rPr>
              <a:t>. For instructions on how to enable the VT, see the vendor documentation.</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