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111.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58.xml"/>
  <Override ContentType="application/vnd.openxmlformats-officedocument.presentationml.slide+xml" PartName="/ppt/slides/slide15.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Lst>
  <p:sldSz cy="6858000" cx="12192000"/>
  <p:notesSz cx="6858000" cy="9144000"/>
  <p:embeddedFontLst>
    <p:embeddedFont>
      <p:font typeface="Roboto Condensed"/>
      <p:regular r:id="rId219"/>
      <p:bold r:id="rId220"/>
      <p:italic r:id="rId221"/>
      <p:boldItalic r:id="rId2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23" roundtripDataSignature="AMtx7miebJKbNi+o0mgi/cI3ZjAe6Hb2B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ukhpal TheraSingh"/>
  <p:cmAuthor clrIdx="1" id="1" initials="" lastIdx="2" name="Todd Edward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8EFA745-C34D-438B-9E37-E192E1A4CF35}">
  <a:tblStyle styleId="{58EFA745-C34D-438B-9E37-E192E1A4CF35}"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slide" Target="slides/slide18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slide" Target="slides/slide188.xml"/><Relationship Id="rId43" Type="http://schemas.openxmlformats.org/officeDocument/2006/relationships/slide" Target="slides/slide37.xml"/><Relationship Id="rId193" Type="http://schemas.openxmlformats.org/officeDocument/2006/relationships/slide" Target="slides/slide187.xml"/><Relationship Id="rId46" Type="http://schemas.openxmlformats.org/officeDocument/2006/relationships/slide" Target="slides/slide40.xml"/><Relationship Id="rId192" Type="http://schemas.openxmlformats.org/officeDocument/2006/relationships/slide" Target="slides/slide186.xml"/><Relationship Id="rId45" Type="http://schemas.openxmlformats.org/officeDocument/2006/relationships/slide" Target="slides/slide39.xml"/><Relationship Id="rId191" Type="http://schemas.openxmlformats.org/officeDocument/2006/relationships/slide" Target="slides/slide185.xml"/><Relationship Id="rId48" Type="http://schemas.openxmlformats.org/officeDocument/2006/relationships/slide" Target="slides/slide42.xml"/><Relationship Id="rId187" Type="http://schemas.openxmlformats.org/officeDocument/2006/relationships/slide" Target="slides/slide181.xml"/><Relationship Id="rId47" Type="http://schemas.openxmlformats.org/officeDocument/2006/relationships/slide" Target="slides/slide41.xml"/><Relationship Id="rId186" Type="http://schemas.openxmlformats.org/officeDocument/2006/relationships/slide" Target="slides/slide180.xml"/><Relationship Id="rId185" Type="http://schemas.openxmlformats.org/officeDocument/2006/relationships/slide" Target="slides/slide179.xml"/><Relationship Id="rId49" Type="http://schemas.openxmlformats.org/officeDocument/2006/relationships/slide" Target="slides/slide43.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slide" Target="slides/slide177.xml"/><Relationship Id="rId32" Type="http://schemas.openxmlformats.org/officeDocument/2006/relationships/slide" Target="slides/slide26.xml"/><Relationship Id="rId182" Type="http://schemas.openxmlformats.org/officeDocument/2006/relationships/slide" Target="slides/slide176.xml"/><Relationship Id="rId35" Type="http://schemas.openxmlformats.org/officeDocument/2006/relationships/slide" Target="slides/slide29.xml"/><Relationship Id="rId181" Type="http://schemas.openxmlformats.org/officeDocument/2006/relationships/slide" Target="slides/slide175.xml"/><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slide" Target="slides/slide192.xml"/><Relationship Id="rId14" Type="http://schemas.openxmlformats.org/officeDocument/2006/relationships/slide" Target="slides/slide8.xml"/><Relationship Id="rId197" Type="http://schemas.openxmlformats.org/officeDocument/2006/relationships/slide" Target="slides/slide191.xml"/><Relationship Id="rId17" Type="http://schemas.openxmlformats.org/officeDocument/2006/relationships/slide" Target="slides/slide11.xml"/><Relationship Id="rId196" Type="http://schemas.openxmlformats.org/officeDocument/2006/relationships/slide" Target="slides/slide190.xml"/><Relationship Id="rId16" Type="http://schemas.openxmlformats.org/officeDocument/2006/relationships/slide" Target="slides/slide10.xml"/><Relationship Id="rId195" Type="http://schemas.openxmlformats.org/officeDocument/2006/relationships/slide" Target="slides/slide189.xml"/><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slide" Target="slides/slide193.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commentAuthors" Target="commentAuthor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220" Type="http://schemas.openxmlformats.org/officeDocument/2006/relationships/font" Target="fonts/RobotoCondensed-bold.fntdata"/><Relationship Id="rId103" Type="http://schemas.openxmlformats.org/officeDocument/2006/relationships/slide" Target="slides/slide97.xml"/><Relationship Id="rId102" Type="http://schemas.openxmlformats.org/officeDocument/2006/relationships/slide" Target="slides/slide96.xml"/><Relationship Id="rId223" Type="http://customschemas.google.com/relationships/presentationmetadata" Target="metadata"/><Relationship Id="rId101" Type="http://schemas.openxmlformats.org/officeDocument/2006/relationships/slide" Target="slides/slide95.xml"/><Relationship Id="rId222" Type="http://schemas.openxmlformats.org/officeDocument/2006/relationships/font" Target="fonts/RobotoCondensed-boldItalic.fntdata"/><Relationship Id="rId100" Type="http://schemas.openxmlformats.org/officeDocument/2006/relationships/slide" Target="slides/slide94.xml"/><Relationship Id="rId221" Type="http://schemas.openxmlformats.org/officeDocument/2006/relationships/font" Target="fonts/RobotoCondensed-italic.fntdata"/><Relationship Id="rId217" Type="http://schemas.openxmlformats.org/officeDocument/2006/relationships/slide" Target="slides/slide211.xml"/><Relationship Id="rId216" Type="http://schemas.openxmlformats.org/officeDocument/2006/relationships/slide" Target="slides/slide210.xml"/><Relationship Id="rId215" Type="http://schemas.openxmlformats.org/officeDocument/2006/relationships/slide" Target="slides/slide209.xml"/><Relationship Id="rId214" Type="http://schemas.openxmlformats.org/officeDocument/2006/relationships/slide" Target="slides/slide208.xml"/><Relationship Id="rId219" Type="http://schemas.openxmlformats.org/officeDocument/2006/relationships/font" Target="fonts/RobotoCondensed-regular.fntdata"/><Relationship Id="rId218" Type="http://schemas.openxmlformats.org/officeDocument/2006/relationships/slide" Target="slides/slide212.xml"/><Relationship Id="rId213" Type="http://schemas.openxmlformats.org/officeDocument/2006/relationships/slide" Target="slides/slide207.xml"/><Relationship Id="rId212" Type="http://schemas.openxmlformats.org/officeDocument/2006/relationships/slide" Target="slides/slide206.xml"/><Relationship Id="rId211" Type="http://schemas.openxmlformats.org/officeDocument/2006/relationships/slide" Target="slides/slide205.xml"/><Relationship Id="rId210" Type="http://schemas.openxmlformats.org/officeDocument/2006/relationships/slide" Target="slides/slide204.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206" Type="http://schemas.openxmlformats.org/officeDocument/2006/relationships/slide" Target="slides/slide200.xml"/><Relationship Id="rId205" Type="http://schemas.openxmlformats.org/officeDocument/2006/relationships/slide" Target="slides/slide199.xml"/><Relationship Id="rId204" Type="http://schemas.openxmlformats.org/officeDocument/2006/relationships/slide" Target="slides/slide198.xml"/><Relationship Id="rId203" Type="http://schemas.openxmlformats.org/officeDocument/2006/relationships/slide" Target="slides/slide197.xml"/><Relationship Id="rId209" Type="http://schemas.openxmlformats.org/officeDocument/2006/relationships/slide" Target="slides/slide203.xml"/><Relationship Id="rId208" Type="http://schemas.openxmlformats.org/officeDocument/2006/relationships/slide" Target="slides/slide202.xml"/><Relationship Id="rId207" Type="http://schemas.openxmlformats.org/officeDocument/2006/relationships/slide" Target="slides/slide201.xml"/><Relationship Id="rId202" Type="http://schemas.openxmlformats.org/officeDocument/2006/relationships/slide" Target="slides/slide196.xml"/><Relationship Id="rId201" Type="http://schemas.openxmlformats.org/officeDocument/2006/relationships/slide" Target="slides/slide195.xml"/><Relationship Id="rId200" Type="http://schemas.openxmlformats.org/officeDocument/2006/relationships/slide" Target="slides/slide194.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2-02T11:46:54.225">
    <p:pos x="32" y="589"/>
    <p:text>Update of the course objective required per our discussion</p:text>
    <p:extLst>
      <p:ext uri="{C676402C-5697-4E1C-873F-D02D1690AC5C}">
        <p15:threadingInfo timeZoneBias="0"/>
      </p:ext>
      <p:ext uri="http://customooxmlschemas.google.com/">
        <go:slidesCustomData xmlns:go="http://customooxmlschemas.google.com/" commentPostId="AAAAUqVQXZ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2-01-24T18:04:21.251">
    <p:pos x="40" y="3122"/>
    <p:text>It is recommended that the MNIS Data Gateway be configured with a Device ID from 31 to 35. Each MNIS Data Gateway requires a unique Device ID. These Device IDs align with the Site ID and the 3rd octet of the IP address. Since the MNIS Data Gateway does not support redundancy, it will always have a Redundancy Group ID of Primary. The Device ID and Redundancy Group ID of the MNIS Data Gateway are configured in the Radio System view (antenna icon) in Radio Management. It is recommended that Radio Management Device Programmer be configured with a Device ID of 21. If a Device Programmer is configured with a Communication Method of IP Program, then it requires a unique Device ID. There is usually only one Device Programmer in a system configured with a Communication Method of IP Program. Multiple can be supported if Radio Management “Groups” are appropriately deployed. Each Device Programmer with a Communication Method of IP Program must have a unique Device ID. The Device ID of the Device Programmer is configured in the RM Device Monitor application. Select Settings, then set Communication Method as IP Program, and then set the Device ID. 
Unique Radio ID of a Sourcing Entity in the System 
An entity that acts as a source of a call must have a unique Radio ID. Radios, MNIS Data Gateways, and Voice Consoles require a unique Radio ID. The range of Radio ID is 1–16,776,415. Each Radio in the system requires a unique Radio ID. The Radio ID of the radio is configurable in the Radio View (radio icon) within Radio Management. For more details on setting Radio IDs. Each MNIS Data Gateway in the system requires a unique Radio ID. The MNIS Data gateway acts as the source of a call on behalf of the data applications utilizing it. It is recommended that the MNIS Data Gateway be configured with a Radio ID from 3000031 to 3000035. Each MNIS Data Gateway requires a unique Device ID. These Radio IDs align with the Device ID, Site ID and the 3rd octet of the IP address as indicated in the article, Understanding IP Network Addressing</p:text>
    <p:extLst>
      <p:ext uri="{C676402C-5697-4E1C-873F-D02D1690AC5C}">
        <p15:threadingInfo timeZoneBias="0"/>
      </p:ext>
      <p:ext uri="http://customooxmlschemas.google.com/">
        <go:slidesCustomData xmlns:go="http://customooxmlschemas.google.com/" commentPostId="AAAAUqVQXZ8"/>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 dt="2022-04-19T18:49:07.522">
    <p:pos x="32" y="589"/>
    <p:text>@sukhpalsingh@motorolasolutions.com Can you review these learning objectives, I'm not sure what else I should put for these?</p:text>
    <p:extLst>
      <p:ext uri="{C676402C-5697-4E1C-873F-D02D1690AC5C}">
        <p15:threadingInfo timeZoneBias="0"/>
      </p:ext>
      <p:ext uri="http://customooxmlschemas.google.com/">
        <go:slidesCustomData xmlns:go="http://customooxmlschemas.google.com/" commentPostId="AAAAYJgEv7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1" name="Google Shape;15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73" name="Google Shape;27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1136a740397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21" name="Google Shape;1521;g1136a740397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12489d7da14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34" name="Google Shape;1534;g12489d7da14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12489d7da14_0_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47" name="Google Shape;1547;g12489d7da14_0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12489d7da14_0_3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61" name="Google Shape;1561;g12489d7da14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12489d7da14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75" name="Google Shape;1575;g12489d7da14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12489d7da14_0_3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88" name="Google Shape;1588;g12489d7da14_0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g12489d7da14_0_3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01" name="Google Shape;1601;g12489d7da14_0_3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12489d7da14_0_3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14" name="Google Shape;1614;g12489d7da14_0_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12489d7da14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27" name="Google Shape;1627;g12489d7da14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12489d7da14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40" name="Google Shape;1640;g12489d7da14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86" name="Google Shape;28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12489d7da14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53" name="Google Shape;1653;g12489d7da14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g12489d7da14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66" name="Google Shape;1666;g12489d7da14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g12489d7da14_0_4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82" name="Google Shape;1682;g12489d7da14_0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12489d7da14_0_4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98" name="Google Shape;1698;g12489d7da14_0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12489d7da14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11" name="Google Shape;1711;g12489d7da14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2" name="Shape 1722"/>
        <p:cNvGrpSpPr/>
        <p:nvPr/>
      </p:nvGrpSpPr>
      <p:grpSpPr>
        <a:xfrm>
          <a:off x="0" y="0"/>
          <a:ext cx="0" cy="0"/>
          <a:chOff x="0" y="0"/>
          <a:chExt cx="0" cy="0"/>
        </a:xfrm>
      </p:grpSpPr>
      <p:sp>
        <p:nvSpPr>
          <p:cNvPr id="1723" name="Google Shape;1723;g12489d7da14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24" name="Google Shape;1724;g12489d7da14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12489d7da14_0_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37" name="Google Shape;1737;g12489d7da14_0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g12489d7da14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52" name="Google Shape;1752;g12489d7da14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g12489d7da14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65" name="Google Shape;1765;g12489d7da14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78" name="Google Shape;1778;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9" name="Google Shape;29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2" name="Shape 1792"/>
        <p:cNvGrpSpPr/>
        <p:nvPr/>
      </p:nvGrpSpPr>
      <p:grpSpPr>
        <a:xfrm>
          <a:off x="0" y="0"/>
          <a:ext cx="0" cy="0"/>
          <a:chOff x="0" y="0"/>
          <a:chExt cx="0" cy="0"/>
        </a:xfrm>
      </p:grpSpPr>
      <p:sp>
        <p:nvSpPr>
          <p:cNvPr id="1793" name="Google Shape;1793;g119f5a6d081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94" name="Google Shape;1794;g119f5a6d081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g119f5a6d081_0_5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07" name="Google Shape;1807;g119f5a6d081_0_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g119f5a6d081_0_3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20" name="Google Shape;1820;g119f5a6d081_0_3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p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33" name="Google Shape;1833;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p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46" name="Google Shape;1846;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p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59" name="Google Shape;1859;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p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73" name="Google Shape;1873;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p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86" name="Google Shape;1886;p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00" name="Google Shape;1900;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2" name="Shape 1912"/>
        <p:cNvGrpSpPr/>
        <p:nvPr/>
      </p:nvGrpSpPr>
      <p:grpSpPr>
        <a:xfrm>
          <a:off x="0" y="0"/>
          <a:ext cx="0" cy="0"/>
          <a:chOff x="0" y="0"/>
          <a:chExt cx="0" cy="0"/>
        </a:xfrm>
      </p:grpSpPr>
      <p:sp>
        <p:nvSpPr>
          <p:cNvPr id="1913" name="Google Shape;1913;p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14" name="Google Shape;1914;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13" name="Google Shape;31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p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27" name="Google Shape;1927;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p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40" name="Google Shape;1940;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1" name="Shape 1951"/>
        <p:cNvGrpSpPr/>
        <p:nvPr/>
      </p:nvGrpSpPr>
      <p:grpSpPr>
        <a:xfrm>
          <a:off x="0" y="0"/>
          <a:ext cx="0" cy="0"/>
          <a:chOff x="0" y="0"/>
          <a:chExt cx="0" cy="0"/>
        </a:xfrm>
      </p:grpSpPr>
      <p:sp>
        <p:nvSpPr>
          <p:cNvPr id="1952" name="Google Shape;1952;p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53" name="Google Shape;1953;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p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66" name="Google Shape;1966;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79" name="Google Shape;1979;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p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92" name="Google Shape;1992;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p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05" name="Google Shape;2005;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p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18" name="Google Shape;2018;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p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32" name="Google Shape;2032;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p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45" name="Google Shape;2045;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27" name="Google Shape;32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6" name="Shape 2056"/>
        <p:cNvGrpSpPr/>
        <p:nvPr/>
      </p:nvGrpSpPr>
      <p:grpSpPr>
        <a:xfrm>
          <a:off x="0" y="0"/>
          <a:ext cx="0" cy="0"/>
          <a:chOff x="0" y="0"/>
          <a:chExt cx="0" cy="0"/>
        </a:xfrm>
      </p:grpSpPr>
      <p:sp>
        <p:nvSpPr>
          <p:cNvPr id="2057" name="Google Shape;2057;p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58" name="Google Shape;2058;p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p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71" name="Google Shape;2071;p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2" name="Shape 2082"/>
        <p:cNvGrpSpPr/>
        <p:nvPr/>
      </p:nvGrpSpPr>
      <p:grpSpPr>
        <a:xfrm>
          <a:off x="0" y="0"/>
          <a:ext cx="0" cy="0"/>
          <a:chOff x="0" y="0"/>
          <a:chExt cx="0" cy="0"/>
        </a:xfrm>
      </p:grpSpPr>
      <p:sp>
        <p:nvSpPr>
          <p:cNvPr id="2083" name="Google Shape;2083;p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84" name="Google Shape;2084;p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8" name="Shape 2098"/>
        <p:cNvGrpSpPr/>
        <p:nvPr/>
      </p:nvGrpSpPr>
      <p:grpSpPr>
        <a:xfrm>
          <a:off x="0" y="0"/>
          <a:ext cx="0" cy="0"/>
          <a:chOff x="0" y="0"/>
          <a:chExt cx="0" cy="0"/>
        </a:xfrm>
      </p:grpSpPr>
      <p:sp>
        <p:nvSpPr>
          <p:cNvPr id="2099" name="Google Shape;2099;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00" name="Google Shape;210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1" name="Shape 2111"/>
        <p:cNvGrpSpPr/>
        <p:nvPr/>
      </p:nvGrpSpPr>
      <p:grpSpPr>
        <a:xfrm>
          <a:off x="0" y="0"/>
          <a:ext cx="0" cy="0"/>
          <a:chOff x="0" y="0"/>
          <a:chExt cx="0" cy="0"/>
        </a:xfrm>
      </p:grpSpPr>
      <p:sp>
        <p:nvSpPr>
          <p:cNvPr id="2112" name="Google Shape;2112;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13" name="Google Shape;211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p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26" name="Google Shape;2126;p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7" name="Shape 2137"/>
        <p:cNvGrpSpPr/>
        <p:nvPr/>
      </p:nvGrpSpPr>
      <p:grpSpPr>
        <a:xfrm>
          <a:off x="0" y="0"/>
          <a:ext cx="0" cy="0"/>
          <a:chOff x="0" y="0"/>
          <a:chExt cx="0" cy="0"/>
        </a:xfrm>
      </p:grpSpPr>
      <p:sp>
        <p:nvSpPr>
          <p:cNvPr id="2138" name="Google Shape;2138;p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39" name="Google Shape;2139;p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p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53" name="Google Shape;2153;p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p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67" name="Google Shape;2167;p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p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80" name="Google Shape;2180;p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41" name="Google Shape;3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1" name="Shape 2191"/>
        <p:cNvGrpSpPr/>
        <p:nvPr/>
      </p:nvGrpSpPr>
      <p:grpSpPr>
        <a:xfrm>
          <a:off x="0" y="0"/>
          <a:ext cx="0" cy="0"/>
          <a:chOff x="0" y="0"/>
          <a:chExt cx="0" cy="0"/>
        </a:xfrm>
      </p:grpSpPr>
      <p:sp>
        <p:nvSpPr>
          <p:cNvPr id="2192" name="Google Shape;2192;p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93" name="Google Shape;2193;p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4" name="Shape 2204"/>
        <p:cNvGrpSpPr/>
        <p:nvPr/>
      </p:nvGrpSpPr>
      <p:grpSpPr>
        <a:xfrm>
          <a:off x="0" y="0"/>
          <a:ext cx="0" cy="0"/>
          <a:chOff x="0" y="0"/>
          <a:chExt cx="0" cy="0"/>
        </a:xfrm>
      </p:grpSpPr>
      <p:sp>
        <p:nvSpPr>
          <p:cNvPr id="2205" name="Google Shape;2205;p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206" name="Google Shape;2206;p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7" name="Shape 2217"/>
        <p:cNvGrpSpPr/>
        <p:nvPr/>
      </p:nvGrpSpPr>
      <p:grpSpPr>
        <a:xfrm>
          <a:off x="0" y="0"/>
          <a:ext cx="0" cy="0"/>
          <a:chOff x="0" y="0"/>
          <a:chExt cx="0" cy="0"/>
        </a:xfrm>
      </p:grpSpPr>
      <p:sp>
        <p:nvSpPr>
          <p:cNvPr id="2218" name="Google Shape;2218;p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219" name="Google Shape;2219;p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p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232" name="Google Shape;2232;p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p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245" name="Google Shape;2245;p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6" name="Shape 2256"/>
        <p:cNvGrpSpPr/>
        <p:nvPr/>
      </p:nvGrpSpPr>
      <p:grpSpPr>
        <a:xfrm>
          <a:off x="0" y="0"/>
          <a:ext cx="0" cy="0"/>
          <a:chOff x="0" y="0"/>
          <a:chExt cx="0" cy="0"/>
        </a:xfrm>
      </p:grpSpPr>
      <p:sp>
        <p:nvSpPr>
          <p:cNvPr id="2257" name="Google Shape;2257;g124930c33b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8" name="Google Shape;2258;g124930c33b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6" name="Shape 2266"/>
        <p:cNvGrpSpPr/>
        <p:nvPr/>
      </p:nvGrpSpPr>
      <p:grpSpPr>
        <a:xfrm>
          <a:off x="0" y="0"/>
          <a:ext cx="0" cy="0"/>
          <a:chOff x="0" y="0"/>
          <a:chExt cx="0" cy="0"/>
        </a:xfrm>
      </p:grpSpPr>
      <p:sp>
        <p:nvSpPr>
          <p:cNvPr id="2267" name="Google Shape;2267;g124930c33bf_0_1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8" name="Google Shape;2268;g124930c33bf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7" name="Shape 2277"/>
        <p:cNvGrpSpPr/>
        <p:nvPr/>
      </p:nvGrpSpPr>
      <p:grpSpPr>
        <a:xfrm>
          <a:off x="0" y="0"/>
          <a:ext cx="0" cy="0"/>
          <a:chOff x="0" y="0"/>
          <a:chExt cx="0" cy="0"/>
        </a:xfrm>
      </p:grpSpPr>
      <p:sp>
        <p:nvSpPr>
          <p:cNvPr id="2278" name="Google Shape;2278;g124930c33bf_0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9" name="Google Shape;2279;g124930c33bf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6" name="Shape 2286"/>
        <p:cNvGrpSpPr/>
        <p:nvPr/>
      </p:nvGrpSpPr>
      <p:grpSpPr>
        <a:xfrm>
          <a:off x="0" y="0"/>
          <a:ext cx="0" cy="0"/>
          <a:chOff x="0" y="0"/>
          <a:chExt cx="0" cy="0"/>
        </a:xfrm>
      </p:grpSpPr>
      <p:sp>
        <p:nvSpPr>
          <p:cNvPr id="2287" name="Google Shape;2287;p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288" name="Google Shape;2288;p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g124930c33bf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01" name="Google Shape;2301;g124930c33bf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55" name="Google Shape;3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3" name="Shape 2313"/>
        <p:cNvGrpSpPr/>
        <p:nvPr/>
      </p:nvGrpSpPr>
      <p:grpSpPr>
        <a:xfrm>
          <a:off x="0" y="0"/>
          <a:ext cx="0" cy="0"/>
          <a:chOff x="0" y="0"/>
          <a:chExt cx="0" cy="0"/>
        </a:xfrm>
      </p:grpSpPr>
      <p:sp>
        <p:nvSpPr>
          <p:cNvPr id="2314" name="Google Shape;2314;p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15" name="Google Shape;2315;p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7" name="Shape 2327"/>
        <p:cNvGrpSpPr/>
        <p:nvPr/>
      </p:nvGrpSpPr>
      <p:grpSpPr>
        <a:xfrm>
          <a:off x="0" y="0"/>
          <a:ext cx="0" cy="0"/>
          <a:chOff x="0" y="0"/>
          <a:chExt cx="0" cy="0"/>
        </a:xfrm>
      </p:grpSpPr>
      <p:sp>
        <p:nvSpPr>
          <p:cNvPr id="2328" name="Google Shape;2328;p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29" name="Google Shape;2329;p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p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45" name="Google Shape;2345;p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p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58" name="Google Shape;2358;p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9" name="Shape 2369"/>
        <p:cNvGrpSpPr/>
        <p:nvPr/>
      </p:nvGrpSpPr>
      <p:grpSpPr>
        <a:xfrm>
          <a:off x="0" y="0"/>
          <a:ext cx="0" cy="0"/>
          <a:chOff x="0" y="0"/>
          <a:chExt cx="0" cy="0"/>
        </a:xfrm>
      </p:grpSpPr>
      <p:sp>
        <p:nvSpPr>
          <p:cNvPr id="2370" name="Google Shape;2370;p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71" name="Google Shape;2371;p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3" name="Shape 2383"/>
        <p:cNvGrpSpPr/>
        <p:nvPr/>
      </p:nvGrpSpPr>
      <p:grpSpPr>
        <a:xfrm>
          <a:off x="0" y="0"/>
          <a:ext cx="0" cy="0"/>
          <a:chOff x="0" y="0"/>
          <a:chExt cx="0" cy="0"/>
        </a:xfrm>
      </p:grpSpPr>
      <p:sp>
        <p:nvSpPr>
          <p:cNvPr id="2384" name="Google Shape;2384;p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85" name="Google Shape;2385;p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7" name="Shape 2397"/>
        <p:cNvGrpSpPr/>
        <p:nvPr/>
      </p:nvGrpSpPr>
      <p:grpSpPr>
        <a:xfrm>
          <a:off x="0" y="0"/>
          <a:ext cx="0" cy="0"/>
          <a:chOff x="0" y="0"/>
          <a:chExt cx="0" cy="0"/>
        </a:xfrm>
      </p:grpSpPr>
      <p:sp>
        <p:nvSpPr>
          <p:cNvPr id="2398" name="Google Shape;2398;p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99" name="Google Shape;2399;p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0" name="Shape 2410"/>
        <p:cNvGrpSpPr/>
        <p:nvPr/>
      </p:nvGrpSpPr>
      <p:grpSpPr>
        <a:xfrm>
          <a:off x="0" y="0"/>
          <a:ext cx="0" cy="0"/>
          <a:chOff x="0" y="0"/>
          <a:chExt cx="0" cy="0"/>
        </a:xfrm>
      </p:grpSpPr>
      <p:sp>
        <p:nvSpPr>
          <p:cNvPr id="2411" name="Google Shape;2411;p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12" name="Google Shape;2412;p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p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26" name="Google Shape;2426;p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8" name="Shape 2438"/>
        <p:cNvGrpSpPr/>
        <p:nvPr/>
      </p:nvGrpSpPr>
      <p:grpSpPr>
        <a:xfrm>
          <a:off x="0" y="0"/>
          <a:ext cx="0" cy="0"/>
          <a:chOff x="0" y="0"/>
          <a:chExt cx="0" cy="0"/>
        </a:xfrm>
      </p:grpSpPr>
      <p:sp>
        <p:nvSpPr>
          <p:cNvPr id="2439" name="Google Shape;2439;p1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40" name="Google Shape;2440;p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68" name="Google Shape;36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g113ed23d07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53" name="Google Shape;2453;g113ed23d07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4" name="Shape 2464"/>
        <p:cNvGrpSpPr/>
        <p:nvPr/>
      </p:nvGrpSpPr>
      <p:grpSpPr>
        <a:xfrm>
          <a:off x="0" y="0"/>
          <a:ext cx="0" cy="0"/>
          <a:chOff x="0" y="0"/>
          <a:chExt cx="0" cy="0"/>
        </a:xfrm>
      </p:grpSpPr>
      <p:sp>
        <p:nvSpPr>
          <p:cNvPr id="2465" name="Google Shape;2465;p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66" name="Google Shape;2466;p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g113ed23d07b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80" name="Google Shape;2480;g113ed23d07b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2" name="Shape 2492"/>
        <p:cNvGrpSpPr/>
        <p:nvPr/>
      </p:nvGrpSpPr>
      <p:grpSpPr>
        <a:xfrm>
          <a:off x="0" y="0"/>
          <a:ext cx="0" cy="0"/>
          <a:chOff x="0" y="0"/>
          <a:chExt cx="0" cy="0"/>
        </a:xfrm>
      </p:grpSpPr>
      <p:sp>
        <p:nvSpPr>
          <p:cNvPr id="2493" name="Google Shape;2493;g113ed23d07b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94" name="Google Shape;2494;g113ed23d07b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5" name="Shape 2505"/>
        <p:cNvGrpSpPr/>
        <p:nvPr/>
      </p:nvGrpSpPr>
      <p:grpSpPr>
        <a:xfrm>
          <a:off x="0" y="0"/>
          <a:ext cx="0" cy="0"/>
          <a:chOff x="0" y="0"/>
          <a:chExt cx="0" cy="0"/>
        </a:xfrm>
      </p:grpSpPr>
      <p:sp>
        <p:nvSpPr>
          <p:cNvPr id="2506" name="Google Shape;2506;g113ed23d07b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507" name="Google Shape;2507;g113ed23d07b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g113ed23d07b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521" name="Google Shape;2521;g113ed23d07b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4" name="Shape 2534"/>
        <p:cNvGrpSpPr/>
        <p:nvPr/>
      </p:nvGrpSpPr>
      <p:grpSpPr>
        <a:xfrm>
          <a:off x="0" y="0"/>
          <a:ext cx="0" cy="0"/>
          <a:chOff x="0" y="0"/>
          <a:chExt cx="0" cy="0"/>
        </a:xfrm>
      </p:grpSpPr>
      <p:sp>
        <p:nvSpPr>
          <p:cNvPr id="2535" name="Google Shape;2535;g113ed23d07b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536" name="Google Shape;2536;g113ed23d07b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8" name="Shape 2548"/>
        <p:cNvGrpSpPr/>
        <p:nvPr/>
      </p:nvGrpSpPr>
      <p:grpSpPr>
        <a:xfrm>
          <a:off x="0" y="0"/>
          <a:ext cx="0" cy="0"/>
          <a:chOff x="0" y="0"/>
          <a:chExt cx="0" cy="0"/>
        </a:xfrm>
      </p:grpSpPr>
      <p:sp>
        <p:nvSpPr>
          <p:cNvPr id="2549" name="Google Shape;2549;g113ed23d07b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550" name="Google Shape;2550;g113ed23d07b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1" name="Shape 2561"/>
        <p:cNvGrpSpPr/>
        <p:nvPr/>
      </p:nvGrpSpPr>
      <p:grpSpPr>
        <a:xfrm>
          <a:off x="0" y="0"/>
          <a:ext cx="0" cy="0"/>
          <a:chOff x="0" y="0"/>
          <a:chExt cx="0" cy="0"/>
        </a:xfrm>
      </p:grpSpPr>
      <p:sp>
        <p:nvSpPr>
          <p:cNvPr id="2562" name="Google Shape;2562;g113ed23d07b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563" name="Google Shape;2563;g113ed23d07b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4" name="Shape 2574"/>
        <p:cNvGrpSpPr/>
        <p:nvPr/>
      </p:nvGrpSpPr>
      <p:grpSpPr>
        <a:xfrm>
          <a:off x="0" y="0"/>
          <a:ext cx="0" cy="0"/>
          <a:chOff x="0" y="0"/>
          <a:chExt cx="0" cy="0"/>
        </a:xfrm>
      </p:grpSpPr>
      <p:sp>
        <p:nvSpPr>
          <p:cNvPr id="2575" name="Google Shape;2575;g113ed23d07b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576" name="Google Shape;2576;g113ed23d07b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86" name="Google Shape;38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7" name="Shape 2587"/>
        <p:cNvGrpSpPr/>
        <p:nvPr/>
      </p:nvGrpSpPr>
      <p:grpSpPr>
        <a:xfrm>
          <a:off x="0" y="0"/>
          <a:ext cx="0" cy="0"/>
          <a:chOff x="0" y="0"/>
          <a:chExt cx="0" cy="0"/>
        </a:xfrm>
      </p:grpSpPr>
      <p:sp>
        <p:nvSpPr>
          <p:cNvPr id="2588" name="Google Shape;2588;g113ed23d07b_0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589" name="Google Shape;2589;g113ed23d07b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0" name="Shape 2600"/>
        <p:cNvGrpSpPr/>
        <p:nvPr/>
      </p:nvGrpSpPr>
      <p:grpSpPr>
        <a:xfrm>
          <a:off x="0" y="0"/>
          <a:ext cx="0" cy="0"/>
          <a:chOff x="0" y="0"/>
          <a:chExt cx="0" cy="0"/>
        </a:xfrm>
      </p:grpSpPr>
      <p:sp>
        <p:nvSpPr>
          <p:cNvPr id="2601" name="Google Shape;2601;p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02" name="Google Shape;2602;p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4" name="Shape 2614"/>
        <p:cNvGrpSpPr/>
        <p:nvPr/>
      </p:nvGrpSpPr>
      <p:grpSpPr>
        <a:xfrm>
          <a:off x="0" y="0"/>
          <a:ext cx="0" cy="0"/>
          <a:chOff x="0" y="0"/>
          <a:chExt cx="0" cy="0"/>
        </a:xfrm>
      </p:grpSpPr>
      <p:sp>
        <p:nvSpPr>
          <p:cNvPr id="2615" name="Google Shape;2615;p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16" name="Google Shape;2616;p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0" name="Shape 2630"/>
        <p:cNvGrpSpPr/>
        <p:nvPr/>
      </p:nvGrpSpPr>
      <p:grpSpPr>
        <a:xfrm>
          <a:off x="0" y="0"/>
          <a:ext cx="0" cy="0"/>
          <a:chOff x="0" y="0"/>
          <a:chExt cx="0" cy="0"/>
        </a:xfrm>
      </p:grpSpPr>
      <p:sp>
        <p:nvSpPr>
          <p:cNvPr id="2631" name="Google Shape;2631;p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32" name="Google Shape;2632;p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3" name="Shape 2643"/>
        <p:cNvGrpSpPr/>
        <p:nvPr/>
      </p:nvGrpSpPr>
      <p:grpSpPr>
        <a:xfrm>
          <a:off x="0" y="0"/>
          <a:ext cx="0" cy="0"/>
          <a:chOff x="0" y="0"/>
          <a:chExt cx="0" cy="0"/>
        </a:xfrm>
      </p:grpSpPr>
      <p:sp>
        <p:nvSpPr>
          <p:cNvPr id="2644" name="Google Shape;2644;p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45" name="Google Shape;2645;p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p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58" name="Google Shape;2658;p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0" name="Shape 2670"/>
        <p:cNvGrpSpPr/>
        <p:nvPr/>
      </p:nvGrpSpPr>
      <p:grpSpPr>
        <a:xfrm>
          <a:off x="0" y="0"/>
          <a:ext cx="0" cy="0"/>
          <a:chOff x="0" y="0"/>
          <a:chExt cx="0" cy="0"/>
        </a:xfrm>
      </p:grpSpPr>
      <p:sp>
        <p:nvSpPr>
          <p:cNvPr id="2671" name="Google Shape;2671;g124930c33bf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72" name="Google Shape;2672;g124930c33bf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3" name="Shape 2683"/>
        <p:cNvGrpSpPr/>
        <p:nvPr/>
      </p:nvGrpSpPr>
      <p:grpSpPr>
        <a:xfrm>
          <a:off x="0" y="0"/>
          <a:ext cx="0" cy="0"/>
          <a:chOff x="0" y="0"/>
          <a:chExt cx="0" cy="0"/>
        </a:xfrm>
      </p:grpSpPr>
      <p:sp>
        <p:nvSpPr>
          <p:cNvPr id="2684" name="Google Shape;2684;p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85" name="Google Shape;2685;p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6" name="Shape 2696"/>
        <p:cNvGrpSpPr/>
        <p:nvPr/>
      </p:nvGrpSpPr>
      <p:grpSpPr>
        <a:xfrm>
          <a:off x="0" y="0"/>
          <a:ext cx="0" cy="0"/>
          <a:chOff x="0" y="0"/>
          <a:chExt cx="0" cy="0"/>
        </a:xfrm>
      </p:grpSpPr>
      <p:sp>
        <p:nvSpPr>
          <p:cNvPr id="2697" name="Google Shape;2697;p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98" name="Google Shape;2698;p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g124930c33bf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711" name="Google Shape;2711;g124930c33bf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400" name="Google Shape;40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2" name="Shape 2722"/>
        <p:cNvGrpSpPr/>
        <p:nvPr/>
      </p:nvGrpSpPr>
      <p:grpSpPr>
        <a:xfrm>
          <a:off x="0" y="0"/>
          <a:ext cx="0" cy="0"/>
          <a:chOff x="0" y="0"/>
          <a:chExt cx="0" cy="0"/>
        </a:xfrm>
      </p:grpSpPr>
      <p:sp>
        <p:nvSpPr>
          <p:cNvPr id="2723" name="Google Shape;2723;g119f5a6d081_0_8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724" name="Google Shape;2724;g119f5a6d081_0_8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5" name="Shape 2735"/>
        <p:cNvGrpSpPr/>
        <p:nvPr/>
      </p:nvGrpSpPr>
      <p:grpSpPr>
        <a:xfrm>
          <a:off x="0" y="0"/>
          <a:ext cx="0" cy="0"/>
          <a:chOff x="0" y="0"/>
          <a:chExt cx="0" cy="0"/>
        </a:xfrm>
      </p:grpSpPr>
      <p:sp>
        <p:nvSpPr>
          <p:cNvPr id="2736" name="Google Shape;2736;p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737" name="Google Shape;2737;p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7" name="Shape 2767"/>
        <p:cNvGrpSpPr/>
        <p:nvPr/>
      </p:nvGrpSpPr>
      <p:grpSpPr>
        <a:xfrm>
          <a:off x="0" y="0"/>
          <a:ext cx="0" cy="0"/>
          <a:chOff x="0" y="0"/>
          <a:chExt cx="0" cy="0"/>
        </a:xfrm>
      </p:grpSpPr>
      <p:sp>
        <p:nvSpPr>
          <p:cNvPr id="2768" name="Google Shape;2768;g124930c33bf_0_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769" name="Google Shape;2769;g124930c33bf_0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0" name="Shape 2780"/>
        <p:cNvGrpSpPr/>
        <p:nvPr/>
      </p:nvGrpSpPr>
      <p:grpSpPr>
        <a:xfrm>
          <a:off x="0" y="0"/>
          <a:ext cx="0" cy="0"/>
          <a:chOff x="0" y="0"/>
          <a:chExt cx="0" cy="0"/>
        </a:xfrm>
      </p:grpSpPr>
      <p:sp>
        <p:nvSpPr>
          <p:cNvPr id="2781" name="Google Shape;2781;g119f5a6d081_0_8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782" name="Google Shape;2782;g119f5a6d081_0_8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3" name="Shape 2793"/>
        <p:cNvGrpSpPr/>
        <p:nvPr/>
      </p:nvGrpSpPr>
      <p:grpSpPr>
        <a:xfrm>
          <a:off x="0" y="0"/>
          <a:ext cx="0" cy="0"/>
          <a:chOff x="0" y="0"/>
          <a:chExt cx="0" cy="0"/>
        </a:xfrm>
      </p:grpSpPr>
      <p:sp>
        <p:nvSpPr>
          <p:cNvPr id="2794" name="Google Shape;2794;g11ddbd773d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795" name="Google Shape;2795;g11ddbd773d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6" name="Shape 2806"/>
        <p:cNvGrpSpPr/>
        <p:nvPr/>
      </p:nvGrpSpPr>
      <p:grpSpPr>
        <a:xfrm>
          <a:off x="0" y="0"/>
          <a:ext cx="0" cy="0"/>
          <a:chOff x="0" y="0"/>
          <a:chExt cx="0" cy="0"/>
        </a:xfrm>
      </p:grpSpPr>
      <p:sp>
        <p:nvSpPr>
          <p:cNvPr id="2807" name="Google Shape;2807;g119f5a6d081_0_8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808" name="Google Shape;2808;g119f5a6d081_0_8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9" name="Shape 2819"/>
        <p:cNvGrpSpPr/>
        <p:nvPr/>
      </p:nvGrpSpPr>
      <p:grpSpPr>
        <a:xfrm>
          <a:off x="0" y="0"/>
          <a:ext cx="0" cy="0"/>
          <a:chOff x="0" y="0"/>
          <a:chExt cx="0" cy="0"/>
        </a:xfrm>
      </p:grpSpPr>
      <p:sp>
        <p:nvSpPr>
          <p:cNvPr id="2820" name="Google Shape;2820;g119f5a6d081_0_8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821" name="Google Shape;2821;g119f5a6d081_0_8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2" name="Shape 2832"/>
        <p:cNvGrpSpPr/>
        <p:nvPr/>
      </p:nvGrpSpPr>
      <p:grpSpPr>
        <a:xfrm>
          <a:off x="0" y="0"/>
          <a:ext cx="0" cy="0"/>
          <a:chOff x="0" y="0"/>
          <a:chExt cx="0" cy="0"/>
        </a:xfrm>
      </p:grpSpPr>
      <p:sp>
        <p:nvSpPr>
          <p:cNvPr id="2833" name="Google Shape;2833;p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834" name="Google Shape;2834;p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6" name="Shape 2846"/>
        <p:cNvGrpSpPr/>
        <p:nvPr/>
      </p:nvGrpSpPr>
      <p:grpSpPr>
        <a:xfrm>
          <a:off x="0" y="0"/>
          <a:ext cx="0" cy="0"/>
          <a:chOff x="0" y="0"/>
          <a:chExt cx="0" cy="0"/>
        </a:xfrm>
      </p:grpSpPr>
      <p:sp>
        <p:nvSpPr>
          <p:cNvPr id="2847" name="Google Shape;2847;g119f5a6d081_0_10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848" name="Google Shape;2848;g119f5a6d081_0_10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g124930c33bf_0_8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861" name="Google Shape;2861;g124930c33bf_0_8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4" name="Google Shape;16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414" name="Google Shape;41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5" name="Shape 2885"/>
        <p:cNvGrpSpPr/>
        <p:nvPr/>
      </p:nvGrpSpPr>
      <p:grpSpPr>
        <a:xfrm>
          <a:off x="0" y="0"/>
          <a:ext cx="0" cy="0"/>
          <a:chOff x="0" y="0"/>
          <a:chExt cx="0" cy="0"/>
        </a:xfrm>
      </p:grpSpPr>
      <p:sp>
        <p:nvSpPr>
          <p:cNvPr id="2886" name="Google Shape;2886;g119f5a6d081_0_10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887" name="Google Shape;2887;g119f5a6d081_0_10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8" name="Shape 2898"/>
        <p:cNvGrpSpPr/>
        <p:nvPr/>
      </p:nvGrpSpPr>
      <p:grpSpPr>
        <a:xfrm>
          <a:off x="0" y="0"/>
          <a:ext cx="0" cy="0"/>
          <a:chOff x="0" y="0"/>
          <a:chExt cx="0" cy="0"/>
        </a:xfrm>
      </p:grpSpPr>
      <p:sp>
        <p:nvSpPr>
          <p:cNvPr id="2899" name="Google Shape;2899;g119f5a6d081_0_10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00" name="Google Shape;2900;g119f5a6d081_0_10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1" name="Shape 2911"/>
        <p:cNvGrpSpPr/>
        <p:nvPr/>
      </p:nvGrpSpPr>
      <p:grpSpPr>
        <a:xfrm>
          <a:off x="0" y="0"/>
          <a:ext cx="0" cy="0"/>
          <a:chOff x="0" y="0"/>
          <a:chExt cx="0" cy="0"/>
        </a:xfrm>
      </p:grpSpPr>
      <p:sp>
        <p:nvSpPr>
          <p:cNvPr id="2912" name="Google Shape;2912;g119f5a6d081_0_10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13" name="Google Shape;2913;g119f5a6d081_0_10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4" name="Shape 2924"/>
        <p:cNvGrpSpPr/>
        <p:nvPr/>
      </p:nvGrpSpPr>
      <p:grpSpPr>
        <a:xfrm>
          <a:off x="0" y="0"/>
          <a:ext cx="0" cy="0"/>
          <a:chOff x="0" y="0"/>
          <a:chExt cx="0" cy="0"/>
        </a:xfrm>
      </p:grpSpPr>
      <p:sp>
        <p:nvSpPr>
          <p:cNvPr id="2925" name="Google Shape;2925;g119f5a6d081_0_1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26" name="Google Shape;2926;g119f5a6d081_0_1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8" name="Shape 2938"/>
        <p:cNvGrpSpPr/>
        <p:nvPr/>
      </p:nvGrpSpPr>
      <p:grpSpPr>
        <a:xfrm>
          <a:off x="0" y="0"/>
          <a:ext cx="0" cy="0"/>
          <a:chOff x="0" y="0"/>
          <a:chExt cx="0" cy="0"/>
        </a:xfrm>
      </p:grpSpPr>
      <p:sp>
        <p:nvSpPr>
          <p:cNvPr id="2939" name="Google Shape;2939;g119f5a6d081_0_1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40" name="Google Shape;2940;g119f5a6d081_0_1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1" name="Shape 2951"/>
        <p:cNvGrpSpPr/>
        <p:nvPr/>
      </p:nvGrpSpPr>
      <p:grpSpPr>
        <a:xfrm>
          <a:off x="0" y="0"/>
          <a:ext cx="0" cy="0"/>
          <a:chOff x="0" y="0"/>
          <a:chExt cx="0" cy="0"/>
        </a:xfrm>
      </p:grpSpPr>
      <p:sp>
        <p:nvSpPr>
          <p:cNvPr id="2952" name="Google Shape;2952;p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53" name="Google Shape;2953;p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5" name="Shape 2965"/>
        <p:cNvGrpSpPr/>
        <p:nvPr/>
      </p:nvGrpSpPr>
      <p:grpSpPr>
        <a:xfrm>
          <a:off x="0" y="0"/>
          <a:ext cx="0" cy="0"/>
          <a:chOff x="0" y="0"/>
          <a:chExt cx="0" cy="0"/>
        </a:xfrm>
      </p:grpSpPr>
      <p:sp>
        <p:nvSpPr>
          <p:cNvPr id="2966" name="Google Shape;2966;g116fc3dc8be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67" name="Google Shape;2967;g116fc3dc8be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8" name="Shape 2978"/>
        <p:cNvGrpSpPr/>
        <p:nvPr/>
      </p:nvGrpSpPr>
      <p:grpSpPr>
        <a:xfrm>
          <a:off x="0" y="0"/>
          <a:ext cx="0" cy="0"/>
          <a:chOff x="0" y="0"/>
          <a:chExt cx="0" cy="0"/>
        </a:xfrm>
      </p:grpSpPr>
      <p:sp>
        <p:nvSpPr>
          <p:cNvPr id="2979" name="Google Shape;2979;p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80" name="Google Shape;2980;p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1" name="Shape 2991"/>
        <p:cNvGrpSpPr/>
        <p:nvPr/>
      </p:nvGrpSpPr>
      <p:grpSpPr>
        <a:xfrm>
          <a:off x="0" y="0"/>
          <a:ext cx="0" cy="0"/>
          <a:chOff x="0" y="0"/>
          <a:chExt cx="0" cy="0"/>
        </a:xfrm>
      </p:grpSpPr>
      <p:sp>
        <p:nvSpPr>
          <p:cNvPr id="2992" name="Google Shape;2992;p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993" name="Google Shape;2993;p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4" name="Shape 3004"/>
        <p:cNvGrpSpPr/>
        <p:nvPr/>
      </p:nvGrpSpPr>
      <p:grpSpPr>
        <a:xfrm>
          <a:off x="0" y="0"/>
          <a:ext cx="0" cy="0"/>
          <a:chOff x="0" y="0"/>
          <a:chExt cx="0" cy="0"/>
        </a:xfrm>
      </p:grpSpPr>
      <p:sp>
        <p:nvSpPr>
          <p:cNvPr id="3005" name="Google Shape;3005;p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006" name="Google Shape;3006;p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428" name="Google Shape;42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7" name="Shape 3017"/>
        <p:cNvGrpSpPr/>
        <p:nvPr/>
      </p:nvGrpSpPr>
      <p:grpSpPr>
        <a:xfrm>
          <a:off x="0" y="0"/>
          <a:ext cx="0" cy="0"/>
          <a:chOff x="0" y="0"/>
          <a:chExt cx="0" cy="0"/>
        </a:xfrm>
      </p:grpSpPr>
      <p:sp>
        <p:nvSpPr>
          <p:cNvPr id="3018" name="Google Shape;3018;p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019" name="Google Shape;3019;p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0" name="Shape 3030"/>
        <p:cNvGrpSpPr/>
        <p:nvPr/>
      </p:nvGrpSpPr>
      <p:grpSpPr>
        <a:xfrm>
          <a:off x="0" y="0"/>
          <a:ext cx="0" cy="0"/>
          <a:chOff x="0" y="0"/>
          <a:chExt cx="0" cy="0"/>
        </a:xfrm>
      </p:grpSpPr>
      <p:sp>
        <p:nvSpPr>
          <p:cNvPr id="3031" name="Google Shape;3031;p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032" name="Google Shape;3032;p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4" name="Shape 3044"/>
        <p:cNvGrpSpPr/>
        <p:nvPr/>
      </p:nvGrpSpPr>
      <p:grpSpPr>
        <a:xfrm>
          <a:off x="0" y="0"/>
          <a:ext cx="0" cy="0"/>
          <a:chOff x="0" y="0"/>
          <a:chExt cx="0" cy="0"/>
        </a:xfrm>
      </p:grpSpPr>
      <p:sp>
        <p:nvSpPr>
          <p:cNvPr id="3045" name="Google Shape;3045;p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046" name="Google Shape;3046;p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441" name="Google Shape;44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457" name="Google Shape;45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473" name="Google Shape;47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490" name="Google Shape;49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08" name="Google Shape;50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22" name="Google Shape;522;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45" name="Google Shape;54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7" name="Google Shape;17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59" name="Google Shape;559;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75" name="Google Shape;57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88" name="Google Shape;58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01" name="Google Shape;60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14" name="Google Shape;61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27" name="Google Shape;62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40" name="Google Shape;64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53" name="Google Shape;65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67" name="Google Shape;66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80" name="Google Shape;68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0" name="Google Shape;1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19f5a6d081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94" name="Google Shape;694;g119f5a6d081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708" name="Google Shape;70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19f5a6d081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722" name="Google Shape;722;g119f5a6d081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736" name="Google Shape;736;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750" name="Google Shape;750;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763" name="Google Shape;76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777" name="Google Shape;77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791" name="Google Shape;791;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06" name="Google Shape;8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25" name="Google Shape;825;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3" name="Google Shape;20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39" name="Google Shape;83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53" name="Google Shape;853;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67" name="Google Shape;86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81" name="Google Shape;88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12489d7da1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895" name="Google Shape;895;g12489d7da1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10" name="Google Shape;91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23" name="Google Shape;92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36" name="Google Shape;93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49" name="Google Shape;94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119f5a6d081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62" name="Google Shape;962;g119f5a6d081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6" name="Google Shape;21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75" name="Google Shape;97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89" name="Google Shape;989;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119f5a6d081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003" name="Google Shape;1003;g119f5a6d081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017" name="Google Shape;1017;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030" name="Google Shape;103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043" name="Google Shape;104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056" name="Google Shape;105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070" name="Google Shape;107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084" name="Google Shape;1084;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098" name="Google Shape;109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2" name="Google Shape;2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112" name="Google Shape;111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126" name="Google Shape;1126;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139" name="Google Shape;113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152" name="Google Shape;1152;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165" name="Google Shape;1165;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p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179" name="Google Shape;1179;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193" name="Google Shape;1193;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07" name="Google Shape;1207;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23" name="Google Shape;1223;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p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36" name="Google Shape;1236;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5" name="Google Shape;2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49" name="Google Shape;1249;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63" name="Google Shape;1263;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76" name="Google Shape;1276;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89" name="Google Shape;1289;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p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302" name="Google Shape;1302;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p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315" name="Google Shape;1315;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329" name="Google Shape;1329;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p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342" name="Google Shape;1342;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12489d7da14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356" name="Google Shape;1356;g12489d7da14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370" name="Google Shape;1370;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58" name="Google Shape;25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111f3817c7e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384" name="Google Shape;1384;g111f3817c7e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111f3817c7e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397" name="Google Shape;1397;g111f3817c7e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111f3817c7e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411" name="Google Shape;1411;g111f3817c7e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1136a74039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425" name="Google Shape;1425;g1136a74039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1136a740397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438" name="Google Shape;1438;g1136a740397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g1136a740397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451" name="Google Shape;1451;g1136a740397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1136a740397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464" name="Google Shape;1464;g1136a740397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1136a740397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477" name="Google Shape;1477;g1136a740397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1136a740397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495" name="Google Shape;1495;g1136a740397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1136a740397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latin typeface="Roboto Condensed"/>
              <a:ea typeface="Roboto Condensed"/>
              <a:cs typeface="Roboto Condensed"/>
              <a:sym typeface="Roboto Condensed"/>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508" name="Google Shape;1508;g1136a740397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gi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5" name="Shape 15"/>
        <p:cNvGrpSpPr/>
        <p:nvPr/>
      </p:nvGrpSpPr>
      <p:grpSpPr>
        <a:xfrm>
          <a:off x="0" y="0"/>
          <a:ext cx="0" cy="0"/>
          <a:chOff x="0" y="0"/>
          <a:chExt cx="0" cy="0"/>
        </a:xfrm>
      </p:grpSpPr>
      <p:sp>
        <p:nvSpPr>
          <p:cNvPr id="16" name="Google Shape;16;p200"/>
          <p:cNvSpPr/>
          <p:nvPr/>
        </p:nvSpPr>
        <p:spPr>
          <a:xfrm>
            <a:off x="63500" y="308474"/>
            <a:ext cx="7775997" cy="4351949"/>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 name="Google Shape;17;p20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lvl1pPr indent="-292100" lvl="0" marL="457200" marR="0" algn="l">
              <a:lnSpc>
                <a:spcPct val="115000"/>
              </a:lnSpc>
              <a:spcBef>
                <a:spcPts val="0"/>
              </a:spcBef>
              <a:spcAft>
                <a:spcPts val="0"/>
              </a:spcAft>
              <a:buClr>
                <a:schemeClr val="dk1"/>
              </a:buClr>
              <a:buSzPts val="1000"/>
              <a:buFont typeface="Arial"/>
              <a:buChar char="•"/>
              <a:defRPr b="0" i="0" sz="1100" u="none" cap="none" strike="noStrike">
                <a:solidFill>
                  <a:schemeClr val="dk1"/>
                </a:solidFill>
                <a:latin typeface="Arial"/>
                <a:ea typeface="Arial"/>
                <a:cs typeface="Arial"/>
                <a:sym typeface="Arial"/>
              </a:defRPr>
            </a:lvl1pPr>
            <a:lvl2pPr indent="-292100" lvl="1" marL="9144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2pPr>
            <a:lvl3pPr indent="-292100" lvl="2" marL="13716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3pPr>
            <a:lvl4pPr indent="-292100" lvl="3" marL="18288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 name="Google Shape;18;p200"/>
          <p:cNvSpPr txBox="1"/>
          <p:nvPr>
            <p:ph idx="2" type="body"/>
          </p:nvPr>
        </p:nvSpPr>
        <p:spPr>
          <a:xfrm>
            <a:off x="63500" y="4957266"/>
            <a:ext cx="7712499" cy="1900734"/>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 name="Google Shape;19;p200"/>
          <p:cNvSpPr txBox="1"/>
          <p:nvPr/>
        </p:nvSpPr>
        <p:spPr>
          <a:xfrm>
            <a:off x="7903000" y="0"/>
            <a:ext cx="428900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Notes</a:t>
            </a:r>
            <a:endParaRPr b="0" i="0" sz="1400" u="none" cap="none" strike="noStrike">
              <a:solidFill>
                <a:schemeClr val="dk1"/>
              </a:solidFill>
              <a:latin typeface="Calibri"/>
              <a:ea typeface="Calibri"/>
              <a:cs typeface="Calibri"/>
              <a:sym typeface="Calibri"/>
            </a:endParaRPr>
          </a:p>
        </p:txBody>
      </p:sp>
      <p:sp>
        <p:nvSpPr>
          <p:cNvPr id="20" name="Google Shape;20;p200"/>
          <p:cNvSpPr txBox="1"/>
          <p:nvPr/>
        </p:nvSpPr>
        <p:spPr>
          <a:xfrm>
            <a:off x="63497" y="4654651"/>
            <a:ext cx="4352501"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Narration</a:t>
            </a:r>
            <a:endParaRPr b="0" i="0" sz="1400" u="none" cap="none" strike="noStrike">
              <a:solidFill>
                <a:schemeClr val="dk1"/>
              </a:solidFill>
              <a:latin typeface="Calibri"/>
              <a:ea typeface="Calibri"/>
              <a:cs typeface="Calibri"/>
              <a:sym typeface="Calibri"/>
            </a:endParaRPr>
          </a:p>
        </p:txBody>
      </p:sp>
      <p:sp>
        <p:nvSpPr>
          <p:cNvPr id="21" name="Google Shape;21;p200"/>
          <p:cNvSpPr txBox="1"/>
          <p:nvPr/>
        </p:nvSpPr>
        <p:spPr>
          <a:xfrm>
            <a:off x="63502" y="-5775"/>
            <a:ext cx="1166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Slide mockup</a:t>
            </a:r>
            <a:endParaRPr b="0" i="0" sz="1400" u="none" cap="none" strike="noStrike">
              <a:solidFill>
                <a:schemeClr val="dk1"/>
              </a:solidFill>
              <a:latin typeface="Calibri"/>
              <a:ea typeface="Calibri"/>
              <a:cs typeface="Calibri"/>
              <a:sym typeface="Calibri"/>
            </a:endParaRPr>
          </a:p>
        </p:txBody>
      </p:sp>
      <p:sp>
        <p:nvSpPr>
          <p:cNvPr id="22" name="Google Shape;22;p200"/>
          <p:cNvSpPr txBox="1"/>
          <p:nvPr>
            <p:ph idx="12" type="sldNum"/>
          </p:nvPr>
        </p:nvSpPr>
        <p:spPr>
          <a:xfrm>
            <a:off x="5327009" y="-5773"/>
            <a:ext cx="2512488" cy="31424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2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9" name="Google Shape;79;p2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0" name="Google Shape;80;p2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2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3" name="Google Shape;83;p2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 name="Google Shape;84;p2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85" name="Google Shape;85;p2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6" name="Google Shape;86;p2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7" name="Google Shape;87;p2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8" name="Shape 88"/>
        <p:cNvGrpSpPr/>
        <p:nvPr/>
      </p:nvGrpSpPr>
      <p:grpSpPr>
        <a:xfrm>
          <a:off x="0" y="0"/>
          <a:ext cx="0" cy="0"/>
          <a:chOff x="0" y="0"/>
          <a:chExt cx="0" cy="0"/>
        </a:xfrm>
      </p:grpSpPr>
      <p:sp>
        <p:nvSpPr>
          <p:cNvPr id="89" name="Google Shape;89;p2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0" name="Google Shape;90;p211"/>
          <p:cNvSpPr/>
          <p:nvPr>
            <p:ph idx="2" type="pic"/>
          </p:nvPr>
        </p:nvSpPr>
        <p:spPr>
          <a:xfrm>
            <a:off x="5183188" y="987425"/>
            <a:ext cx="6172200" cy="4873625"/>
          </a:xfrm>
          <a:prstGeom prst="rect">
            <a:avLst/>
          </a:prstGeom>
          <a:noFill/>
          <a:ln>
            <a:noFill/>
          </a:ln>
        </p:spPr>
      </p:sp>
      <p:sp>
        <p:nvSpPr>
          <p:cNvPr id="91" name="Google Shape;91;p2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92" name="Google Shape;92;p2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3" name="Google Shape;93;p2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4" name="Google Shape;94;p2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5" name="Shape 95"/>
        <p:cNvGrpSpPr/>
        <p:nvPr/>
      </p:nvGrpSpPr>
      <p:grpSpPr>
        <a:xfrm>
          <a:off x="0" y="0"/>
          <a:ext cx="0" cy="0"/>
          <a:chOff x="0" y="0"/>
          <a:chExt cx="0" cy="0"/>
        </a:xfrm>
      </p:grpSpPr>
      <p:sp>
        <p:nvSpPr>
          <p:cNvPr id="96" name="Google Shape;96;p2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 name="Google Shape;97;p2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2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9" name="Google Shape;99;p2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0" name="Google Shape;100;p2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1" name="Shape 101"/>
        <p:cNvGrpSpPr/>
        <p:nvPr/>
      </p:nvGrpSpPr>
      <p:grpSpPr>
        <a:xfrm>
          <a:off x="0" y="0"/>
          <a:ext cx="0" cy="0"/>
          <a:chOff x="0" y="0"/>
          <a:chExt cx="0" cy="0"/>
        </a:xfrm>
      </p:grpSpPr>
      <p:sp>
        <p:nvSpPr>
          <p:cNvPr id="102" name="Google Shape;102;p2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3" name="Google Shape;103;p2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2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5" name="Google Shape;105;p2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6" name="Google Shape;106;p2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BC Canvas">
  <p:cSld name="CAPTION_ONLY">
    <p:spTree>
      <p:nvGrpSpPr>
        <p:cNvPr id="107" name="Shape 107"/>
        <p:cNvGrpSpPr/>
        <p:nvPr/>
      </p:nvGrpSpPr>
      <p:grpSpPr>
        <a:xfrm>
          <a:off x="0" y="0"/>
          <a:ext cx="0" cy="0"/>
          <a:chOff x="0" y="0"/>
          <a:chExt cx="0" cy="0"/>
        </a:xfrm>
      </p:grpSpPr>
      <p:sp>
        <p:nvSpPr>
          <p:cNvPr id="108" name="Google Shape;108;p214"/>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109" name="Google Shape;109;p214"/>
          <p:cNvSpPr txBox="1"/>
          <p:nvPr>
            <p:ph type="title"/>
          </p:nvPr>
        </p:nvSpPr>
        <p:spPr>
          <a:xfrm>
            <a:off x="6766" y="439700"/>
            <a:ext cx="3003600" cy="879600"/>
          </a:xfrm>
          <a:prstGeom prst="rect">
            <a:avLst/>
          </a:prstGeom>
          <a:no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sz="120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sz="1200">
                <a:latin typeface="Roboto Condensed"/>
                <a:ea typeface="Roboto Condensed"/>
                <a:cs typeface="Roboto Condensed"/>
                <a:sym typeface="Roboto Condensed"/>
              </a:defRPr>
            </a:lvl2pPr>
            <a:lvl3pPr lvl="2" algn="l">
              <a:lnSpc>
                <a:spcPct val="100000"/>
              </a:lnSpc>
              <a:spcBef>
                <a:spcPts val="0"/>
              </a:spcBef>
              <a:spcAft>
                <a:spcPts val="0"/>
              </a:spcAft>
              <a:buSzPts val="1400"/>
              <a:buNone/>
              <a:defRPr sz="1200">
                <a:latin typeface="Roboto Condensed"/>
                <a:ea typeface="Roboto Condensed"/>
                <a:cs typeface="Roboto Condensed"/>
                <a:sym typeface="Roboto Condensed"/>
              </a:defRPr>
            </a:lvl3pPr>
            <a:lvl4pPr lvl="3" algn="l">
              <a:lnSpc>
                <a:spcPct val="100000"/>
              </a:lnSpc>
              <a:spcBef>
                <a:spcPts val="0"/>
              </a:spcBef>
              <a:spcAft>
                <a:spcPts val="0"/>
              </a:spcAft>
              <a:buSzPts val="1400"/>
              <a:buNone/>
              <a:defRPr sz="1200">
                <a:latin typeface="Roboto Condensed"/>
                <a:ea typeface="Roboto Condensed"/>
                <a:cs typeface="Roboto Condensed"/>
                <a:sym typeface="Roboto Condensed"/>
              </a:defRPr>
            </a:lvl4pPr>
            <a:lvl5pPr lvl="4" algn="l">
              <a:lnSpc>
                <a:spcPct val="100000"/>
              </a:lnSpc>
              <a:spcBef>
                <a:spcPts val="0"/>
              </a:spcBef>
              <a:spcAft>
                <a:spcPts val="0"/>
              </a:spcAft>
              <a:buSzPts val="1400"/>
              <a:buNone/>
              <a:defRPr sz="1200">
                <a:latin typeface="Roboto Condensed"/>
                <a:ea typeface="Roboto Condensed"/>
                <a:cs typeface="Roboto Condensed"/>
                <a:sym typeface="Roboto Condensed"/>
              </a:defRPr>
            </a:lvl5pPr>
            <a:lvl6pPr lvl="5" algn="l">
              <a:lnSpc>
                <a:spcPct val="100000"/>
              </a:lnSpc>
              <a:spcBef>
                <a:spcPts val="0"/>
              </a:spcBef>
              <a:spcAft>
                <a:spcPts val="0"/>
              </a:spcAft>
              <a:buSzPts val="1400"/>
              <a:buNone/>
              <a:defRPr sz="1200">
                <a:latin typeface="Roboto Condensed"/>
                <a:ea typeface="Roboto Condensed"/>
                <a:cs typeface="Roboto Condensed"/>
                <a:sym typeface="Roboto Condensed"/>
              </a:defRPr>
            </a:lvl6pPr>
            <a:lvl7pPr lvl="6" algn="l">
              <a:lnSpc>
                <a:spcPct val="100000"/>
              </a:lnSpc>
              <a:spcBef>
                <a:spcPts val="0"/>
              </a:spcBef>
              <a:spcAft>
                <a:spcPts val="0"/>
              </a:spcAft>
              <a:buSzPts val="1400"/>
              <a:buNone/>
              <a:defRPr sz="1200">
                <a:latin typeface="Roboto Condensed"/>
                <a:ea typeface="Roboto Condensed"/>
                <a:cs typeface="Roboto Condensed"/>
                <a:sym typeface="Roboto Condensed"/>
              </a:defRPr>
            </a:lvl7pPr>
            <a:lvl8pPr lvl="7" algn="l">
              <a:lnSpc>
                <a:spcPct val="100000"/>
              </a:lnSpc>
              <a:spcBef>
                <a:spcPts val="0"/>
              </a:spcBef>
              <a:spcAft>
                <a:spcPts val="0"/>
              </a:spcAft>
              <a:buSzPts val="1400"/>
              <a:buNone/>
              <a:defRPr sz="1200">
                <a:latin typeface="Roboto Condensed"/>
                <a:ea typeface="Roboto Condensed"/>
                <a:cs typeface="Roboto Condensed"/>
                <a:sym typeface="Roboto Condensed"/>
              </a:defRPr>
            </a:lvl8pPr>
            <a:lvl9pPr lvl="8" algn="l">
              <a:lnSpc>
                <a:spcPct val="100000"/>
              </a:lnSpc>
              <a:spcBef>
                <a:spcPts val="0"/>
              </a:spcBef>
              <a:spcAft>
                <a:spcPts val="0"/>
              </a:spcAft>
              <a:buSzPts val="1400"/>
              <a:buNone/>
              <a:defRPr sz="1200">
                <a:latin typeface="Roboto Condensed"/>
                <a:ea typeface="Roboto Condensed"/>
                <a:cs typeface="Roboto Condensed"/>
                <a:sym typeface="Roboto Condensed"/>
              </a:defRPr>
            </a:lvl9pPr>
          </a:lstStyle>
          <a:p/>
        </p:txBody>
      </p:sp>
      <p:sp>
        <p:nvSpPr>
          <p:cNvPr id="110" name="Google Shape;110;p214"/>
          <p:cNvSpPr/>
          <p:nvPr/>
        </p:nvSpPr>
        <p:spPr>
          <a:xfrm>
            <a:off x="6767" y="89933"/>
            <a:ext cx="3003600" cy="300000"/>
          </a:xfrm>
          <a:prstGeom prst="rect">
            <a:avLst/>
          </a:prstGeom>
          <a:solidFill>
            <a:srgbClr val="0B5394"/>
          </a:solidFill>
          <a:ln cap="flat"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Roboto Condensed"/>
                <a:ea typeface="Roboto Condensed"/>
                <a:cs typeface="Roboto Condensed"/>
                <a:sym typeface="Roboto Condensed"/>
              </a:rPr>
              <a:t>Client and budget</a:t>
            </a:r>
            <a:endParaRPr b="0" i="0" sz="1600" u="none" cap="none" strike="noStrike">
              <a:solidFill>
                <a:srgbClr val="FFFFFF"/>
              </a:solidFill>
              <a:latin typeface="Roboto Condensed"/>
              <a:ea typeface="Roboto Condensed"/>
              <a:cs typeface="Roboto Condensed"/>
              <a:sym typeface="Roboto Condensed"/>
            </a:endParaRPr>
          </a:p>
        </p:txBody>
      </p:sp>
      <p:sp>
        <p:nvSpPr>
          <p:cNvPr id="111" name="Google Shape;111;p214"/>
          <p:cNvSpPr txBox="1"/>
          <p:nvPr>
            <p:ph idx="2" type="title"/>
          </p:nvPr>
        </p:nvSpPr>
        <p:spPr>
          <a:xfrm>
            <a:off x="9187600" y="439700"/>
            <a:ext cx="3003600" cy="879600"/>
          </a:xfrm>
          <a:prstGeom prst="rect">
            <a:avLst/>
          </a:prstGeom>
          <a:no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sz="120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sz="1200">
                <a:latin typeface="Roboto Condensed"/>
                <a:ea typeface="Roboto Condensed"/>
                <a:cs typeface="Roboto Condensed"/>
                <a:sym typeface="Roboto Condensed"/>
              </a:defRPr>
            </a:lvl2pPr>
            <a:lvl3pPr lvl="2" algn="l">
              <a:lnSpc>
                <a:spcPct val="100000"/>
              </a:lnSpc>
              <a:spcBef>
                <a:spcPts val="0"/>
              </a:spcBef>
              <a:spcAft>
                <a:spcPts val="0"/>
              </a:spcAft>
              <a:buSzPts val="1400"/>
              <a:buNone/>
              <a:defRPr sz="1200">
                <a:latin typeface="Roboto Condensed"/>
                <a:ea typeface="Roboto Condensed"/>
                <a:cs typeface="Roboto Condensed"/>
                <a:sym typeface="Roboto Condensed"/>
              </a:defRPr>
            </a:lvl3pPr>
            <a:lvl4pPr lvl="3" algn="l">
              <a:lnSpc>
                <a:spcPct val="100000"/>
              </a:lnSpc>
              <a:spcBef>
                <a:spcPts val="0"/>
              </a:spcBef>
              <a:spcAft>
                <a:spcPts val="0"/>
              </a:spcAft>
              <a:buSzPts val="1400"/>
              <a:buNone/>
              <a:defRPr sz="1200">
                <a:latin typeface="Roboto Condensed"/>
                <a:ea typeface="Roboto Condensed"/>
                <a:cs typeface="Roboto Condensed"/>
                <a:sym typeface="Roboto Condensed"/>
              </a:defRPr>
            </a:lvl4pPr>
            <a:lvl5pPr lvl="4" algn="l">
              <a:lnSpc>
                <a:spcPct val="100000"/>
              </a:lnSpc>
              <a:spcBef>
                <a:spcPts val="0"/>
              </a:spcBef>
              <a:spcAft>
                <a:spcPts val="0"/>
              </a:spcAft>
              <a:buSzPts val="1400"/>
              <a:buNone/>
              <a:defRPr sz="1200">
                <a:latin typeface="Roboto Condensed"/>
                <a:ea typeface="Roboto Condensed"/>
                <a:cs typeface="Roboto Condensed"/>
                <a:sym typeface="Roboto Condensed"/>
              </a:defRPr>
            </a:lvl5pPr>
            <a:lvl6pPr lvl="5" algn="l">
              <a:lnSpc>
                <a:spcPct val="100000"/>
              </a:lnSpc>
              <a:spcBef>
                <a:spcPts val="0"/>
              </a:spcBef>
              <a:spcAft>
                <a:spcPts val="0"/>
              </a:spcAft>
              <a:buSzPts val="1400"/>
              <a:buNone/>
              <a:defRPr sz="1200">
                <a:latin typeface="Roboto Condensed"/>
                <a:ea typeface="Roboto Condensed"/>
                <a:cs typeface="Roboto Condensed"/>
                <a:sym typeface="Roboto Condensed"/>
              </a:defRPr>
            </a:lvl6pPr>
            <a:lvl7pPr lvl="6" algn="l">
              <a:lnSpc>
                <a:spcPct val="100000"/>
              </a:lnSpc>
              <a:spcBef>
                <a:spcPts val="0"/>
              </a:spcBef>
              <a:spcAft>
                <a:spcPts val="0"/>
              </a:spcAft>
              <a:buSzPts val="1400"/>
              <a:buNone/>
              <a:defRPr sz="1200">
                <a:latin typeface="Roboto Condensed"/>
                <a:ea typeface="Roboto Condensed"/>
                <a:cs typeface="Roboto Condensed"/>
                <a:sym typeface="Roboto Condensed"/>
              </a:defRPr>
            </a:lvl7pPr>
            <a:lvl8pPr lvl="7" algn="l">
              <a:lnSpc>
                <a:spcPct val="100000"/>
              </a:lnSpc>
              <a:spcBef>
                <a:spcPts val="0"/>
              </a:spcBef>
              <a:spcAft>
                <a:spcPts val="0"/>
              </a:spcAft>
              <a:buSzPts val="1400"/>
              <a:buNone/>
              <a:defRPr sz="1200">
                <a:latin typeface="Roboto Condensed"/>
                <a:ea typeface="Roboto Condensed"/>
                <a:cs typeface="Roboto Condensed"/>
                <a:sym typeface="Roboto Condensed"/>
              </a:defRPr>
            </a:lvl8pPr>
            <a:lvl9pPr lvl="8" algn="l">
              <a:lnSpc>
                <a:spcPct val="100000"/>
              </a:lnSpc>
              <a:spcBef>
                <a:spcPts val="0"/>
              </a:spcBef>
              <a:spcAft>
                <a:spcPts val="0"/>
              </a:spcAft>
              <a:buSzPts val="1400"/>
              <a:buNone/>
              <a:defRPr sz="1200">
                <a:latin typeface="Roboto Condensed"/>
                <a:ea typeface="Roboto Condensed"/>
                <a:cs typeface="Roboto Condensed"/>
                <a:sym typeface="Roboto Condensed"/>
              </a:defRPr>
            </a:lvl9pPr>
          </a:lstStyle>
          <a:p/>
        </p:txBody>
      </p:sp>
      <p:sp>
        <p:nvSpPr>
          <p:cNvPr id="112" name="Google Shape;112;p214"/>
          <p:cNvSpPr/>
          <p:nvPr/>
        </p:nvSpPr>
        <p:spPr>
          <a:xfrm>
            <a:off x="3065056" y="89933"/>
            <a:ext cx="3003600" cy="300000"/>
          </a:xfrm>
          <a:prstGeom prst="rect">
            <a:avLst/>
          </a:prstGeom>
          <a:solidFill>
            <a:srgbClr val="0B5394"/>
          </a:solidFill>
          <a:ln cap="flat"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Roboto Condensed"/>
                <a:ea typeface="Roboto Condensed"/>
                <a:cs typeface="Roboto Condensed"/>
                <a:sym typeface="Roboto Condensed"/>
              </a:rPr>
              <a:t>Goals and KPIs</a:t>
            </a:r>
            <a:endParaRPr b="0" i="0" sz="1600" u="none" cap="none" strike="noStrike">
              <a:solidFill>
                <a:srgbClr val="FFFFFF"/>
              </a:solidFill>
              <a:latin typeface="Roboto Condensed"/>
              <a:ea typeface="Roboto Condensed"/>
              <a:cs typeface="Roboto Condensed"/>
              <a:sym typeface="Roboto Condensed"/>
            </a:endParaRPr>
          </a:p>
        </p:txBody>
      </p:sp>
      <p:sp>
        <p:nvSpPr>
          <p:cNvPr id="113" name="Google Shape;113;p214"/>
          <p:cNvSpPr txBox="1"/>
          <p:nvPr>
            <p:ph idx="3" type="title"/>
          </p:nvPr>
        </p:nvSpPr>
        <p:spPr>
          <a:xfrm>
            <a:off x="6123333" y="439700"/>
            <a:ext cx="3003600" cy="879600"/>
          </a:xfrm>
          <a:prstGeom prst="rect">
            <a:avLst/>
          </a:prstGeom>
          <a:no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sz="120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sz="1200">
                <a:latin typeface="Roboto Condensed"/>
                <a:ea typeface="Roboto Condensed"/>
                <a:cs typeface="Roboto Condensed"/>
                <a:sym typeface="Roboto Condensed"/>
              </a:defRPr>
            </a:lvl2pPr>
            <a:lvl3pPr lvl="2" algn="l">
              <a:lnSpc>
                <a:spcPct val="100000"/>
              </a:lnSpc>
              <a:spcBef>
                <a:spcPts val="0"/>
              </a:spcBef>
              <a:spcAft>
                <a:spcPts val="0"/>
              </a:spcAft>
              <a:buSzPts val="1400"/>
              <a:buNone/>
              <a:defRPr sz="1200">
                <a:latin typeface="Roboto Condensed"/>
                <a:ea typeface="Roboto Condensed"/>
                <a:cs typeface="Roboto Condensed"/>
                <a:sym typeface="Roboto Condensed"/>
              </a:defRPr>
            </a:lvl3pPr>
            <a:lvl4pPr lvl="3" algn="l">
              <a:lnSpc>
                <a:spcPct val="100000"/>
              </a:lnSpc>
              <a:spcBef>
                <a:spcPts val="0"/>
              </a:spcBef>
              <a:spcAft>
                <a:spcPts val="0"/>
              </a:spcAft>
              <a:buSzPts val="1400"/>
              <a:buNone/>
              <a:defRPr sz="1200">
                <a:latin typeface="Roboto Condensed"/>
                <a:ea typeface="Roboto Condensed"/>
                <a:cs typeface="Roboto Condensed"/>
                <a:sym typeface="Roboto Condensed"/>
              </a:defRPr>
            </a:lvl4pPr>
            <a:lvl5pPr lvl="4" algn="l">
              <a:lnSpc>
                <a:spcPct val="100000"/>
              </a:lnSpc>
              <a:spcBef>
                <a:spcPts val="0"/>
              </a:spcBef>
              <a:spcAft>
                <a:spcPts val="0"/>
              </a:spcAft>
              <a:buSzPts val="1400"/>
              <a:buNone/>
              <a:defRPr sz="1200">
                <a:latin typeface="Roboto Condensed"/>
                <a:ea typeface="Roboto Condensed"/>
                <a:cs typeface="Roboto Condensed"/>
                <a:sym typeface="Roboto Condensed"/>
              </a:defRPr>
            </a:lvl5pPr>
            <a:lvl6pPr lvl="5" algn="l">
              <a:lnSpc>
                <a:spcPct val="100000"/>
              </a:lnSpc>
              <a:spcBef>
                <a:spcPts val="0"/>
              </a:spcBef>
              <a:spcAft>
                <a:spcPts val="0"/>
              </a:spcAft>
              <a:buSzPts val="1400"/>
              <a:buNone/>
              <a:defRPr sz="1200">
                <a:latin typeface="Roboto Condensed"/>
                <a:ea typeface="Roboto Condensed"/>
                <a:cs typeface="Roboto Condensed"/>
                <a:sym typeface="Roboto Condensed"/>
              </a:defRPr>
            </a:lvl6pPr>
            <a:lvl7pPr lvl="6" algn="l">
              <a:lnSpc>
                <a:spcPct val="100000"/>
              </a:lnSpc>
              <a:spcBef>
                <a:spcPts val="0"/>
              </a:spcBef>
              <a:spcAft>
                <a:spcPts val="0"/>
              </a:spcAft>
              <a:buSzPts val="1400"/>
              <a:buNone/>
              <a:defRPr sz="1200">
                <a:latin typeface="Roboto Condensed"/>
                <a:ea typeface="Roboto Condensed"/>
                <a:cs typeface="Roboto Condensed"/>
                <a:sym typeface="Roboto Condensed"/>
              </a:defRPr>
            </a:lvl7pPr>
            <a:lvl8pPr lvl="7" algn="l">
              <a:lnSpc>
                <a:spcPct val="100000"/>
              </a:lnSpc>
              <a:spcBef>
                <a:spcPts val="0"/>
              </a:spcBef>
              <a:spcAft>
                <a:spcPts val="0"/>
              </a:spcAft>
              <a:buSzPts val="1400"/>
              <a:buNone/>
              <a:defRPr sz="1200">
                <a:latin typeface="Roboto Condensed"/>
                <a:ea typeface="Roboto Condensed"/>
                <a:cs typeface="Roboto Condensed"/>
                <a:sym typeface="Roboto Condensed"/>
              </a:defRPr>
            </a:lvl8pPr>
            <a:lvl9pPr lvl="8" algn="l">
              <a:lnSpc>
                <a:spcPct val="100000"/>
              </a:lnSpc>
              <a:spcBef>
                <a:spcPts val="0"/>
              </a:spcBef>
              <a:spcAft>
                <a:spcPts val="0"/>
              </a:spcAft>
              <a:buSzPts val="1400"/>
              <a:buNone/>
              <a:defRPr sz="1200">
                <a:latin typeface="Roboto Condensed"/>
                <a:ea typeface="Roboto Condensed"/>
                <a:cs typeface="Roboto Condensed"/>
                <a:sym typeface="Roboto Condensed"/>
              </a:defRPr>
            </a:lvl9pPr>
          </a:lstStyle>
          <a:p/>
        </p:txBody>
      </p:sp>
      <p:sp>
        <p:nvSpPr>
          <p:cNvPr id="114" name="Google Shape;114;p214"/>
          <p:cNvSpPr/>
          <p:nvPr/>
        </p:nvSpPr>
        <p:spPr>
          <a:xfrm>
            <a:off x="6123344" y="89933"/>
            <a:ext cx="3003600" cy="300000"/>
          </a:xfrm>
          <a:prstGeom prst="rect">
            <a:avLst/>
          </a:prstGeom>
          <a:solidFill>
            <a:srgbClr val="0B5394"/>
          </a:solidFill>
          <a:ln cap="flat"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Roboto Condensed"/>
                <a:ea typeface="Roboto Condensed"/>
                <a:cs typeface="Roboto Condensed"/>
                <a:sym typeface="Roboto Condensed"/>
              </a:rPr>
              <a:t>Target group</a:t>
            </a:r>
            <a:endParaRPr b="0" i="0" sz="1600" u="none" cap="none" strike="noStrike">
              <a:solidFill>
                <a:srgbClr val="FFFFFF"/>
              </a:solidFill>
              <a:latin typeface="Roboto Condensed"/>
              <a:ea typeface="Roboto Condensed"/>
              <a:cs typeface="Roboto Condensed"/>
              <a:sym typeface="Roboto Condensed"/>
            </a:endParaRPr>
          </a:p>
        </p:txBody>
      </p:sp>
      <p:sp>
        <p:nvSpPr>
          <p:cNvPr id="115" name="Google Shape;115;p214"/>
          <p:cNvSpPr txBox="1"/>
          <p:nvPr>
            <p:ph idx="4" type="title"/>
          </p:nvPr>
        </p:nvSpPr>
        <p:spPr>
          <a:xfrm>
            <a:off x="3059067" y="439700"/>
            <a:ext cx="3003600" cy="879600"/>
          </a:xfrm>
          <a:prstGeom prst="rect">
            <a:avLst/>
          </a:prstGeom>
          <a:noFill/>
          <a:ln cap="flat" cmpd="sng" w="9525">
            <a:solidFill>
              <a:srgbClr val="EFEFEF"/>
            </a:solidFill>
            <a:prstDash val="solid"/>
            <a:round/>
            <a:headEnd len="sm" w="sm" type="none"/>
            <a:tailEnd len="sm" w="sm" type="none"/>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sz="1200">
                <a:latin typeface="Roboto Condensed"/>
                <a:ea typeface="Roboto Condensed"/>
                <a:cs typeface="Roboto Condensed"/>
                <a:sym typeface="Roboto Condensed"/>
              </a:defRPr>
            </a:lvl1pPr>
            <a:lvl2pPr lvl="1" algn="l">
              <a:lnSpc>
                <a:spcPct val="100000"/>
              </a:lnSpc>
              <a:spcBef>
                <a:spcPts val="0"/>
              </a:spcBef>
              <a:spcAft>
                <a:spcPts val="0"/>
              </a:spcAft>
              <a:buSzPts val="1400"/>
              <a:buNone/>
              <a:defRPr sz="1200">
                <a:latin typeface="Roboto Condensed"/>
                <a:ea typeface="Roboto Condensed"/>
                <a:cs typeface="Roboto Condensed"/>
                <a:sym typeface="Roboto Condensed"/>
              </a:defRPr>
            </a:lvl2pPr>
            <a:lvl3pPr lvl="2" algn="l">
              <a:lnSpc>
                <a:spcPct val="100000"/>
              </a:lnSpc>
              <a:spcBef>
                <a:spcPts val="0"/>
              </a:spcBef>
              <a:spcAft>
                <a:spcPts val="0"/>
              </a:spcAft>
              <a:buSzPts val="1400"/>
              <a:buNone/>
              <a:defRPr sz="1200">
                <a:latin typeface="Roboto Condensed"/>
                <a:ea typeface="Roboto Condensed"/>
                <a:cs typeface="Roboto Condensed"/>
                <a:sym typeface="Roboto Condensed"/>
              </a:defRPr>
            </a:lvl3pPr>
            <a:lvl4pPr lvl="3" algn="l">
              <a:lnSpc>
                <a:spcPct val="100000"/>
              </a:lnSpc>
              <a:spcBef>
                <a:spcPts val="0"/>
              </a:spcBef>
              <a:spcAft>
                <a:spcPts val="0"/>
              </a:spcAft>
              <a:buSzPts val="1400"/>
              <a:buNone/>
              <a:defRPr sz="1200">
                <a:latin typeface="Roboto Condensed"/>
                <a:ea typeface="Roboto Condensed"/>
                <a:cs typeface="Roboto Condensed"/>
                <a:sym typeface="Roboto Condensed"/>
              </a:defRPr>
            </a:lvl4pPr>
            <a:lvl5pPr lvl="4" algn="l">
              <a:lnSpc>
                <a:spcPct val="100000"/>
              </a:lnSpc>
              <a:spcBef>
                <a:spcPts val="0"/>
              </a:spcBef>
              <a:spcAft>
                <a:spcPts val="0"/>
              </a:spcAft>
              <a:buSzPts val="1400"/>
              <a:buNone/>
              <a:defRPr sz="1200">
                <a:latin typeface="Roboto Condensed"/>
                <a:ea typeface="Roboto Condensed"/>
                <a:cs typeface="Roboto Condensed"/>
                <a:sym typeface="Roboto Condensed"/>
              </a:defRPr>
            </a:lvl5pPr>
            <a:lvl6pPr lvl="5" algn="l">
              <a:lnSpc>
                <a:spcPct val="100000"/>
              </a:lnSpc>
              <a:spcBef>
                <a:spcPts val="0"/>
              </a:spcBef>
              <a:spcAft>
                <a:spcPts val="0"/>
              </a:spcAft>
              <a:buSzPts val="1400"/>
              <a:buNone/>
              <a:defRPr sz="1200">
                <a:latin typeface="Roboto Condensed"/>
                <a:ea typeface="Roboto Condensed"/>
                <a:cs typeface="Roboto Condensed"/>
                <a:sym typeface="Roboto Condensed"/>
              </a:defRPr>
            </a:lvl6pPr>
            <a:lvl7pPr lvl="6" algn="l">
              <a:lnSpc>
                <a:spcPct val="100000"/>
              </a:lnSpc>
              <a:spcBef>
                <a:spcPts val="0"/>
              </a:spcBef>
              <a:spcAft>
                <a:spcPts val="0"/>
              </a:spcAft>
              <a:buSzPts val="1400"/>
              <a:buNone/>
              <a:defRPr sz="1200">
                <a:latin typeface="Roboto Condensed"/>
                <a:ea typeface="Roboto Condensed"/>
                <a:cs typeface="Roboto Condensed"/>
                <a:sym typeface="Roboto Condensed"/>
              </a:defRPr>
            </a:lvl7pPr>
            <a:lvl8pPr lvl="7" algn="l">
              <a:lnSpc>
                <a:spcPct val="100000"/>
              </a:lnSpc>
              <a:spcBef>
                <a:spcPts val="0"/>
              </a:spcBef>
              <a:spcAft>
                <a:spcPts val="0"/>
              </a:spcAft>
              <a:buSzPts val="1400"/>
              <a:buNone/>
              <a:defRPr sz="1200">
                <a:latin typeface="Roboto Condensed"/>
                <a:ea typeface="Roboto Condensed"/>
                <a:cs typeface="Roboto Condensed"/>
                <a:sym typeface="Roboto Condensed"/>
              </a:defRPr>
            </a:lvl8pPr>
            <a:lvl9pPr lvl="8" algn="l">
              <a:lnSpc>
                <a:spcPct val="100000"/>
              </a:lnSpc>
              <a:spcBef>
                <a:spcPts val="0"/>
              </a:spcBef>
              <a:spcAft>
                <a:spcPts val="0"/>
              </a:spcAft>
              <a:buSzPts val="1400"/>
              <a:buNone/>
              <a:defRPr sz="1200">
                <a:latin typeface="Roboto Condensed"/>
                <a:ea typeface="Roboto Condensed"/>
                <a:cs typeface="Roboto Condensed"/>
                <a:sym typeface="Roboto Condensed"/>
              </a:defRPr>
            </a:lvl9pPr>
          </a:lstStyle>
          <a:p/>
        </p:txBody>
      </p:sp>
      <p:sp>
        <p:nvSpPr>
          <p:cNvPr id="116" name="Google Shape;116;p214"/>
          <p:cNvSpPr/>
          <p:nvPr/>
        </p:nvSpPr>
        <p:spPr>
          <a:xfrm>
            <a:off x="9181633" y="89933"/>
            <a:ext cx="3003600" cy="300000"/>
          </a:xfrm>
          <a:prstGeom prst="rect">
            <a:avLst/>
          </a:prstGeom>
          <a:solidFill>
            <a:srgbClr val="0B5394"/>
          </a:solidFill>
          <a:ln cap="flat"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Roboto Condensed"/>
                <a:ea typeface="Roboto Condensed"/>
                <a:cs typeface="Roboto Condensed"/>
                <a:sym typeface="Roboto Condensed"/>
              </a:rPr>
              <a:t>Needs and critical factors</a:t>
            </a:r>
            <a:endParaRPr b="0" i="0" sz="1600" u="none" cap="none" strike="noStrike">
              <a:solidFill>
                <a:srgbClr val="FFFFFF"/>
              </a:solidFill>
              <a:latin typeface="Roboto Condensed"/>
              <a:ea typeface="Roboto Condensed"/>
              <a:cs typeface="Roboto Condensed"/>
              <a:sym typeface="Roboto Condensed"/>
            </a:endParaRPr>
          </a:p>
        </p:txBody>
      </p:sp>
      <p:sp>
        <p:nvSpPr>
          <p:cNvPr id="117" name="Google Shape;117;p214"/>
          <p:cNvSpPr/>
          <p:nvPr/>
        </p:nvSpPr>
        <p:spPr>
          <a:xfrm>
            <a:off x="9700" y="1369067"/>
            <a:ext cx="3003600" cy="300000"/>
          </a:xfrm>
          <a:prstGeom prst="rect">
            <a:avLst/>
          </a:prstGeom>
          <a:solidFill>
            <a:srgbClr val="6D9EEB"/>
          </a:solidFill>
          <a:ln cap="flat"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Roboto Condensed"/>
                <a:ea typeface="Roboto Condensed"/>
                <a:cs typeface="Roboto Condensed"/>
                <a:sym typeface="Roboto Condensed"/>
              </a:rPr>
              <a:t>Preparation</a:t>
            </a:r>
            <a:endParaRPr b="0" i="0" sz="1600" u="none" cap="none" strike="noStrike">
              <a:solidFill>
                <a:srgbClr val="FFFFFF"/>
              </a:solidFill>
              <a:latin typeface="Roboto Condensed"/>
              <a:ea typeface="Roboto Condensed"/>
              <a:cs typeface="Roboto Condensed"/>
              <a:sym typeface="Roboto Condensed"/>
            </a:endParaRPr>
          </a:p>
        </p:txBody>
      </p:sp>
      <p:sp>
        <p:nvSpPr>
          <p:cNvPr id="118" name="Google Shape;118;p214"/>
          <p:cNvSpPr/>
          <p:nvPr/>
        </p:nvSpPr>
        <p:spPr>
          <a:xfrm>
            <a:off x="9178700" y="1369067"/>
            <a:ext cx="3003600" cy="300000"/>
          </a:xfrm>
          <a:prstGeom prst="rect">
            <a:avLst/>
          </a:prstGeom>
          <a:solidFill>
            <a:srgbClr val="6D9EEB"/>
          </a:solidFill>
          <a:ln cap="flat"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Roboto Condensed"/>
                <a:ea typeface="Roboto Condensed"/>
                <a:cs typeface="Roboto Condensed"/>
                <a:sym typeface="Roboto Condensed"/>
              </a:rPr>
              <a:t>Conclusion</a:t>
            </a:r>
            <a:endParaRPr b="0" i="0" sz="1600" u="none" cap="none" strike="noStrike">
              <a:solidFill>
                <a:srgbClr val="FFFFFF"/>
              </a:solidFill>
              <a:latin typeface="Roboto Condensed"/>
              <a:ea typeface="Roboto Condensed"/>
              <a:cs typeface="Roboto Condensed"/>
              <a:sym typeface="Roboto Condensed"/>
            </a:endParaRPr>
          </a:p>
        </p:txBody>
      </p:sp>
      <p:sp>
        <p:nvSpPr>
          <p:cNvPr id="119" name="Google Shape;119;p214"/>
          <p:cNvSpPr/>
          <p:nvPr/>
        </p:nvSpPr>
        <p:spPr>
          <a:xfrm>
            <a:off x="3062000" y="1369067"/>
            <a:ext cx="6068100" cy="300000"/>
          </a:xfrm>
          <a:prstGeom prst="rect">
            <a:avLst/>
          </a:prstGeom>
          <a:solidFill>
            <a:srgbClr val="6D9EEB"/>
          </a:solidFill>
          <a:ln cap="flat"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en-GB" sz="1600" u="none" cap="none" strike="noStrike">
                <a:solidFill>
                  <a:srgbClr val="FFFFFF"/>
                </a:solidFill>
                <a:latin typeface="Roboto Condensed"/>
                <a:ea typeface="Roboto Condensed"/>
                <a:cs typeface="Roboto Condensed"/>
                <a:sym typeface="Roboto Condensed"/>
              </a:rPr>
              <a:t>Delivery</a:t>
            </a:r>
            <a:endParaRPr b="0" i="0" sz="1600" u="none" cap="none" strike="noStrike">
              <a:solidFill>
                <a:srgbClr val="FFFFFF"/>
              </a:solidFill>
              <a:latin typeface="Roboto Condensed"/>
              <a:ea typeface="Roboto Condensed"/>
              <a:cs typeface="Roboto Condensed"/>
              <a:sym typeface="Roboto Condensed"/>
            </a:endParaRPr>
          </a:p>
        </p:txBody>
      </p:sp>
      <p:sp>
        <p:nvSpPr>
          <p:cNvPr id="120" name="Google Shape;120;p214"/>
          <p:cNvSpPr/>
          <p:nvPr/>
        </p:nvSpPr>
        <p:spPr>
          <a:xfrm>
            <a:off x="20000" y="1708867"/>
            <a:ext cx="1499100" cy="50967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14"/>
          <p:cNvSpPr/>
          <p:nvPr/>
        </p:nvSpPr>
        <p:spPr>
          <a:xfrm>
            <a:off x="1519200" y="1708867"/>
            <a:ext cx="1499100" cy="50967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14"/>
          <p:cNvSpPr/>
          <p:nvPr/>
        </p:nvSpPr>
        <p:spPr>
          <a:xfrm>
            <a:off x="9181300" y="1718833"/>
            <a:ext cx="1499100" cy="50967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14"/>
          <p:cNvSpPr/>
          <p:nvPr/>
        </p:nvSpPr>
        <p:spPr>
          <a:xfrm>
            <a:off x="10680500" y="1718833"/>
            <a:ext cx="1499100" cy="50967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14"/>
          <p:cNvSpPr/>
          <p:nvPr/>
        </p:nvSpPr>
        <p:spPr>
          <a:xfrm rot="-5400000">
            <a:off x="5350283" y="3020117"/>
            <a:ext cx="1499100" cy="60720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14"/>
          <p:cNvSpPr/>
          <p:nvPr/>
        </p:nvSpPr>
        <p:spPr>
          <a:xfrm rot="-5400000">
            <a:off x="5200467" y="1371067"/>
            <a:ext cx="1798800" cy="60720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14"/>
          <p:cNvSpPr/>
          <p:nvPr/>
        </p:nvSpPr>
        <p:spPr>
          <a:xfrm rot="-5400000">
            <a:off x="5200467" y="-417700"/>
            <a:ext cx="1798800" cy="6072000"/>
          </a:xfrm>
          <a:prstGeom prst="rect">
            <a:avLst/>
          </a:prstGeom>
          <a:solidFill>
            <a:srgbClr val="F3F3F3"/>
          </a:solidFill>
          <a:ln cap="flat" cmpd="sng" w="9525">
            <a:solidFill>
              <a:srgbClr val="FFFFFF"/>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14"/>
          <p:cNvSpPr txBox="1"/>
          <p:nvPr/>
        </p:nvSpPr>
        <p:spPr>
          <a:xfrm>
            <a:off x="99933" y="1585633"/>
            <a:ext cx="1279200" cy="349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oboto Condensed"/>
                <a:ea typeface="Roboto Condensed"/>
                <a:cs typeface="Roboto Condensed"/>
                <a:sym typeface="Roboto Condensed"/>
              </a:rPr>
              <a:t>Analysis</a:t>
            </a:r>
            <a:endParaRPr b="0" i="0" sz="1300" u="none" cap="none" strike="noStrike">
              <a:solidFill>
                <a:srgbClr val="000000"/>
              </a:solidFill>
              <a:latin typeface="Roboto Condensed"/>
              <a:ea typeface="Roboto Condensed"/>
              <a:cs typeface="Roboto Condensed"/>
              <a:sym typeface="Roboto Condensed"/>
            </a:endParaRPr>
          </a:p>
        </p:txBody>
      </p:sp>
      <p:sp>
        <p:nvSpPr>
          <p:cNvPr id="128" name="Google Shape;128;p214"/>
          <p:cNvSpPr txBox="1"/>
          <p:nvPr/>
        </p:nvSpPr>
        <p:spPr>
          <a:xfrm>
            <a:off x="1651933" y="1585633"/>
            <a:ext cx="1279200" cy="349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oboto Condensed"/>
                <a:ea typeface="Roboto Condensed"/>
                <a:cs typeface="Roboto Condensed"/>
                <a:sym typeface="Roboto Condensed"/>
              </a:rPr>
              <a:t>Awareness</a:t>
            </a:r>
            <a:endParaRPr b="0" i="0" sz="1300" u="none" cap="none" strike="noStrike">
              <a:solidFill>
                <a:srgbClr val="000000"/>
              </a:solidFill>
              <a:latin typeface="Roboto Condensed"/>
              <a:ea typeface="Roboto Condensed"/>
              <a:cs typeface="Roboto Condensed"/>
              <a:sym typeface="Roboto Condensed"/>
            </a:endParaRPr>
          </a:p>
        </p:txBody>
      </p:sp>
      <p:sp>
        <p:nvSpPr>
          <p:cNvPr id="129" name="Google Shape;129;p214"/>
          <p:cNvSpPr txBox="1"/>
          <p:nvPr/>
        </p:nvSpPr>
        <p:spPr>
          <a:xfrm>
            <a:off x="3013300" y="1585667"/>
            <a:ext cx="1279200" cy="349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oboto Condensed"/>
                <a:ea typeface="Roboto Condensed"/>
                <a:cs typeface="Roboto Condensed"/>
                <a:sym typeface="Roboto Condensed"/>
              </a:rPr>
              <a:t>Knowledge</a:t>
            </a:r>
            <a:endParaRPr b="0" i="0" sz="1300" u="none" cap="none" strike="noStrike">
              <a:solidFill>
                <a:srgbClr val="000000"/>
              </a:solidFill>
              <a:latin typeface="Roboto Condensed"/>
              <a:ea typeface="Roboto Condensed"/>
              <a:cs typeface="Roboto Condensed"/>
              <a:sym typeface="Roboto Condensed"/>
            </a:endParaRPr>
          </a:p>
        </p:txBody>
      </p:sp>
      <p:sp>
        <p:nvSpPr>
          <p:cNvPr id="130" name="Google Shape;130;p214"/>
          <p:cNvSpPr txBox="1"/>
          <p:nvPr/>
        </p:nvSpPr>
        <p:spPr>
          <a:xfrm>
            <a:off x="3013300" y="3446050"/>
            <a:ext cx="1279200" cy="349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oboto Condensed"/>
                <a:ea typeface="Roboto Condensed"/>
                <a:cs typeface="Roboto Condensed"/>
                <a:sym typeface="Roboto Condensed"/>
              </a:rPr>
              <a:t>Skills</a:t>
            </a:r>
            <a:endParaRPr b="0" i="0" sz="1300" u="none" cap="none" strike="noStrike">
              <a:solidFill>
                <a:srgbClr val="000000"/>
              </a:solidFill>
              <a:latin typeface="Roboto Condensed"/>
              <a:ea typeface="Roboto Condensed"/>
              <a:cs typeface="Roboto Condensed"/>
              <a:sym typeface="Roboto Condensed"/>
            </a:endParaRPr>
          </a:p>
        </p:txBody>
      </p:sp>
      <p:sp>
        <p:nvSpPr>
          <p:cNvPr id="131" name="Google Shape;131;p214"/>
          <p:cNvSpPr txBox="1"/>
          <p:nvPr/>
        </p:nvSpPr>
        <p:spPr>
          <a:xfrm>
            <a:off x="3013300" y="5228183"/>
            <a:ext cx="1279200" cy="3495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oboto Condensed"/>
                <a:ea typeface="Roboto Condensed"/>
                <a:cs typeface="Roboto Condensed"/>
                <a:sym typeface="Roboto Condensed"/>
              </a:rPr>
              <a:t>Attitudes</a:t>
            </a:r>
            <a:endParaRPr b="0" i="0" sz="1300" u="none" cap="none" strike="noStrike">
              <a:solidFill>
                <a:srgbClr val="000000"/>
              </a:solidFill>
              <a:latin typeface="Roboto Condensed"/>
              <a:ea typeface="Roboto Condensed"/>
              <a:cs typeface="Roboto Condensed"/>
              <a:sym typeface="Roboto Condensed"/>
            </a:endParaRPr>
          </a:p>
        </p:txBody>
      </p:sp>
      <p:sp>
        <p:nvSpPr>
          <p:cNvPr id="132" name="Google Shape;132;p214"/>
          <p:cNvSpPr txBox="1"/>
          <p:nvPr/>
        </p:nvSpPr>
        <p:spPr>
          <a:xfrm>
            <a:off x="9187600" y="1585667"/>
            <a:ext cx="1499100" cy="349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oboto Condensed"/>
                <a:ea typeface="Roboto Condensed"/>
                <a:cs typeface="Roboto Condensed"/>
                <a:sym typeface="Roboto Condensed"/>
              </a:rPr>
              <a:t>Implementation</a:t>
            </a:r>
            <a:endParaRPr b="0" i="0" sz="1300" u="none" cap="none" strike="noStrike">
              <a:solidFill>
                <a:srgbClr val="000000"/>
              </a:solidFill>
              <a:latin typeface="Roboto Condensed"/>
              <a:ea typeface="Roboto Condensed"/>
              <a:cs typeface="Roboto Condensed"/>
              <a:sym typeface="Roboto Condensed"/>
            </a:endParaRPr>
          </a:p>
        </p:txBody>
      </p:sp>
      <p:sp>
        <p:nvSpPr>
          <p:cNvPr id="133" name="Google Shape;133;p214"/>
          <p:cNvSpPr txBox="1"/>
          <p:nvPr/>
        </p:nvSpPr>
        <p:spPr>
          <a:xfrm>
            <a:off x="10820600" y="1585667"/>
            <a:ext cx="1279200" cy="349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Roboto Condensed"/>
                <a:ea typeface="Roboto Condensed"/>
                <a:cs typeface="Roboto Condensed"/>
                <a:sym typeface="Roboto Condensed"/>
              </a:rPr>
              <a:t>Evaluation</a:t>
            </a:r>
            <a:endParaRPr b="0" i="0" sz="1300" u="none" cap="none" strike="noStrike">
              <a:solidFill>
                <a:srgbClr val="000000"/>
              </a:solidFill>
              <a:latin typeface="Roboto Condensed"/>
              <a:ea typeface="Roboto Condensed"/>
              <a:cs typeface="Roboto Condensed"/>
              <a:sym typeface="Roboto Condense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cSld name="Bullet">
    <p:spTree>
      <p:nvGrpSpPr>
        <p:cNvPr id="134" name="Shape 134"/>
        <p:cNvGrpSpPr/>
        <p:nvPr/>
      </p:nvGrpSpPr>
      <p:grpSpPr>
        <a:xfrm>
          <a:off x="0" y="0"/>
          <a:ext cx="0" cy="0"/>
          <a:chOff x="0" y="0"/>
          <a:chExt cx="0" cy="0"/>
        </a:xfrm>
      </p:grpSpPr>
      <p:sp>
        <p:nvSpPr>
          <p:cNvPr id="135" name="Google Shape;135;p215"/>
          <p:cNvSpPr txBox="1"/>
          <p:nvPr>
            <p:ph type="title"/>
          </p:nvPr>
        </p:nvSpPr>
        <p:spPr>
          <a:xfrm>
            <a:off x="203200" y="274638"/>
            <a:ext cx="11684100" cy="868500"/>
          </a:xfrm>
          <a:prstGeom prst="rect">
            <a:avLst/>
          </a:prstGeom>
          <a:noFill/>
          <a:ln>
            <a:noFill/>
          </a:ln>
        </p:spPr>
        <p:txBody>
          <a:bodyPr anchorCtr="0" anchor="t" bIns="45700" lIns="274300" spcFirstLastPara="1" rIns="274300" wrap="square" tIns="45700">
            <a:noAutofit/>
          </a:bodyPr>
          <a:lstStyle>
            <a:lvl1pPr lvl="0" algn="l">
              <a:lnSpc>
                <a:spcPct val="90000"/>
              </a:lnSpc>
              <a:spcBef>
                <a:spcPts val="0"/>
              </a:spcBef>
              <a:spcAft>
                <a:spcPts val="0"/>
              </a:spcAft>
              <a:buClr>
                <a:srgbClr val="00305E"/>
              </a:buClr>
              <a:buSzPts val="4400"/>
              <a:buFont typeface="Calibri"/>
              <a:buNone/>
              <a:defRPr>
                <a:solidFill>
                  <a:srgbClr val="00305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215"/>
          <p:cNvSpPr txBox="1"/>
          <p:nvPr>
            <p:ph idx="12" type="sldNum"/>
          </p:nvPr>
        </p:nvSpPr>
        <p:spPr>
          <a:xfrm>
            <a:off x="66100" y="6492875"/>
            <a:ext cx="6453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pic>
        <p:nvPicPr>
          <p:cNvPr id="137" name="Google Shape;137;p215"/>
          <p:cNvPicPr preferRelativeResize="0"/>
          <p:nvPr/>
        </p:nvPicPr>
        <p:blipFill rotWithShape="1">
          <a:blip r:embed="rId2">
            <a:alphaModFix/>
          </a:blip>
          <a:srcRect b="0" l="0" r="0" t="0"/>
          <a:stretch/>
        </p:blipFill>
        <p:spPr>
          <a:xfrm>
            <a:off x="10363200" y="6537930"/>
            <a:ext cx="1143000" cy="266700"/>
          </a:xfrm>
          <a:prstGeom prst="rect">
            <a:avLst/>
          </a:prstGeom>
          <a:noFill/>
          <a:ln>
            <a:noFill/>
          </a:ln>
        </p:spPr>
      </p:pic>
      <p:sp>
        <p:nvSpPr>
          <p:cNvPr id="138" name="Google Shape;138;p215"/>
          <p:cNvSpPr txBox="1"/>
          <p:nvPr>
            <p:ph idx="1" type="body"/>
          </p:nvPr>
        </p:nvSpPr>
        <p:spPr>
          <a:xfrm>
            <a:off x="3860800" y="1295400"/>
            <a:ext cx="8026500" cy="48663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640"/>
              </a:spcBef>
              <a:spcAft>
                <a:spcPts val="0"/>
              </a:spcAft>
              <a:buClr>
                <a:srgbClr val="00305E"/>
              </a:buClr>
              <a:buSzPts val="3200"/>
              <a:buFont typeface="Noto Sans Symbols"/>
              <a:buChar char="▪"/>
              <a:defRPr b="1">
                <a:solidFill>
                  <a:srgbClr val="00305E"/>
                </a:solidFill>
              </a:defRPr>
            </a:lvl1pPr>
            <a:lvl2pPr indent="-353060" lvl="1" marL="914400" algn="l">
              <a:lnSpc>
                <a:spcPct val="90000"/>
              </a:lnSpc>
              <a:spcBef>
                <a:spcPts val="560"/>
              </a:spcBef>
              <a:spcAft>
                <a:spcPts val="0"/>
              </a:spcAft>
              <a:buClr>
                <a:srgbClr val="AF1E2D"/>
              </a:buClr>
              <a:buSzPts val="1960"/>
              <a:buFont typeface="Courier New"/>
              <a:buChar char="o"/>
              <a:defRPr>
                <a:solidFill>
                  <a:srgbClr val="AF1E2D"/>
                </a:solidFill>
              </a:defRPr>
            </a:lvl2pPr>
            <a:lvl3pPr indent="-381000" lvl="2" marL="1371600" algn="l">
              <a:lnSpc>
                <a:spcPct val="90000"/>
              </a:lnSpc>
              <a:spcBef>
                <a:spcPts val="480"/>
              </a:spcBef>
              <a:spcAft>
                <a:spcPts val="0"/>
              </a:spcAft>
              <a:buClr>
                <a:srgbClr val="AF1E2D"/>
              </a:buClr>
              <a:buSzPts val="2400"/>
              <a:buChar char="•"/>
              <a:defRPr>
                <a:solidFill>
                  <a:srgbClr val="AF1E2D"/>
                </a:solidFill>
              </a:defRPr>
            </a:lvl3pPr>
            <a:lvl4pPr indent="-342900" lvl="3" marL="1828800" algn="l">
              <a:lnSpc>
                <a:spcPct val="90000"/>
              </a:lnSpc>
              <a:spcBef>
                <a:spcPts val="360"/>
              </a:spcBef>
              <a:spcAft>
                <a:spcPts val="0"/>
              </a:spcAft>
              <a:buClr>
                <a:schemeClr val="dk1"/>
              </a:buClr>
              <a:buSzPts val="1800"/>
              <a:buChar char="•"/>
              <a:defRPr/>
            </a:lvl4pPr>
            <a:lvl5pPr indent="-342900" lvl="4" marL="2286000" algn="l">
              <a:lnSpc>
                <a:spcPct val="90000"/>
              </a:lnSpc>
              <a:spcBef>
                <a:spcPts val="360"/>
              </a:spcBef>
              <a:spcAft>
                <a:spcPts val="0"/>
              </a:spcAft>
              <a:buClr>
                <a:schemeClr val="dk1"/>
              </a:buClr>
              <a:buSzPts val="1800"/>
              <a:buChar char="•"/>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cxnSp>
        <p:nvCxnSpPr>
          <p:cNvPr id="139" name="Google Shape;139;p215"/>
          <p:cNvCxnSpPr/>
          <p:nvPr/>
        </p:nvCxnSpPr>
        <p:spPr>
          <a:xfrm>
            <a:off x="508000" y="909572"/>
            <a:ext cx="11379300" cy="0"/>
          </a:xfrm>
          <a:prstGeom prst="straightConnector1">
            <a:avLst/>
          </a:prstGeom>
          <a:noFill/>
          <a:ln cap="sq" cmpd="sng" w="19050">
            <a:solidFill>
              <a:srgbClr val="AF1E2D"/>
            </a:solidFill>
            <a:prstDash val="solid"/>
            <a:bevel/>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 Sub, Body">
  <p:cSld name="Head, Sub, Body">
    <p:spTree>
      <p:nvGrpSpPr>
        <p:cNvPr id="140" name="Shape 140"/>
        <p:cNvGrpSpPr/>
        <p:nvPr/>
      </p:nvGrpSpPr>
      <p:grpSpPr>
        <a:xfrm>
          <a:off x="0" y="0"/>
          <a:ext cx="0" cy="0"/>
          <a:chOff x="0" y="0"/>
          <a:chExt cx="0" cy="0"/>
        </a:xfrm>
      </p:grpSpPr>
      <p:sp>
        <p:nvSpPr>
          <p:cNvPr id="141" name="Google Shape;141;p216"/>
          <p:cNvSpPr txBox="1"/>
          <p:nvPr>
            <p:ph type="title"/>
          </p:nvPr>
        </p:nvSpPr>
        <p:spPr>
          <a:xfrm>
            <a:off x="334433" y="274638"/>
            <a:ext cx="10754700" cy="4023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sz="2000">
                <a:solidFill>
                  <a:srgbClr val="0063B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2" name="Google Shape;142;p216"/>
          <p:cNvSpPr txBox="1"/>
          <p:nvPr>
            <p:ph idx="1" type="body"/>
          </p:nvPr>
        </p:nvSpPr>
        <p:spPr>
          <a:xfrm>
            <a:off x="336000" y="1408584"/>
            <a:ext cx="11520000" cy="4608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600"/>
              </a:spcBef>
              <a:spcAft>
                <a:spcPts val="0"/>
              </a:spcAft>
              <a:buClr>
                <a:srgbClr val="0063BE"/>
              </a:buClr>
              <a:buSzPts val="1800"/>
              <a:buFont typeface="Arial"/>
              <a:buChar char="•"/>
              <a:defRPr b="0" sz="1800">
                <a:latin typeface="Arial"/>
                <a:ea typeface="Arial"/>
                <a:cs typeface="Arial"/>
                <a:sym typeface="Arial"/>
              </a:defRPr>
            </a:lvl1pPr>
            <a:lvl2pPr indent="-342900" lvl="1" marL="914400" algn="l">
              <a:lnSpc>
                <a:spcPct val="90000"/>
              </a:lnSpc>
              <a:spcBef>
                <a:spcPts val="600"/>
              </a:spcBef>
              <a:spcAft>
                <a:spcPts val="0"/>
              </a:spcAft>
              <a:buClr>
                <a:srgbClr val="0063BE"/>
              </a:buClr>
              <a:buSzPts val="1800"/>
              <a:buChar char="•"/>
              <a:defRPr sz="1800">
                <a:latin typeface="Arial"/>
                <a:ea typeface="Arial"/>
                <a:cs typeface="Arial"/>
                <a:sym typeface="Arial"/>
              </a:defRPr>
            </a:lvl2pPr>
            <a:lvl3pPr indent="-342900" lvl="2" marL="1371600" algn="l">
              <a:lnSpc>
                <a:spcPct val="90000"/>
              </a:lnSpc>
              <a:spcBef>
                <a:spcPts val="600"/>
              </a:spcBef>
              <a:spcAft>
                <a:spcPts val="0"/>
              </a:spcAft>
              <a:buClr>
                <a:srgbClr val="0063BE"/>
              </a:buClr>
              <a:buSzPts val="1800"/>
              <a:buFont typeface="Arial"/>
              <a:buChar char="•"/>
              <a:defRPr sz="1800">
                <a:latin typeface="Arial"/>
                <a:ea typeface="Arial"/>
                <a:cs typeface="Arial"/>
                <a:sym typeface="Arial"/>
              </a:defRPr>
            </a:lvl3pPr>
            <a:lvl4pPr indent="-342900" lvl="3" marL="1828800" algn="l">
              <a:lnSpc>
                <a:spcPct val="90000"/>
              </a:lnSpc>
              <a:spcBef>
                <a:spcPts val="600"/>
              </a:spcBef>
              <a:spcAft>
                <a:spcPts val="0"/>
              </a:spcAft>
              <a:buClr>
                <a:srgbClr val="0063BE"/>
              </a:buClr>
              <a:buSzPts val="1800"/>
              <a:buFont typeface="Arial"/>
              <a:buChar char="̶"/>
              <a:defRPr sz="1800">
                <a:latin typeface="Arial"/>
                <a:ea typeface="Arial"/>
                <a:cs typeface="Arial"/>
                <a:sym typeface="Arial"/>
              </a:defRPr>
            </a:lvl4pPr>
            <a:lvl5pPr indent="-228600" lvl="4" marL="2286000" algn="l">
              <a:lnSpc>
                <a:spcPct val="90000"/>
              </a:lnSpc>
              <a:spcBef>
                <a:spcPts val="600"/>
              </a:spcBef>
              <a:spcAft>
                <a:spcPts val="0"/>
              </a:spcAft>
              <a:buClr>
                <a:srgbClr val="0070C0"/>
              </a:buClr>
              <a:buSzPts val="2000"/>
              <a:buFont typeface="Arial"/>
              <a:buNone/>
              <a:defRPr sz="2000">
                <a:solidFill>
                  <a:schemeClr val="dk1"/>
                </a:solidFill>
                <a:latin typeface="Arial"/>
                <a:ea typeface="Arial"/>
                <a:cs typeface="Arial"/>
                <a:sym typeface="Arial"/>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
        <p:nvSpPr>
          <p:cNvPr id="143" name="Google Shape;143;p216"/>
          <p:cNvSpPr txBox="1"/>
          <p:nvPr>
            <p:ph idx="2" type="body"/>
          </p:nvPr>
        </p:nvSpPr>
        <p:spPr>
          <a:xfrm>
            <a:off x="332317" y="938213"/>
            <a:ext cx="11541900" cy="463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600"/>
              </a:spcBef>
              <a:spcAft>
                <a:spcPts val="0"/>
              </a:spcAft>
              <a:buSzPts val="1800"/>
              <a:buNone/>
              <a:defRPr sz="1800">
                <a:solidFill>
                  <a:srgbClr val="5A5A5A"/>
                </a:solidFill>
                <a:latin typeface="Arial"/>
                <a:ea typeface="Arial"/>
                <a:cs typeface="Arial"/>
                <a:sym typeface="Arial"/>
              </a:defRPr>
            </a:lvl1pPr>
            <a:lvl2pPr indent="-228600" lvl="1" marL="914400" algn="l">
              <a:lnSpc>
                <a:spcPct val="90000"/>
              </a:lnSpc>
              <a:spcBef>
                <a:spcPts val="600"/>
              </a:spcBef>
              <a:spcAft>
                <a:spcPts val="0"/>
              </a:spcAft>
              <a:buSzPts val="1800"/>
              <a:buNone/>
              <a:defRPr/>
            </a:lvl2pPr>
            <a:lvl3pPr indent="-228600" lvl="2" marL="1371600" algn="l">
              <a:lnSpc>
                <a:spcPct val="90000"/>
              </a:lnSpc>
              <a:spcBef>
                <a:spcPts val="600"/>
              </a:spcBef>
              <a:spcAft>
                <a:spcPts val="0"/>
              </a:spcAft>
              <a:buSzPts val="1800"/>
              <a:buNone/>
              <a:defRPr/>
            </a:lvl3pPr>
            <a:lvl4pPr indent="-228600" lvl="3" marL="1828800" algn="l">
              <a:lnSpc>
                <a:spcPct val="90000"/>
              </a:lnSpc>
              <a:spcBef>
                <a:spcPts val="600"/>
              </a:spcBef>
              <a:spcAft>
                <a:spcPts val="0"/>
              </a:spcAft>
              <a:buSzPts val="1800"/>
              <a:buNone/>
              <a:defRPr/>
            </a:lvl4pPr>
            <a:lvl5pPr indent="-228600" lvl="4" marL="2286000" algn="l">
              <a:lnSpc>
                <a:spcPct val="90000"/>
              </a:lnSpc>
              <a:spcBef>
                <a:spcPts val="600"/>
              </a:spcBef>
              <a:spcAft>
                <a:spcPts val="0"/>
              </a:spcAft>
              <a:buSzPts val="1800"/>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
        <p:nvSpPr>
          <p:cNvPr id="144" name="Google Shape;144;p216"/>
          <p:cNvSpPr txBox="1"/>
          <p:nvPr>
            <p:ph idx="12" type="sldNum"/>
          </p:nvPr>
        </p:nvSpPr>
        <p:spPr>
          <a:xfrm>
            <a:off x="11125200" y="6435725"/>
            <a:ext cx="1016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r Graphic only">
  <p:cSld name="Text or Graphic only">
    <p:spTree>
      <p:nvGrpSpPr>
        <p:cNvPr id="145" name="Shape 145"/>
        <p:cNvGrpSpPr/>
        <p:nvPr/>
      </p:nvGrpSpPr>
      <p:grpSpPr>
        <a:xfrm>
          <a:off x="0" y="0"/>
          <a:ext cx="0" cy="0"/>
          <a:chOff x="0" y="0"/>
          <a:chExt cx="0" cy="0"/>
        </a:xfrm>
      </p:grpSpPr>
      <p:sp>
        <p:nvSpPr>
          <p:cNvPr id="146" name="Google Shape;146;p217"/>
          <p:cNvSpPr txBox="1"/>
          <p:nvPr>
            <p:ph type="title"/>
          </p:nvPr>
        </p:nvSpPr>
        <p:spPr>
          <a:xfrm>
            <a:off x="334433" y="274638"/>
            <a:ext cx="10754700" cy="7062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sz="2000">
                <a:solidFill>
                  <a:srgbClr val="0063BE"/>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7" name="Google Shape;147;p217"/>
          <p:cNvSpPr txBox="1"/>
          <p:nvPr>
            <p:ph idx="1" type="body"/>
          </p:nvPr>
        </p:nvSpPr>
        <p:spPr>
          <a:xfrm>
            <a:off x="336000" y="980728"/>
            <a:ext cx="11520000" cy="5184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600"/>
              </a:spcBef>
              <a:spcAft>
                <a:spcPts val="0"/>
              </a:spcAft>
              <a:buClr>
                <a:srgbClr val="0063BE"/>
              </a:buClr>
              <a:buSzPts val="1800"/>
              <a:buFont typeface="Arial"/>
              <a:buChar char="•"/>
              <a:defRPr b="0" sz="1800">
                <a:latin typeface="Arial"/>
                <a:ea typeface="Arial"/>
                <a:cs typeface="Arial"/>
                <a:sym typeface="Arial"/>
              </a:defRPr>
            </a:lvl1pPr>
            <a:lvl2pPr indent="-342900" lvl="1" marL="914400" algn="l">
              <a:lnSpc>
                <a:spcPct val="90000"/>
              </a:lnSpc>
              <a:spcBef>
                <a:spcPts val="600"/>
              </a:spcBef>
              <a:spcAft>
                <a:spcPts val="0"/>
              </a:spcAft>
              <a:buClr>
                <a:srgbClr val="0063BE"/>
              </a:buClr>
              <a:buSzPts val="1800"/>
              <a:buChar char="•"/>
              <a:defRPr sz="1800">
                <a:latin typeface="Arial"/>
                <a:ea typeface="Arial"/>
                <a:cs typeface="Arial"/>
                <a:sym typeface="Arial"/>
              </a:defRPr>
            </a:lvl2pPr>
            <a:lvl3pPr indent="-342900" lvl="2" marL="1371600" algn="l">
              <a:lnSpc>
                <a:spcPct val="90000"/>
              </a:lnSpc>
              <a:spcBef>
                <a:spcPts val="600"/>
              </a:spcBef>
              <a:spcAft>
                <a:spcPts val="0"/>
              </a:spcAft>
              <a:buClr>
                <a:srgbClr val="0063BE"/>
              </a:buClr>
              <a:buSzPts val="1800"/>
              <a:buFont typeface="Arial"/>
              <a:buChar char="•"/>
              <a:defRPr sz="1800">
                <a:latin typeface="Arial"/>
                <a:ea typeface="Arial"/>
                <a:cs typeface="Arial"/>
                <a:sym typeface="Arial"/>
              </a:defRPr>
            </a:lvl3pPr>
            <a:lvl4pPr indent="-342900" lvl="3" marL="1828800" algn="l">
              <a:lnSpc>
                <a:spcPct val="90000"/>
              </a:lnSpc>
              <a:spcBef>
                <a:spcPts val="600"/>
              </a:spcBef>
              <a:spcAft>
                <a:spcPts val="0"/>
              </a:spcAft>
              <a:buClr>
                <a:srgbClr val="0063BE"/>
              </a:buClr>
              <a:buSzPts val="1800"/>
              <a:buFont typeface="Arial"/>
              <a:buChar char="̶"/>
              <a:defRPr sz="1800">
                <a:latin typeface="Arial"/>
                <a:ea typeface="Arial"/>
                <a:cs typeface="Arial"/>
                <a:sym typeface="Arial"/>
              </a:defRPr>
            </a:lvl4pPr>
            <a:lvl5pPr indent="-228600" lvl="4" marL="2286000" algn="l">
              <a:lnSpc>
                <a:spcPct val="90000"/>
              </a:lnSpc>
              <a:spcBef>
                <a:spcPts val="600"/>
              </a:spcBef>
              <a:spcAft>
                <a:spcPts val="0"/>
              </a:spcAft>
              <a:buClr>
                <a:srgbClr val="0070C0"/>
              </a:buClr>
              <a:buSzPts val="2000"/>
              <a:buFont typeface="Arial"/>
              <a:buNone/>
              <a:defRPr sz="2000">
                <a:solidFill>
                  <a:schemeClr val="dk1"/>
                </a:solidFill>
                <a:latin typeface="Arial"/>
                <a:ea typeface="Arial"/>
                <a:cs typeface="Arial"/>
                <a:sym typeface="Arial"/>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
        <p:nvSpPr>
          <p:cNvPr id="148" name="Google Shape;148;p217"/>
          <p:cNvSpPr txBox="1"/>
          <p:nvPr>
            <p:ph idx="12" type="sldNum"/>
          </p:nvPr>
        </p:nvSpPr>
        <p:spPr>
          <a:xfrm>
            <a:off x="11125200" y="6435725"/>
            <a:ext cx="1016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2">
  <p:cSld name="1_Title and Content_2">
    <p:spTree>
      <p:nvGrpSpPr>
        <p:cNvPr id="23" name="Shape 23"/>
        <p:cNvGrpSpPr/>
        <p:nvPr/>
      </p:nvGrpSpPr>
      <p:grpSpPr>
        <a:xfrm>
          <a:off x="0" y="0"/>
          <a:ext cx="0" cy="0"/>
          <a:chOff x="0" y="0"/>
          <a:chExt cx="0" cy="0"/>
        </a:xfrm>
      </p:grpSpPr>
      <p:sp>
        <p:nvSpPr>
          <p:cNvPr id="24" name="Google Shape;24;p201"/>
          <p:cNvSpPr/>
          <p:nvPr/>
        </p:nvSpPr>
        <p:spPr>
          <a:xfrm>
            <a:off x="63500" y="308474"/>
            <a:ext cx="7776000" cy="4351800"/>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 name="Google Shape;25;p20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lvl1pPr indent="-292100" lvl="0" marL="457200" marR="0" algn="l">
              <a:lnSpc>
                <a:spcPct val="115000"/>
              </a:lnSpc>
              <a:spcBef>
                <a:spcPts val="0"/>
              </a:spcBef>
              <a:spcAft>
                <a:spcPts val="0"/>
              </a:spcAft>
              <a:buClr>
                <a:schemeClr val="dk1"/>
              </a:buClr>
              <a:buSzPts val="1000"/>
              <a:buFont typeface="Arial"/>
              <a:buChar char="•"/>
              <a:defRPr b="0" i="0" sz="1100" u="none" cap="none" strike="noStrike">
                <a:solidFill>
                  <a:schemeClr val="dk1"/>
                </a:solidFill>
                <a:latin typeface="Arial"/>
                <a:ea typeface="Arial"/>
                <a:cs typeface="Arial"/>
                <a:sym typeface="Arial"/>
              </a:defRPr>
            </a:lvl1pPr>
            <a:lvl2pPr indent="-292100" lvl="1" marL="9144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2pPr>
            <a:lvl3pPr indent="-292100" lvl="2" marL="13716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3pPr>
            <a:lvl4pPr indent="-292100" lvl="3" marL="18288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201"/>
          <p:cNvSpPr txBox="1"/>
          <p:nvPr>
            <p:ph idx="2" type="body"/>
          </p:nvPr>
        </p:nvSpPr>
        <p:spPr>
          <a:xfrm>
            <a:off x="63500" y="4957266"/>
            <a:ext cx="7712400" cy="19008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Google Shape;27;p201"/>
          <p:cNvSpPr txBox="1"/>
          <p:nvPr/>
        </p:nvSpPr>
        <p:spPr>
          <a:xfrm>
            <a:off x="7903000" y="0"/>
            <a:ext cx="4289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Notes</a:t>
            </a:r>
            <a:endParaRPr b="0" i="0" sz="1400" u="none" cap="none" strike="noStrike">
              <a:solidFill>
                <a:schemeClr val="dk1"/>
              </a:solidFill>
              <a:latin typeface="Calibri"/>
              <a:ea typeface="Calibri"/>
              <a:cs typeface="Calibri"/>
              <a:sym typeface="Calibri"/>
            </a:endParaRPr>
          </a:p>
        </p:txBody>
      </p:sp>
      <p:sp>
        <p:nvSpPr>
          <p:cNvPr id="28" name="Google Shape;28;p201"/>
          <p:cNvSpPr txBox="1"/>
          <p:nvPr/>
        </p:nvSpPr>
        <p:spPr>
          <a:xfrm>
            <a:off x="63497" y="4654651"/>
            <a:ext cx="43524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Narration</a:t>
            </a:r>
            <a:endParaRPr b="0" i="0" sz="1400" u="none" cap="none" strike="noStrike">
              <a:solidFill>
                <a:schemeClr val="dk1"/>
              </a:solidFill>
              <a:latin typeface="Calibri"/>
              <a:ea typeface="Calibri"/>
              <a:cs typeface="Calibri"/>
              <a:sym typeface="Calibri"/>
            </a:endParaRPr>
          </a:p>
        </p:txBody>
      </p:sp>
      <p:sp>
        <p:nvSpPr>
          <p:cNvPr id="29" name="Google Shape;29;p201"/>
          <p:cNvSpPr txBox="1"/>
          <p:nvPr/>
        </p:nvSpPr>
        <p:spPr>
          <a:xfrm>
            <a:off x="63502" y="-5775"/>
            <a:ext cx="1271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Slide mockup</a:t>
            </a:r>
            <a:endParaRPr b="0" i="0" sz="1400" u="none" cap="none" strike="noStrike">
              <a:solidFill>
                <a:schemeClr val="dk1"/>
              </a:solidFill>
              <a:latin typeface="Calibri"/>
              <a:ea typeface="Calibri"/>
              <a:cs typeface="Calibri"/>
              <a:sym typeface="Calibri"/>
            </a:endParaRPr>
          </a:p>
        </p:txBody>
      </p:sp>
      <p:sp>
        <p:nvSpPr>
          <p:cNvPr id="30" name="Google Shape;30;p20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1_Title and Content_1">
    <p:spTree>
      <p:nvGrpSpPr>
        <p:cNvPr id="31" name="Shape 31"/>
        <p:cNvGrpSpPr/>
        <p:nvPr/>
      </p:nvGrpSpPr>
      <p:grpSpPr>
        <a:xfrm>
          <a:off x="0" y="0"/>
          <a:ext cx="0" cy="0"/>
          <a:chOff x="0" y="0"/>
          <a:chExt cx="0" cy="0"/>
        </a:xfrm>
      </p:grpSpPr>
      <p:sp>
        <p:nvSpPr>
          <p:cNvPr id="32" name="Google Shape;32;p202"/>
          <p:cNvSpPr txBox="1"/>
          <p:nvPr>
            <p:ph idx="1" type="body"/>
          </p:nvPr>
        </p:nvSpPr>
        <p:spPr>
          <a:xfrm>
            <a:off x="7903000" y="314247"/>
            <a:ext cx="4289100" cy="3981900"/>
          </a:xfrm>
          <a:prstGeom prst="rect">
            <a:avLst/>
          </a:prstGeom>
          <a:noFill/>
          <a:ln>
            <a:noFill/>
          </a:ln>
        </p:spPr>
        <p:txBody>
          <a:bodyPr anchorCtr="0" anchor="t" bIns="45700" lIns="91425" spcFirstLastPara="1" rIns="91425" wrap="square" tIns="45700">
            <a:noAutofit/>
          </a:bodyPr>
          <a:lstStyle>
            <a:lvl1pPr indent="-292100" lvl="0" marL="457200" marR="0" algn="l">
              <a:lnSpc>
                <a:spcPct val="90000"/>
              </a:lnSpc>
              <a:spcBef>
                <a:spcPts val="10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1pPr>
            <a:lvl2pPr indent="-292100" lvl="1" marL="9144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2pPr>
            <a:lvl3pPr indent="-292100" lvl="2" marL="13716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3pPr>
            <a:lvl4pPr indent="-292100" lvl="3" marL="18288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202"/>
          <p:cNvSpPr txBox="1"/>
          <p:nvPr/>
        </p:nvSpPr>
        <p:spPr>
          <a:xfrm>
            <a:off x="63497" y="-5773"/>
            <a:ext cx="7638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Calibri"/>
                <a:ea typeface="Calibri"/>
                <a:cs typeface="Calibri"/>
                <a:sym typeface="Calibri"/>
              </a:rPr>
              <a:t>Title</a:t>
            </a:r>
            <a:endParaRPr b="0" i="0" sz="1400" u="none" cap="none" strike="noStrike">
              <a:solidFill>
                <a:schemeClr val="dk1"/>
              </a:solidFill>
              <a:latin typeface="Calibri"/>
              <a:ea typeface="Calibri"/>
              <a:cs typeface="Calibri"/>
              <a:sym typeface="Calibri"/>
            </a:endParaRPr>
          </a:p>
        </p:txBody>
      </p:sp>
      <p:sp>
        <p:nvSpPr>
          <p:cNvPr id="34" name="Google Shape;34;p202"/>
          <p:cNvSpPr txBox="1"/>
          <p:nvPr>
            <p:ph idx="2" type="body"/>
          </p:nvPr>
        </p:nvSpPr>
        <p:spPr>
          <a:xfrm>
            <a:off x="1103811" y="1"/>
            <a:ext cx="2708100" cy="302100"/>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304800" lvl="1" marL="914400" marR="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2pPr>
            <a:lvl3pPr indent="-298450" lvl="2" marL="1371600" marR="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3pPr>
            <a:lvl4pPr indent="-295275" lvl="3" marL="1828800" marR="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Calibri"/>
                <a:ea typeface="Calibri"/>
                <a:cs typeface="Calibri"/>
                <a:sym typeface="Calibri"/>
              </a:defRPr>
            </a:lvl4pPr>
            <a:lvl5pPr indent="-295275" lvl="4" marL="2286000" marR="0" algn="l">
              <a:lnSpc>
                <a:spcPct val="90000"/>
              </a:lnSpc>
              <a:spcBef>
                <a:spcPts val="500"/>
              </a:spcBef>
              <a:spcAft>
                <a:spcPts val="0"/>
              </a:spcAft>
              <a:buClr>
                <a:schemeClr val="dk1"/>
              </a:buClr>
              <a:buSzPts val="1050"/>
              <a:buFont typeface="Arial"/>
              <a:buChar char="•"/>
              <a:defRPr b="0" i="0" sz="105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 name="Google Shape;35;p202"/>
          <p:cNvSpPr txBox="1"/>
          <p:nvPr>
            <p:ph idx="3" type="body"/>
          </p:nvPr>
        </p:nvSpPr>
        <p:spPr>
          <a:xfrm>
            <a:off x="63500" y="308474"/>
            <a:ext cx="7776000" cy="43512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202"/>
          <p:cNvSpPr/>
          <p:nvPr/>
        </p:nvSpPr>
        <p:spPr>
          <a:xfrm>
            <a:off x="63500" y="308476"/>
            <a:ext cx="7776000" cy="6549600"/>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 name="Google Shape;37;p20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 name="Shape 38"/>
        <p:cNvGrpSpPr/>
        <p:nvPr/>
      </p:nvGrpSpPr>
      <p:grpSpPr>
        <a:xfrm>
          <a:off x="0" y="0"/>
          <a:ext cx="0" cy="0"/>
          <a:chOff x="0" y="0"/>
          <a:chExt cx="0" cy="0"/>
        </a:xfrm>
      </p:grpSpPr>
      <p:sp>
        <p:nvSpPr>
          <p:cNvPr id="39" name="Google Shape;39;p20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0" name="Google Shape;40;p20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41" name="Google Shape;41;p2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2" name="Google Shape;42;p2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3" name="Google Shape;43;p2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2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 name="Google Shape;46;p2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7" name="Google Shape;47;p2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8" name="Google Shape;48;p2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9" name="Google Shape;49;p2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20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20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53" name="Google Shape;53;p2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4" name="Google Shape;54;p2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5" name="Google Shape;55;p2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20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 name="Google Shape;58;p20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20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2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1" name="Google Shape;61;p2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2" name="Google Shape;62;p2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20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5" name="Google Shape;65;p20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6" name="Google Shape;66;p20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20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8" name="Google Shape;68;p20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2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0" name="Google Shape;70;p2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1" name="Google Shape;71;p2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2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4" name="Google Shape;74;p2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2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6" name="Google Shape;76;p2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rive.google.com/drive/folders/1rmDFx0rVhGWWMINCh440pmXw2tsTXC1f?usp=sharing" TargetMode="External"/><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png"/><Relationship Id="rId4" Type="http://schemas.openxmlformats.org/officeDocument/2006/relationships/image" Target="../media/image4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27.png"/><Relationship Id="rId4" Type="http://schemas.openxmlformats.org/officeDocument/2006/relationships/image" Target="../media/image5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27.png"/><Relationship Id="rId4" Type="http://schemas.openxmlformats.org/officeDocument/2006/relationships/image" Target="../media/image47.jpg"/><Relationship Id="rId5" Type="http://schemas.openxmlformats.org/officeDocument/2006/relationships/image" Target="../media/image4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27.png"/><Relationship Id="rId4" Type="http://schemas.openxmlformats.org/officeDocument/2006/relationships/image" Target="../media/image5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27.png"/><Relationship Id="rId4" Type="http://schemas.openxmlformats.org/officeDocument/2006/relationships/image" Target="../media/image5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27.png"/><Relationship Id="rId4" Type="http://schemas.openxmlformats.org/officeDocument/2006/relationships/image" Target="../media/image5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27.png"/><Relationship Id="rId4" Type="http://schemas.openxmlformats.org/officeDocument/2006/relationships/image" Target="../media/image5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27.png"/><Relationship Id="rId4" Type="http://schemas.openxmlformats.org/officeDocument/2006/relationships/image" Target="../media/image6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27.png"/><Relationship Id="rId4" Type="http://schemas.openxmlformats.org/officeDocument/2006/relationships/image" Target="../media/image6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27.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2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27.png"/><Relationship Id="rId4" Type="http://schemas.openxmlformats.org/officeDocument/2006/relationships/image" Target="../media/image76.png"/><Relationship Id="rId5" Type="http://schemas.openxmlformats.org/officeDocument/2006/relationships/image" Target="../media/image62.jpg"/><Relationship Id="rId6" Type="http://schemas.openxmlformats.org/officeDocument/2006/relationships/image" Target="../media/image5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27.png"/><Relationship Id="rId4" Type="http://schemas.openxmlformats.org/officeDocument/2006/relationships/image" Target="../media/image67.png"/><Relationship Id="rId5" Type="http://schemas.openxmlformats.org/officeDocument/2006/relationships/image" Target="../media/image64.png"/><Relationship Id="rId6" Type="http://schemas.openxmlformats.org/officeDocument/2006/relationships/image" Target="../media/image68.png"/><Relationship Id="rId7" Type="http://schemas.openxmlformats.org/officeDocument/2006/relationships/image" Target="../media/image6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2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2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2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27.png"/><Relationship Id="rId4" Type="http://schemas.openxmlformats.org/officeDocument/2006/relationships/hyperlink" Target="http://ibwave.com/images/screenshots/close.htm" TargetMode="External"/><Relationship Id="rId5" Type="http://schemas.openxmlformats.org/officeDocument/2006/relationships/image" Target="../media/image71.jpg"/><Relationship Id="rId6" Type="http://schemas.openxmlformats.org/officeDocument/2006/relationships/image" Target="../media/image69.jpg"/><Relationship Id="rId7" Type="http://schemas.openxmlformats.org/officeDocument/2006/relationships/image" Target="../media/image6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2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2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8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8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8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1.png"/><Relationship Id="rId4" Type="http://schemas.openxmlformats.org/officeDocument/2006/relationships/image" Target="../media/image7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png"/><Relationship Id="rId4" Type="http://schemas.openxmlformats.org/officeDocument/2006/relationships/image" Target="../media/image7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1.png"/><Relationship Id="rId4" Type="http://schemas.openxmlformats.org/officeDocument/2006/relationships/image" Target="../media/image7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1.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1.png"/><Relationship Id="rId4" Type="http://schemas.openxmlformats.org/officeDocument/2006/relationships/image" Target="../media/image7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1.png"/><Relationship Id="rId4" Type="http://schemas.openxmlformats.org/officeDocument/2006/relationships/image" Target="../media/image7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1.png"/><Relationship Id="rId4" Type="http://schemas.openxmlformats.org/officeDocument/2006/relationships/image" Target="../media/image7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1.png"/><Relationship Id="rId4" Type="http://schemas.openxmlformats.org/officeDocument/2006/relationships/image" Target="../media/image8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1.png"/><Relationship Id="rId4" Type="http://schemas.openxmlformats.org/officeDocument/2006/relationships/image" Target="../media/image7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1.png"/><Relationship Id="rId4" Type="http://schemas.openxmlformats.org/officeDocument/2006/relationships/image" Target="../media/image7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1.png"/><Relationship Id="rId4" Type="http://schemas.openxmlformats.org/officeDocument/2006/relationships/image" Target="../media/image8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1.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1.png"/><Relationship Id="rId4" Type="http://schemas.openxmlformats.org/officeDocument/2006/relationships/image" Target="../media/image8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1.png"/><Relationship Id="rId4" Type="http://schemas.openxmlformats.org/officeDocument/2006/relationships/image" Target="../media/image8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1.png"/><Relationship Id="rId4" Type="http://schemas.openxmlformats.org/officeDocument/2006/relationships/image" Target="../media/image89.png"/><Relationship Id="rId5" Type="http://schemas.openxmlformats.org/officeDocument/2006/relationships/image" Target="../media/image9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1.png"/><Relationship Id="rId4" Type="http://schemas.openxmlformats.org/officeDocument/2006/relationships/image" Target="../media/image8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4.xml"/><Relationship Id="rId3" Type="http://schemas.openxmlformats.org/officeDocument/2006/relationships/image" Target="../media/image1.png"/><Relationship Id="rId4" Type="http://schemas.openxmlformats.org/officeDocument/2006/relationships/image" Target="../media/image9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5.xml"/><Relationship Id="rId3" Type="http://schemas.openxmlformats.org/officeDocument/2006/relationships/image" Target="../media/image1.png"/><Relationship Id="rId4" Type="http://schemas.openxmlformats.org/officeDocument/2006/relationships/image" Target="../media/image8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6.xml"/><Relationship Id="rId3" Type="http://schemas.openxmlformats.org/officeDocument/2006/relationships/image" Target="../media/image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7.xml"/><Relationship Id="rId3" Type="http://schemas.openxmlformats.org/officeDocument/2006/relationships/image" Target="../media/image1.png"/><Relationship Id="rId4" Type="http://schemas.openxmlformats.org/officeDocument/2006/relationships/image" Target="../media/image94.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8.xml"/><Relationship Id="rId3" Type="http://schemas.openxmlformats.org/officeDocument/2006/relationships/image" Target="../media/image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1.png"/><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1.png"/><Relationship Id="rId4" Type="http://schemas.openxmlformats.org/officeDocument/2006/relationships/image" Target="../media/image9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1.png"/><Relationship Id="rId4" Type="http://schemas.openxmlformats.org/officeDocument/2006/relationships/image" Target="../media/image9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1.png"/><Relationship Id="rId4" Type="http://schemas.openxmlformats.org/officeDocument/2006/relationships/image" Target="../media/image10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3.xml"/><Relationship Id="rId3" Type="http://schemas.openxmlformats.org/officeDocument/2006/relationships/image" Target="../media/image1.png"/><Relationship Id="rId4" Type="http://schemas.openxmlformats.org/officeDocument/2006/relationships/image" Target="../media/image9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 Id="rId3" Type="http://schemas.openxmlformats.org/officeDocument/2006/relationships/image" Target="../media/image1.png"/><Relationship Id="rId4" Type="http://schemas.openxmlformats.org/officeDocument/2006/relationships/image" Target="../media/image9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9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0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8.xml"/><Relationship Id="rId3" Type="http://schemas.openxmlformats.org/officeDocument/2006/relationships/image" Target="../media/image1.png"/><Relationship Id="rId4" Type="http://schemas.openxmlformats.org/officeDocument/2006/relationships/image" Target="../media/image10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9.xml"/><Relationship Id="rId3" Type="http://schemas.openxmlformats.org/officeDocument/2006/relationships/image" Target="../media/image100.png"/><Relationship Id="rId4" Type="http://schemas.openxmlformats.org/officeDocument/2006/relationships/image" Target="../media/image97.png"/><Relationship Id="rId5" Type="http://schemas.openxmlformats.org/officeDocument/2006/relationships/image" Target="../media/image10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0.xml"/><Relationship Id="rId3" Type="http://schemas.openxmlformats.org/officeDocument/2006/relationships/image" Target="../media/image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1.xml"/><Relationship Id="rId3" Type="http://schemas.openxmlformats.org/officeDocument/2006/relationships/image" Target="../media/image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2.xml"/><Relationship Id="rId3" Type="http://schemas.openxmlformats.org/officeDocument/2006/relationships/image" Target="../media/image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3.xml"/><Relationship Id="rId3" Type="http://schemas.openxmlformats.org/officeDocument/2006/relationships/image" Target="../media/image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4.xml"/><Relationship Id="rId3" Type="http://schemas.openxmlformats.org/officeDocument/2006/relationships/image" Target="../media/image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5.xml"/><Relationship Id="rId3" Type="http://schemas.openxmlformats.org/officeDocument/2006/relationships/image" Target="../media/image1.png"/><Relationship Id="rId4" Type="http://schemas.openxmlformats.org/officeDocument/2006/relationships/image" Target="../media/image106.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6.xml"/><Relationship Id="rId3" Type="http://schemas.openxmlformats.org/officeDocument/2006/relationships/image" Target="../media/image1.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7.xml"/><Relationship Id="rId3" Type="http://schemas.openxmlformats.org/officeDocument/2006/relationships/image" Target="../media/image1.png"/><Relationship Id="rId4" Type="http://schemas.openxmlformats.org/officeDocument/2006/relationships/image" Target="../media/image11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 Id="rId3" Type="http://schemas.openxmlformats.org/officeDocument/2006/relationships/image" Target="../media/image1.png"/><Relationship Id="rId4" Type="http://schemas.openxmlformats.org/officeDocument/2006/relationships/image" Target="../media/image107.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8.png"/><Relationship Id="rId8" Type="http://schemas.openxmlformats.org/officeDocument/2006/relationships/image" Target="../media/image14.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 Id="rId3" Type="http://schemas.openxmlformats.org/officeDocument/2006/relationships/image" Target="../media/image104.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1.xml"/><Relationship Id="rId3" Type="http://schemas.openxmlformats.org/officeDocument/2006/relationships/image" Target="../media/image1.png"/><Relationship Id="rId4" Type="http://schemas.openxmlformats.org/officeDocument/2006/relationships/image" Target="../media/image108.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2.xml"/><Relationship Id="rId3" Type="http://schemas.openxmlformats.org/officeDocument/2006/relationships/image" Target="../media/image1.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3.xml"/><Relationship Id="rId3" Type="http://schemas.openxmlformats.org/officeDocument/2006/relationships/image" Target="../media/image104.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4.xml"/><Relationship Id="rId3" Type="http://schemas.openxmlformats.org/officeDocument/2006/relationships/image" Target="../media/image104.png"/><Relationship Id="rId4" Type="http://schemas.openxmlformats.org/officeDocument/2006/relationships/image" Target="../media/image11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5.xml"/><Relationship Id="rId3" Type="http://schemas.openxmlformats.org/officeDocument/2006/relationships/image" Target="../media/image104.png"/><Relationship Id="rId4" Type="http://schemas.openxmlformats.org/officeDocument/2006/relationships/image" Target="../media/image11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104.png"/><Relationship Id="rId4" Type="http://schemas.openxmlformats.org/officeDocument/2006/relationships/image" Target="../media/image109.png"/><Relationship Id="rId5" Type="http://schemas.openxmlformats.org/officeDocument/2006/relationships/image" Target="../media/image114.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7.xml"/><Relationship Id="rId3" Type="http://schemas.openxmlformats.org/officeDocument/2006/relationships/image" Target="../media/image104.png"/><Relationship Id="rId4" Type="http://schemas.openxmlformats.org/officeDocument/2006/relationships/image" Target="../media/image12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8.xml"/><Relationship Id="rId3" Type="http://schemas.openxmlformats.org/officeDocument/2006/relationships/image" Target="../media/image104.png"/><Relationship Id="rId4" Type="http://schemas.openxmlformats.org/officeDocument/2006/relationships/image" Target="../media/image112.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9.xml"/><Relationship Id="rId3" Type="http://schemas.openxmlformats.org/officeDocument/2006/relationships/image" Target="../media/image104.png"/><Relationship Id="rId4" Type="http://schemas.openxmlformats.org/officeDocument/2006/relationships/image" Target="../media/image1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0.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0.xml"/><Relationship Id="rId3" Type="http://schemas.openxmlformats.org/officeDocument/2006/relationships/image" Target="../media/image104.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1.xml"/><Relationship Id="rId3" Type="http://schemas.openxmlformats.org/officeDocument/2006/relationships/image" Target="../media/image1.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2.xml"/><Relationship Id="rId3" Type="http://schemas.openxmlformats.org/officeDocument/2006/relationships/image" Target="../media/image1.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3.xml"/><Relationship Id="rId3" Type="http://schemas.openxmlformats.org/officeDocument/2006/relationships/comments" Target="../comments/comment3.xml"/><Relationship Id="rId4" Type="http://schemas.openxmlformats.org/officeDocument/2006/relationships/image" Target="../media/image1.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4.xml"/><Relationship Id="rId3" Type="http://schemas.openxmlformats.org/officeDocument/2006/relationships/image" Target="../media/image1.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5.xml"/><Relationship Id="rId3" Type="http://schemas.openxmlformats.org/officeDocument/2006/relationships/image" Target="../media/image1.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6.xml"/><Relationship Id="rId3" Type="http://schemas.openxmlformats.org/officeDocument/2006/relationships/image" Target="../media/image100.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7.xml"/><Relationship Id="rId3" Type="http://schemas.openxmlformats.org/officeDocument/2006/relationships/image" Target="../media/image1.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8.xml"/><Relationship Id="rId3" Type="http://schemas.openxmlformats.org/officeDocument/2006/relationships/image" Target="../media/image1.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9.xml"/><Relationship Id="rId3" Type="http://schemas.openxmlformats.org/officeDocument/2006/relationships/image" Target="../media/image1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0.xml"/><Relationship Id="rId3" Type="http://schemas.openxmlformats.org/officeDocument/2006/relationships/image" Target="../media/image80.png"/><Relationship Id="rId4" Type="http://schemas.openxmlformats.org/officeDocument/2006/relationships/image" Target="../media/image118.png"/></Relationships>
</file>

<file path=ppt/slides/_rels/slide191.xml.rels><?xml version="1.0" encoding="UTF-8" standalone="yes"?><Relationships xmlns="http://schemas.openxmlformats.org/package/2006/relationships"><Relationship Id="rId10"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191.xml"/><Relationship Id="rId3" Type="http://schemas.openxmlformats.org/officeDocument/2006/relationships/image" Target="../media/image1.png"/><Relationship Id="rId4" Type="http://schemas.openxmlformats.org/officeDocument/2006/relationships/image" Target="../media/image113.png"/><Relationship Id="rId9" Type="http://schemas.openxmlformats.org/officeDocument/2006/relationships/image" Target="../media/image123.png"/><Relationship Id="rId5" Type="http://schemas.openxmlformats.org/officeDocument/2006/relationships/image" Target="../media/image119.png"/><Relationship Id="rId6" Type="http://schemas.openxmlformats.org/officeDocument/2006/relationships/image" Target="../media/image121.png"/><Relationship Id="rId7" Type="http://schemas.openxmlformats.org/officeDocument/2006/relationships/image" Target="../media/image116.png"/><Relationship Id="rId8" Type="http://schemas.openxmlformats.org/officeDocument/2006/relationships/image" Target="../media/image120.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2.xml"/><Relationship Id="rId3" Type="http://schemas.openxmlformats.org/officeDocument/2006/relationships/image" Target="../media/image100.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3.xml"/><Relationship Id="rId3" Type="http://schemas.openxmlformats.org/officeDocument/2006/relationships/image" Target="../media/image80.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4.xml"/><Relationship Id="rId3" Type="http://schemas.openxmlformats.org/officeDocument/2006/relationships/image" Target="../media/image80.png"/><Relationship Id="rId4" Type="http://schemas.openxmlformats.org/officeDocument/2006/relationships/image" Target="../media/image128.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5.xml"/><Relationship Id="rId3" Type="http://schemas.openxmlformats.org/officeDocument/2006/relationships/image" Target="../media/image8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6.xml"/><Relationship Id="rId3" Type="http://schemas.openxmlformats.org/officeDocument/2006/relationships/image" Target="../media/image80.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1.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8.xml"/><Relationship Id="rId3" Type="http://schemas.openxmlformats.org/officeDocument/2006/relationships/image" Target="../media/image80.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100.png"/><Relationship Id="rId4" Type="http://schemas.openxmlformats.org/officeDocument/2006/relationships/image" Target="../media/image126.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0.xml"/><Relationship Id="rId3" Type="http://schemas.openxmlformats.org/officeDocument/2006/relationships/image" Target="../media/image80.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1.xml"/><Relationship Id="rId3" Type="http://schemas.openxmlformats.org/officeDocument/2006/relationships/image" Target="../media/image80.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2.xml"/><Relationship Id="rId3" Type="http://schemas.openxmlformats.org/officeDocument/2006/relationships/image" Target="../media/image80.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80.png"/><Relationship Id="rId4" Type="http://schemas.openxmlformats.org/officeDocument/2006/relationships/image" Target="../media/image134.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4.xml"/><Relationship Id="rId3" Type="http://schemas.openxmlformats.org/officeDocument/2006/relationships/image" Target="../media/image80.png"/><Relationship Id="rId4" Type="http://schemas.openxmlformats.org/officeDocument/2006/relationships/image" Target="../media/image131.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5.xml"/><Relationship Id="rId3" Type="http://schemas.openxmlformats.org/officeDocument/2006/relationships/image" Target="../media/image1.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6.xml"/><Relationship Id="rId3" Type="http://schemas.openxmlformats.org/officeDocument/2006/relationships/image" Target="../media/image1.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1.png"/><Relationship Id="rId4" Type="http://schemas.openxmlformats.org/officeDocument/2006/relationships/image" Target="../media/image132.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 Id="rId3" Type="http://schemas.openxmlformats.org/officeDocument/2006/relationships/image" Target="../media/image1.png"/><Relationship Id="rId4" Type="http://schemas.openxmlformats.org/officeDocument/2006/relationships/image" Target="../media/image133.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9.xml"/><Relationship Id="rId3" Type="http://schemas.openxmlformats.org/officeDocument/2006/relationships/image" Target="../media/image1.png"/><Relationship Id="rId4" Type="http://schemas.openxmlformats.org/officeDocument/2006/relationships/image" Target="../media/image1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0.xml"/><Relationship Id="rId3" Type="http://schemas.openxmlformats.org/officeDocument/2006/relationships/hyperlink" Target="https://docs.google.com/presentation/d/1HKU65NAEKeXqWsp8EcGRuO0la1VItBLZ/edit#slide=id.p3" TargetMode="External"/><Relationship Id="rId4" Type="http://schemas.openxmlformats.org/officeDocument/2006/relationships/image" Target="../media/image1.png"/><Relationship Id="rId5" Type="http://schemas.openxmlformats.org/officeDocument/2006/relationships/image" Target="../media/image135.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1.xml"/><Relationship Id="rId3" Type="http://schemas.openxmlformats.org/officeDocument/2006/relationships/image" Target="../media/image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2.xml"/><Relationship Id="rId3" Type="http://schemas.openxmlformats.org/officeDocument/2006/relationships/hyperlink" Target="https://docs.google.com/document/d/1J7Vb8a0vOe-9Eo_kE1fTiW1I_6l8M9Ed/edit#heading=h.gjdgxs" TargetMode="Externa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docs.google.com/presentation/d/1lv7CykcT_xkDZDbT9D5umNVdNOB90k5z/edit#slide=id.p11" TargetMode="Externa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omments" Target="../comments/commen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7.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comments" Target="../comments/comment2.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png"/><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3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3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png"/><Relationship Id="rId4" Type="http://schemas.openxmlformats.org/officeDocument/2006/relationships/image" Target="../media/image3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png"/><Relationship Id="rId4" Type="http://schemas.openxmlformats.org/officeDocument/2006/relationships/image" Target="../media/image4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2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png"/><Relationship Id="rId4" Type="http://schemas.openxmlformats.org/officeDocument/2006/relationships/image" Target="../media/image4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png"/><Relationship Id="rId4" Type="http://schemas.openxmlformats.org/officeDocument/2006/relationships/image" Target="../media/image4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png"/><Relationship Id="rId4" Type="http://schemas.openxmlformats.org/officeDocument/2006/relationships/image" Target="../media/image43.jpg"/><Relationship Id="rId5" Type="http://schemas.openxmlformats.org/officeDocument/2006/relationships/image" Target="../media/image58.jpg"/><Relationship Id="rId6" Type="http://schemas.openxmlformats.org/officeDocument/2006/relationships/image" Target="../media/image53.jpg"/><Relationship Id="rId7" Type="http://schemas.openxmlformats.org/officeDocument/2006/relationships/image" Target="../media/image4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png"/><Relationship Id="rId4" Type="http://schemas.openxmlformats.org/officeDocument/2006/relationships/image" Target="../media/image5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Current Version:</a:t>
            </a:r>
            <a:r>
              <a:rPr b="1" lang="en-GB"/>
              <a:t> </a:t>
            </a:r>
            <a:endParaRPr b="1"/>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t>Previous version link from Google Drive (if applicable): </a:t>
            </a:r>
            <a:r>
              <a:rPr b="1" lang="en-GB" u="sng">
                <a:solidFill>
                  <a:schemeClr val="hlink"/>
                </a:solidFill>
                <a:hlinkClick r:id="rId3"/>
              </a:rPr>
              <a:t>https://drive.google.com/drive/folders/1rmDFx0rVhGWWMINCh440pmXw2tsTXC1f?usp=sharing</a:t>
            </a:r>
            <a:r>
              <a:rPr b="1" lang="en-GB"/>
              <a:t>  </a:t>
            </a:r>
            <a:endParaRPr b="1"/>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t>LXP Link (if applicable): </a:t>
            </a:r>
            <a:endParaRPr b="1"/>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Critical SME: Sukhpal TheraSingh</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t>SME(s): Sukhpal TheraSingh, Dave Nefzger</a:t>
            </a:r>
            <a:endParaRPr b="1"/>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Sources</a:t>
            </a:r>
            <a:r>
              <a:rPr lang="en-GB">
                <a:solidFill>
                  <a:srgbClr val="FF0000"/>
                </a:solidFill>
              </a:rPr>
              <a:t>: PCT2010</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Tool access (if applicable):</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Update scope (if applicable):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Course Description: MOTOTRBO Capacity Max System Design begins by covering the design process for a Capacity Max Radio system.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Target Audience: This training is intended for professionals responsible for designing, configuring, or deploying MOTOTRBO radio systems. This would include, but is not limited to: communication system technicians, technical system managers, technical support personnel, service technicians, and sales representatives.</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FF0000"/>
              </a:solidFill>
            </a:endParaRPr>
          </a:p>
        </p:txBody>
      </p:sp>
      <p:sp>
        <p:nvSpPr>
          <p:cNvPr id="154" name="Google Shape;154;p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pic>
        <p:nvPicPr>
          <p:cNvPr id="155" name="Google Shape;155;p1"/>
          <p:cNvPicPr preferRelativeResize="0"/>
          <p:nvPr/>
        </p:nvPicPr>
        <p:blipFill rotWithShape="1">
          <a:blip r:embed="rId4">
            <a:alphaModFix/>
          </a:blip>
          <a:srcRect b="29198" l="0" r="0" t="0"/>
          <a:stretch/>
        </p:blipFill>
        <p:spPr>
          <a:xfrm>
            <a:off x="68575" y="1271601"/>
            <a:ext cx="7776000" cy="3388075"/>
          </a:xfrm>
          <a:prstGeom prst="rect">
            <a:avLst/>
          </a:prstGeom>
          <a:noFill/>
          <a:ln>
            <a:noFill/>
          </a:ln>
        </p:spPr>
      </p:pic>
      <p:sp>
        <p:nvSpPr>
          <p:cNvPr id="156" name="Google Shape;156;p1"/>
          <p:cNvSpPr txBox="1"/>
          <p:nvPr/>
        </p:nvSpPr>
        <p:spPr>
          <a:xfrm>
            <a:off x="68575" y="302099"/>
            <a:ext cx="7776000" cy="4351200"/>
          </a:xfrm>
          <a:prstGeom prst="rect">
            <a:avLst/>
          </a:prstGeom>
          <a:solidFill>
            <a:srgbClr val="666666">
              <a:alpha val="73725"/>
            </a:srgbClr>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157" name="Google Shape;157;p1"/>
          <p:cNvSpPr/>
          <p:nvPr/>
        </p:nvSpPr>
        <p:spPr>
          <a:xfrm>
            <a:off x="68575" y="695600"/>
            <a:ext cx="7776000" cy="840000"/>
          </a:xfrm>
          <a:prstGeom prst="rect">
            <a:avLst/>
          </a:prstGeom>
          <a:solidFill>
            <a:srgbClr val="003464"/>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
          <p:cNvSpPr txBox="1"/>
          <p:nvPr/>
        </p:nvSpPr>
        <p:spPr>
          <a:xfrm>
            <a:off x="51175" y="1032000"/>
            <a:ext cx="6537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Capacity Max System Design</a:t>
            </a:r>
            <a:endParaRPr b="1" i="0" sz="1200" u="none" cap="none" strike="noStrike">
              <a:solidFill>
                <a:srgbClr val="FFFFFF"/>
              </a:solidFill>
              <a:highlight>
                <a:srgbClr val="D9EAD3"/>
              </a:highlight>
              <a:latin typeface="Arial"/>
              <a:ea typeface="Arial"/>
              <a:cs typeface="Arial"/>
              <a:sym typeface="Arial"/>
            </a:endParaRPr>
          </a:p>
        </p:txBody>
      </p:sp>
      <p:sp>
        <p:nvSpPr>
          <p:cNvPr id="159" name="Google Shape;159;p1"/>
          <p:cNvSpPr txBox="1"/>
          <p:nvPr/>
        </p:nvSpPr>
        <p:spPr>
          <a:xfrm>
            <a:off x="51175" y="728277"/>
            <a:ext cx="5616000" cy="3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PCT20</a:t>
            </a:r>
            <a:r>
              <a:rPr lang="en-GB">
                <a:solidFill>
                  <a:srgbClr val="FFFFFF"/>
                </a:solidFill>
              </a:rPr>
              <a:t>31</a:t>
            </a:r>
            <a:endParaRPr b="0" i="0" sz="1400" u="none" cap="none" strike="noStrike">
              <a:solidFill>
                <a:srgbClr val="FFFFFF"/>
              </a:solidFill>
              <a:highlight>
                <a:srgbClr val="D9EAD3"/>
              </a:highlight>
              <a:latin typeface="Arial"/>
              <a:ea typeface="Arial"/>
              <a:cs typeface="Arial"/>
              <a:sym typeface="Arial"/>
            </a:endParaRPr>
          </a:p>
        </p:txBody>
      </p:sp>
      <p:pic>
        <p:nvPicPr>
          <p:cNvPr id="160" name="Google Shape;160;p1"/>
          <p:cNvPicPr preferRelativeResize="0"/>
          <p:nvPr/>
        </p:nvPicPr>
        <p:blipFill rotWithShape="1">
          <a:blip r:embed="rId5">
            <a:alphaModFix/>
          </a:blip>
          <a:srcRect b="0" l="0" r="0" t="0"/>
          <a:stretch/>
        </p:blipFill>
        <p:spPr>
          <a:xfrm>
            <a:off x="92886" y="302104"/>
            <a:ext cx="411480" cy="411480"/>
          </a:xfrm>
          <a:prstGeom prst="rect">
            <a:avLst/>
          </a:prstGeom>
          <a:noFill/>
          <a:ln>
            <a:noFill/>
          </a:ln>
        </p:spPr>
      </p:pic>
      <p:sp>
        <p:nvSpPr>
          <p:cNvPr id="161" name="Google Shape;161;p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76" name="Google Shape;276;p1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77" name="Google Shape;277;p1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Benefits of MOTOTRBO Capacity MAX System</a:t>
            </a:r>
            <a:endParaRPr b="1" i="0" sz="1200" u="none" cap="none" strike="noStrike">
              <a:solidFill>
                <a:srgbClr val="0063BE"/>
              </a:solidFill>
              <a:highlight>
                <a:srgbClr val="D9EAD3"/>
              </a:highlight>
              <a:latin typeface="Arial"/>
              <a:ea typeface="Arial"/>
              <a:cs typeface="Arial"/>
              <a:sym typeface="Arial"/>
            </a:endParaRPr>
          </a:p>
        </p:txBody>
      </p:sp>
      <p:grpSp>
        <p:nvGrpSpPr>
          <p:cNvPr id="278" name="Google Shape;278;p11"/>
          <p:cNvGrpSpPr/>
          <p:nvPr/>
        </p:nvGrpSpPr>
        <p:grpSpPr>
          <a:xfrm>
            <a:off x="63500" y="4263966"/>
            <a:ext cx="7776001" cy="411480"/>
            <a:chOff x="63500" y="4263966"/>
            <a:chExt cx="7776001" cy="411480"/>
          </a:xfrm>
        </p:grpSpPr>
        <p:sp>
          <p:nvSpPr>
            <p:cNvPr id="279" name="Google Shape;279;p1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0" name="Google Shape;280;p1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81" name="Google Shape;281;p1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2" name="Google Shape;282;p1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Instructor reviews benefits of Capacity MAX systems with learners and points out these are the things which differentiate Capacity MAX from the other PCR system options and/or other manufacturers products.</a:t>
            </a:r>
            <a:endParaRPr b="0" i="0" sz="1200" u="none" cap="none" strike="noStrike">
              <a:solidFill>
                <a:schemeClr val="dk1"/>
              </a:solidFill>
              <a:latin typeface="Arial"/>
              <a:ea typeface="Arial"/>
              <a:cs typeface="Arial"/>
              <a:sym typeface="Arial"/>
            </a:endParaRPr>
          </a:p>
        </p:txBody>
      </p:sp>
      <p:sp>
        <p:nvSpPr>
          <p:cNvPr id="283" name="Google Shape;283;p11"/>
          <p:cNvSpPr txBox="1"/>
          <p:nvPr/>
        </p:nvSpPr>
        <p:spPr>
          <a:xfrm>
            <a:off x="347050" y="1033600"/>
            <a:ext cx="6541200" cy="2562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600" u="none" cap="none" strike="noStrike">
                <a:solidFill>
                  <a:srgbClr val="0D0D0D"/>
                </a:solidFill>
                <a:latin typeface="Arial"/>
                <a:ea typeface="Arial"/>
                <a:cs typeface="Arial"/>
                <a:sym typeface="Arial"/>
              </a:rPr>
              <a:t>A MOTOTRBO Capacity MAX system features:</a:t>
            </a:r>
            <a:endParaRPr b="0" i="0" sz="1600" u="none" cap="none" strike="noStrike">
              <a:solidFill>
                <a:srgbClr val="0D0D0D"/>
              </a:solidFill>
              <a:latin typeface="Arial"/>
              <a:ea typeface="Arial"/>
              <a:cs typeface="Arial"/>
              <a:sym typeface="Arial"/>
            </a:endParaRPr>
          </a:p>
          <a:p>
            <a:pPr indent="-330200" lvl="0" marL="457200" marR="0" rtl="0" algn="l">
              <a:lnSpc>
                <a:spcPct val="115000"/>
              </a:lnSpc>
              <a:spcBef>
                <a:spcPts val="0"/>
              </a:spcBef>
              <a:spcAft>
                <a:spcPts val="0"/>
              </a:spcAft>
              <a:buClr>
                <a:srgbClr val="0D0D0D"/>
              </a:buClr>
              <a:buSzPts val="1600"/>
              <a:buFont typeface="Arial"/>
              <a:buChar char="●"/>
            </a:pPr>
            <a:r>
              <a:rPr b="0" i="0" lang="en-GB" sz="1300" u="none" cap="none" strike="noStrike">
                <a:solidFill>
                  <a:srgbClr val="0D0D0D"/>
                </a:solidFill>
                <a:latin typeface="Arial"/>
                <a:ea typeface="Arial"/>
                <a:cs typeface="Arial"/>
                <a:sym typeface="Arial"/>
              </a:rPr>
              <a:t>Centralized control of everything you need to manage your system.</a:t>
            </a:r>
            <a:endParaRPr b="0" i="0" sz="1300" u="none" cap="none" strike="noStrike">
              <a:solidFill>
                <a:srgbClr val="0D0D0D"/>
              </a:solidFill>
              <a:latin typeface="Arial"/>
              <a:ea typeface="Arial"/>
              <a:cs typeface="Arial"/>
              <a:sym typeface="Arial"/>
            </a:endParaRPr>
          </a:p>
          <a:p>
            <a:pPr indent="-311150" lvl="0" marL="457200" marR="0" rtl="0" algn="l">
              <a:lnSpc>
                <a:spcPct val="115000"/>
              </a:lnSpc>
              <a:spcBef>
                <a:spcPts val="0"/>
              </a:spcBef>
              <a:spcAft>
                <a:spcPts val="0"/>
              </a:spcAft>
              <a:buClr>
                <a:srgbClr val="0D0D0D"/>
              </a:buClr>
              <a:buSzPts val="1300"/>
              <a:buFont typeface="Arial"/>
              <a:buChar char="●"/>
            </a:pPr>
            <a:r>
              <a:rPr b="0" i="0" lang="en-GB" sz="1300" u="none" cap="none" strike="noStrike">
                <a:solidFill>
                  <a:srgbClr val="0D0D0D"/>
                </a:solidFill>
                <a:latin typeface="Arial"/>
                <a:ea typeface="Arial"/>
                <a:cs typeface="Arial"/>
                <a:sym typeface="Arial"/>
              </a:rPr>
              <a:t>All voice, data, and control traffic is encrypted within the IP network.</a:t>
            </a:r>
            <a:endParaRPr b="0" i="0" sz="1300" u="none" cap="none" strike="noStrike">
              <a:solidFill>
                <a:srgbClr val="0D0D0D"/>
              </a:solidFill>
              <a:latin typeface="Arial"/>
              <a:ea typeface="Arial"/>
              <a:cs typeface="Arial"/>
              <a:sym typeface="Arial"/>
            </a:endParaRPr>
          </a:p>
          <a:p>
            <a:pPr indent="-311150" lvl="0" marL="457200" marR="0" rtl="0" algn="l">
              <a:lnSpc>
                <a:spcPct val="115000"/>
              </a:lnSpc>
              <a:spcBef>
                <a:spcPts val="0"/>
              </a:spcBef>
              <a:spcAft>
                <a:spcPts val="0"/>
              </a:spcAft>
              <a:buClr>
                <a:srgbClr val="0D0D0D"/>
              </a:buClr>
              <a:buSzPts val="1300"/>
              <a:buFont typeface="Arial"/>
              <a:buChar char="●"/>
            </a:pPr>
            <a:r>
              <a:rPr b="0" i="0" lang="en-GB" sz="1300" u="none" cap="none" strike="noStrike">
                <a:solidFill>
                  <a:srgbClr val="0D0D0D"/>
                </a:solidFill>
                <a:latin typeface="Arial"/>
                <a:ea typeface="Arial"/>
                <a:cs typeface="Arial"/>
                <a:sym typeface="Arial"/>
              </a:rPr>
              <a:t>All radios are securely authenticated.</a:t>
            </a:r>
            <a:endParaRPr b="0" i="0" sz="1300" u="none" cap="none" strike="noStrike">
              <a:solidFill>
                <a:srgbClr val="0D0D0D"/>
              </a:solidFill>
              <a:latin typeface="Arial"/>
              <a:ea typeface="Arial"/>
              <a:cs typeface="Arial"/>
              <a:sym typeface="Arial"/>
            </a:endParaRPr>
          </a:p>
          <a:p>
            <a:pPr indent="-311150" lvl="0" marL="457200" marR="0" rtl="0" algn="l">
              <a:lnSpc>
                <a:spcPct val="115000"/>
              </a:lnSpc>
              <a:spcBef>
                <a:spcPts val="0"/>
              </a:spcBef>
              <a:spcAft>
                <a:spcPts val="0"/>
              </a:spcAft>
              <a:buClr>
                <a:srgbClr val="0D0D0D"/>
              </a:buClr>
              <a:buSzPts val="1300"/>
              <a:buFont typeface="Arial"/>
              <a:buChar char="●"/>
            </a:pPr>
            <a:r>
              <a:rPr b="0" i="0" lang="en-GB" sz="1300" u="none" cap="none" strike="noStrike">
                <a:solidFill>
                  <a:srgbClr val="0D0D0D"/>
                </a:solidFill>
                <a:latin typeface="Arial"/>
                <a:ea typeface="Arial"/>
                <a:cs typeface="Arial"/>
                <a:sym typeface="Arial"/>
              </a:rPr>
              <a:t>Capacity MAX systems are fully scalable for easy future growth.</a:t>
            </a:r>
            <a:endParaRPr b="0" i="0" sz="1300" u="none" cap="none" strike="noStrike">
              <a:solidFill>
                <a:srgbClr val="0D0D0D"/>
              </a:solidFill>
              <a:latin typeface="Arial"/>
              <a:ea typeface="Arial"/>
              <a:cs typeface="Arial"/>
              <a:sym typeface="Arial"/>
            </a:endParaRPr>
          </a:p>
          <a:p>
            <a:pPr indent="-311150" lvl="0" marL="457200" marR="0" rtl="0" algn="l">
              <a:lnSpc>
                <a:spcPct val="115000"/>
              </a:lnSpc>
              <a:spcBef>
                <a:spcPts val="0"/>
              </a:spcBef>
              <a:spcAft>
                <a:spcPts val="0"/>
              </a:spcAft>
              <a:buClr>
                <a:srgbClr val="0D0D0D"/>
              </a:buClr>
              <a:buSzPts val="1300"/>
              <a:buFont typeface="Arial"/>
              <a:buChar char="●"/>
            </a:pPr>
            <a:r>
              <a:rPr b="0" i="0" lang="en-GB" sz="1300" u="none" cap="none" strike="noStrike">
                <a:solidFill>
                  <a:srgbClr val="0D0D0D"/>
                </a:solidFill>
                <a:latin typeface="Arial"/>
                <a:ea typeface="Arial"/>
                <a:cs typeface="Arial"/>
                <a:sym typeface="Arial"/>
              </a:rPr>
              <a:t>Capacity MAX systems are DMR-Tier-III-compliant.</a:t>
            </a:r>
            <a:endParaRPr b="0" i="0" sz="1300" u="none" cap="none" strike="noStrike">
              <a:solidFill>
                <a:srgbClr val="0D0D0D"/>
              </a:solidFill>
              <a:latin typeface="Arial"/>
              <a:ea typeface="Arial"/>
              <a:cs typeface="Arial"/>
              <a:sym typeface="Arial"/>
            </a:endParaRPr>
          </a:p>
          <a:p>
            <a:pPr indent="-311150" lvl="0" marL="457200" marR="0" rtl="0" algn="l">
              <a:lnSpc>
                <a:spcPct val="115000"/>
              </a:lnSpc>
              <a:spcBef>
                <a:spcPts val="0"/>
              </a:spcBef>
              <a:spcAft>
                <a:spcPts val="0"/>
              </a:spcAft>
              <a:buClr>
                <a:srgbClr val="0D0D0D"/>
              </a:buClr>
              <a:buSzPts val="1300"/>
              <a:buFont typeface="Arial"/>
              <a:buChar char="●"/>
            </a:pPr>
            <a:r>
              <a:rPr b="0" i="0" lang="en-GB" sz="1300" u="none" cap="none" strike="noStrike">
                <a:solidFill>
                  <a:srgbClr val="0D0D0D"/>
                </a:solidFill>
                <a:latin typeface="Arial"/>
                <a:ea typeface="Arial"/>
                <a:cs typeface="Arial"/>
                <a:sym typeface="Arial"/>
              </a:rPr>
              <a:t>Capacity MAX systems are designed for high performance, high availability, and high resiliency.</a:t>
            </a:r>
            <a:endParaRPr b="0" i="0" sz="1300" u="none" cap="none" strike="noStrike">
              <a:solidFill>
                <a:srgbClr val="0D0D0D"/>
              </a:solidFill>
              <a:latin typeface="Arial"/>
              <a:ea typeface="Arial"/>
              <a:cs typeface="Arial"/>
              <a:sym typeface="Arial"/>
            </a:endParaRPr>
          </a:p>
          <a:p>
            <a:pPr indent="-311150" lvl="0" marL="457200" marR="0" rtl="0" algn="l">
              <a:lnSpc>
                <a:spcPct val="115000"/>
              </a:lnSpc>
              <a:spcBef>
                <a:spcPts val="0"/>
              </a:spcBef>
              <a:spcAft>
                <a:spcPts val="0"/>
              </a:spcAft>
              <a:buClr>
                <a:srgbClr val="0D0D0D"/>
              </a:buClr>
              <a:buSzPts val="1300"/>
              <a:buFont typeface="Arial"/>
              <a:buChar char="●"/>
            </a:pPr>
            <a:r>
              <a:rPr b="0" i="0" lang="en-GB" sz="1300" u="none" cap="none" strike="noStrike">
                <a:solidFill>
                  <a:srgbClr val="0D0D0D"/>
                </a:solidFill>
                <a:latin typeface="Arial"/>
                <a:ea typeface="Arial"/>
                <a:cs typeface="Arial"/>
                <a:sym typeface="Arial"/>
              </a:rPr>
              <a:t>Capacity MAX allows you to easily transition from other MOTOTRBO systems through a simple software upgrade.</a:t>
            </a:r>
            <a:endParaRPr b="0" i="0" sz="900" u="none" cap="none" strike="noStrike">
              <a:solidFill>
                <a:srgbClr val="000000"/>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g1136a740397_0_30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524" name="Google Shape;1524;g1136a740397_0_30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525" name="Google Shape;1525;g1136a740397_0_30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Band Pass Cavity</a:t>
            </a:r>
            <a:endParaRPr b="1" i="0" sz="1200" u="none" cap="none" strike="noStrike">
              <a:solidFill>
                <a:srgbClr val="0063BE"/>
              </a:solidFill>
              <a:highlight>
                <a:srgbClr val="D9EAD3"/>
              </a:highlight>
              <a:latin typeface="Arial"/>
              <a:ea typeface="Arial"/>
              <a:cs typeface="Arial"/>
              <a:sym typeface="Arial"/>
            </a:endParaRPr>
          </a:p>
        </p:txBody>
      </p:sp>
      <p:grpSp>
        <p:nvGrpSpPr>
          <p:cNvPr id="1526" name="Google Shape;1526;g1136a740397_0_303"/>
          <p:cNvGrpSpPr/>
          <p:nvPr/>
        </p:nvGrpSpPr>
        <p:grpSpPr>
          <a:xfrm>
            <a:off x="63500" y="4263966"/>
            <a:ext cx="7776001" cy="411480"/>
            <a:chOff x="63500" y="4263966"/>
            <a:chExt cx="7776001" cy="411480"/>
          </a:xfrm>
        </p:grpSpPr>
        <p:sp>
          <p:nvSpPr>
            <p:cNvPr id="1527" name="Google Shape;1527;g1136a740397_0_30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28" name="Google Shape;1528;g1136a740397_0_30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529" name="Google Shape;1529;g1136a740397_0_30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30" name="Google Shape;1530;g1136a740397_0_30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531" name="Google Shape;1531;g1136a740397_0_303"/>
          <p:cNvPicPr preferRelativeResize="0"/>
          <p:nvPr/>
        </p:nvPicPr>
        <p:blipFill>
          <a:blip r:embed="rId4">
            <a:alphaModFix/>
          </a:blip>
          <a:stretch>
            <a:fillRect/>
          </a:stretch>
        </p:blipFill>
        <p:spPr>
          <a:xfrm>
            <a:off x="1143000" y="859425"/>
            <a:ext cx="5742796" cy="317594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g12489d7da14_0_29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537" name="Google Shape;1537;g12489d7da14_0_29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538" name="Google Shape;1538;g12489d7da14_0_29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Pass/Reject Cavity</a:t>
            </a:r>
            <a:endParaRPr b="1" i="0" sz="1200" u="none" cap="none" strike="noStrike">
              <a:solidFill>
                <a:srgbClr val="0063BE"/>
              </a:solidFill>
              <a:highlight>
                <a:srgbClr val="D9EAD3"/>
              </a:highlight>
              <a:latin typeface="Arial"/>
              <a:ea typeface="Arial"/>
              <a:cs typeface="Arial"/>
              <a:sym typeface="Arial"/>
            </a:endParaRPr>
          </a:p>
        </p:txBody>
      </p:sp>
      <p:grpSp>
        <p:nvGrpSpPr>
          <p:cNvPr id="1539" name="Google Shape;1539;g12489d7da14_0_299"/>
          <p:cNvGrpSpPr/>
          <p:nvPr/>
        </p:nvGrpSpPr>
        <p:grpSpPr>
          <a:xfrm>
            <a:off x="63500" y="4263966"/>
            <a:ext cx="7776001" cy="411480"/>
            <a:chOff x="63500" y="4263966"/>
            <a:chExt cx="7776001" cy="411480"/>
          </a:xfrm>
        </p:grpSpPr>
        <p:sp>
          <p:nvSpPr>
            <p:cNvPr id="1540" name="Google Shape;1540;g12489d7da14_0_29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1" name="Google Shape;1541;g12489d7da14_0_29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542" name="Google Shape;1542;g12489d7da14_0_29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43" name="Google Shape;1543;g12489d7da14_0_29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Pass/Reject cavities are very popular for the construction of duplexers as it’s response curve will allow us to optimize the pass response on one frequency while optimizing the rejection on another frequency within the same cavity filter.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frequency response curve of the Pass/Reject shows that the band pass characteristics are not as pronounced as a true band pass cavity but some off frequency attenuation is provided.  In addition the notch depth is somewhat greater than a simple series notch, often exceeding 40 dB.  The operation of the loop allows us to adjust the frequency of both the band pass and notch somewhat independently.</a:t>
            </a:r>
            <a:endParaRPr b="0" i="0" sz="1100" u="none" cap="none" strike="noStrike">
              <a:solidFill>
                <a:srgbClr val="000000"/>
              </a:solidFill>
              <a:latin typeface="Arial"/>
              <a:ea typeface="Arial"/>
              <a:cs typeface="Arial"/>
              <a:sym typeface="Arial"/>
            </a:endParaRPr>
          </a:p>
        </p:txBody>
      </p:sp>
      <p:pic>
        <p:nvPicPr>
          <p:cNvPr id="1544" name="Google Shape;1544;g12489d7da14_0_299"/>
          <p:cNvPicPr preferRelativeResize="0"/>
          <p:nvPr/>
        </p:nvPicPr>
        <p:blipFill rotWithShape="1">
          <a:blip r:embed="rId4">
            <a:alphaModFix/>
          </a:blip>
          <a:srcRect b="0" l="0" r="0" t="0"/>
          <a:stretch/>
        </p:blipFill>
        <p:spPr>
          <a:xfrm>
            <a:off x="228600" y="859425"/>
            <a:ext cx="7343526" cy="3175941"/>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g12489d7da14_0_31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550" name="Google Shape;1550;g12489d7da14_0_31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551" name="Google Shape;1551;g12489d7da14_0_31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Pass/Reject Duplexer</a:t>
            </a:r>
            <a:endParaRPr b="1" i="0" sz="1200" u="none" cap="none" strike="noStrike">
              <a:solidFill>
                <a:srgbClr val="0063BE"/>
              </a:solidFill>
              <a:highlight>
                <a:srgbClr val="D9EAD3"/>
              </a:highlight>
              <a:latin typeface="Arial"/>
              <a:ea typeface="Arial"/>
              <a:cs typeface="Arial"/>
              <a:sym typeface="Arial"/>
            </a:endParaRPr>
          </a:p>
        </p:txBody>
      </p:sp>
      <p:grpSp>
        <p:nvGrpSpPr>
          <p:cNvPr id="1552" name="Google Shape;1552;g12489d7da14_0_311"/>
          <p:cNvGrpSpPr/>
          <p:nvPr/>
        </p:nvGrpSpPr>
        <p:grpSpPr>
          <a:xfrm>
            <a:off x="63500" y="4263966"/>
            <a:ext cx="7776001" cy="411480"/>
            <a:chOff x="63500" y="4263966"/>
            <a:chExt cx="7776001" cy="411480"/>
          </a:xfrm>
        </p:grpSpPr>
        <p:sp>
          <p:nvSpPr>
            <p:cNvPr id="1553" name="Google Shape;1553;g12489d7da14_0_31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4" name="Google Shape;1554;g12489d7da14_0_31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555" name="Google Shape;1555;g12489d7da14_0_31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56" name="Google Shape;1556;g12489d7da14_0_31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most common duplexer is made up of between 2 and 6 Pass-Reject cavities.  On one side they are tuned to pass the transmit frequency while rejecting the receiver’s frequency.  This is primarily to protect the receiver from transmitter sideband noise.  On the other side, the cavities are tuned to pass the receiver’s frequency and reject the transmitter’s frequency.  This is to protect the receiver from the transmitters high power output.  The high output from the transmitter would, at best, overload the receiver desensitizing it and in the worst case cause, actual damage.  The isolation required must be sufficient to protect the receiver from the potential interfering transmitter and its’ sideband noise.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There other types of duplexers, some common configurations are: bandpass only, using cavities with only a bandpass response, and reject only using cavities with only a reject or notch response.  The type of duplexer used will depend on the application and frequencies at the site.</a:t>
            </a:r>
            <a:endParaRPr b="0" i="0" sz="1100" u="none" cap="none" strike="noStrike">
              <a:solidFill>
                <a:srgbClr val="000000"/>
              </a:solidFill>
              <a:latin typeface="Arial"/>
              <a:ea typeface="Arial"/>
              <a:cs typeface="Arial"/>
              <a:sym typeface="Arial"/>
            </a:endParaRPr>
          </a:p>
        </p:txBody>
      </p:sp>
      <p:pic>
        <p:nvPicPr>
          <p:cNvPr descr="Vari-Notch Duplexer" id="1557" name="Google Shape;1557;g12489d7da14_0_311"/>
          <p:cNvPicPr preferRelativeResize="0"/>
          <p:nvPr/>
        </p:nvPicPr>
        <p:blipFill rotWithShape="1">
          <a:blip r:embed="rId4">
            <a:alphaModFix/>
          </a:blip>
          <a:srcRect b="0" l="0" r="0" t="0"/>
          <a:stretch/>
        </p:blipFill>
        <p:spPr>
          <a:xfrm>
            <a:off x="247450" y="1266099"/>
            <a:ext cx="4363800" cy="2471700"/>
          </a:xfrm>
          <a:prstGeom prst="rect">
            <a:avLst/>
          </a:prstGeom>
          <a:noFill/>
          <a:ln>
            <a:noFill/>
          </a:ln>
        </p:spPr>
      </p:pic>
      <p:pic>
        <p:nvPicPr>
          <p:cNvPr id="1558" name="Google Shape;1558;g12489d7da14_0_311"/>
          <p:cNvPicPr preferRelativeResize="0"/>
          <p:nvPr/>
        </p:nvPicPr>
        <p:blipFill rotWithShape="1">
          <a:blip r:embed="rId5">
            <a:alphaModFix/>
          </a:blip>
          <a:srcRect b="0" l="0" r="0" t="0"/>
          <a:stretch/>
        </p:blipFill>
        <p:spPr>
          <a:xfrm>
            <a:off x="4690495" y="1221168"/>
            <a:ext cx="3062855" cy="2428307"/>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g12489d7da14_0_32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564" name="Google Shape;1564;g12489d7da14_0_32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565" name="Google Shape;1565;g12489d7da14_0_32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Duplexer Isolation</a:t>
            </a:r>
            <a:endParaRPr b="1" i="0" sz="1200" u="none" cap="none" strike="noStrike">
              <a:solidFill>
                <a:srgbClr val="0063BE"/>
              </a:solidFill>
              <a:highlight>
                <a:srgbClr val="D9EAD3"/>
              </a:highlight>
              <a:latin typeface="Arial"/>
              <a:ea typeface="Arial"/>
              <a:cs typeface="Arial"/>
              <a:sym typeface="Arial"/>
            </a:endParaRPr>
          </a:p>
        </p:txBody>
      </p:sp>
      <p:grpSp>
        <p:nvGrpSpPr>
          <p:cNvPr id="1566" name="Google Shape;1566;g12489d7da14_0_324"/>
          <p:cNvGrpSpPr/>
          <p:nvPr/>
        </p:nvGrpSpPr>
        <p:grpSpPr>
          <a:xfrm>
            <a:off x="63500" y="4263966"/>
            <a:ext cx="7776001" cy="411480"/>
            <a:chOff x="63500" y="4263966"/>
            <a:chExt cx="7776001" cy="411480"/>
          </a:xfrm>
        </p:grpSpPr>
        <p:sp>
          <p:nvSpPr>
            <p:cNvPr id="1567" name="Google Shape;1567;g12489d7da14_0_32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8" name="Google Shape;1568;g12489d7da14_0_32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569" name="Google Shape;1569;g12489d7da14_0_32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70" name="Google Shape;1570;g12489d7da14_0_32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more Tx to Rx rejection the better.  The trade off is cost and insertion loss.  There is a point of diminishing returns.  Evaluating the Tx noise and the Rx selectivity (noise or interference rejection) will help determine how much rejection is needed.  Typically 130dB is a good total rejection.</a:t>
            </a:r>
            <a:endParaRPr b="0" i="0" sz="1100" u="none" cap="none" strike="noStrike">
              <a:solidFill>
                <a:srgbClr val="000000"/>
              </a:solidFill>
              <a:latin typeface="Arial"/>
              <a:ea typeface="Arial"/>
              <a:cs typeface="Arial"/>
              <a:sym typeface="Arial"/>
            </a:endParaRPr>
          </a:p>
        </p:txBody>
      </p:sp>
      <p:pic>
        <p:nvPicPr>
          <p:cNvPr id="1571" name="Google Shape;1571;g12489d7da14_0_324"/>
          <p:cNvPicPr preferRelativeResize="0"/>
          <p:nvPr/>
        </p:nvPicPr>
        <p:blipFill rotWithShape="1">
          <a:blip r:embed="rId4">
            <a:alphaModFix/>
          </a:blip>
          <a:srcRect b="0" l="0" r="0" t="0"/>
          <a:stretch/>
        </p:blipFill>
        <p:spPr>
          <a:xfrm>
            <a:off x="2506735" y="737850"/>
            <a:ext cx="3097913" cy="1683938"/>
          </a:xfrm>
          <a:prstGeom prst="rect">
            <a:avLst/>
          </a:prstGeom>
          <a:noFill/>
          <a:ln>
            <a:noFill/>
          </a:ln>
        </p:spPr>
      </p:pic>
      <p:sp>
        <p:nvSpPr>
          <p:cNvPr id="1572" name="Google Shape;1572;g12489d7da14_0_324"/>
          <p:cNvSpPr txBox="1"/>
          <p:nvPr/>
        </p:nvSpPr>
        <p:spPr>
          <a:xfrm>
            <a:off x="730575" y="2608075"/>
            <a:ext cx="65046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60dB minimum rejection for Tx to Rx isolation for the duplexer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Need to look at the transmitter and receiver characteristics for single channel operation to determine isolation needed to reduce the transmitter sideband noise below the receiver's sensitivity</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g12489d7da14_0_33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578" name="Google Shape;1578;g12489d7da14_0_33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579" name="Google Shape;1579;g12489d7da14_0_33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Single Channel Duplexer System</a:t>
            </a:r>
            <a:endParaRPr b="1" i="0" sz="1200" u="none" cap="none" strike="noStrike">
              <a:solidFill>
                <a:srgbClr val="0063BE"/>
              </a:solidFill>
              <a:highlight>
                <a:srgbClr val="D9EAD3"/>
              </a:highlight>
              <a:latin typeface="Arial"/>
              <a:ea typeface="Arial"/>
              <a:cs typeface="Arial"/>
              <a:sym typeface="Arial"/>
            </a:endParaRPr>
          </a:p>
        </p:txBody>
      </p:sp>
      <p:grpSp>
        <p:nvGrpSpPr>
          <p:cNvPr id="1580" name="Google Shape;1580;g12489d7da14_0_337"/>
          <p:cNvGrpSpPr/>
          <p:nvPr/>
        </p:nvGrpSpPr>
        <p:grpSpPr>
          <a:xfrm>
            <a:off x="63500" y="4263966"/>
            <a:ext cx="7776001" cy="411480"/>
            <a:chOff x="63500" y="4263966"/>
            <a:chExt cx="7776001" cy="411480"/>
          </a:xfrm>
        </p:grpSpPr>
        <p:sp>
          <p:nvSpPr>
            <p:cNvPr id="1581" name="Google Shape;1581;g12489d7da14_0_33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2" name="Google Shape;1582;g12489d7da14_0_33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583" name="Google Shape;1583;g12489d7da14_0_33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84" name="Google Shape;1584;g12489d7da14_0_33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Single Channel Duplex systems included not only the advanced duplexer but also an isolator in the transmit network and an amplifier in the receive network.  A standard test port is provided for non-intrusive sensitivity testing and benchmarking.  The amplifier and advanced filtering in the receive network allows significantly improved sensitivity.  Depending on the environment the sensitivity improvement may be over 6 dB as compared with a standard duplexer. </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Low Noise Amplifier</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Isolators Standard</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&gt;80 db of selectivity</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&lt;5.5 db of insertion loss</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Test port</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PIM Tolerant</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No Tx-Tx freq requirements</a:t>
            </a:r>
            <a:endParaRPr b="0" i="0" sz="1000" u="none" cap="none" strike="noStrike">
              <a:solidFill>
                <a:srgbClr val="000000"/>
              </a:solidFill>
              <a:latin typeface="Arial"/>
              <a:ea typeface="Arial"/>
              <a:cs typeface="Arial"/>
              <a:sym typeface="Arial"/>
            </a:endParaRPr>
          </a:p>
        </p:txBody>
      </p:sp>
      <p:pic>
        <p:nvPicPr>
          <p:cNvPr id="1585" name="Google Shape;1585;g12489d7da14_0_337"/>
          <p:cNvPicPr preferRelativeResize="0"/>
          <p:nvPr/>
        </p:nvPicPr>
        <p:blipFill rotWithShape="1">
          <a:blip r:embed="rId4">
            <a:alphaModFix/>
          </a:blip>
          <a:srcRect b="0" l="0" r="0" t="1458"/>
          <a:stretch/>
        </p:blipFill>
        <p:spPr>
          <a:xfrm>
            <a:off x="817775" y="903400"/>
            <a:ext cx="6097800" cy="31296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g12489d7da14_0_34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591" name="Google Shape;1591;g12489d7da14_0_34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592" name="Google Shape;1592;g12489d7da14_0_34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Two Channel Duplexer System</a:t>
            </a:r>
            <a:endParaRPr b="1" i="0" sz="1200" u="none" cap="none" strike="noStrike">
              <a:solidFill>
                <a:srgbClr val="0063BE"/>
              </a:solidFill>
              <a:highlight>
                <a:srgbClr val="D9EAD3"/>
              </a:highlight>
              <a:latin typeface="Arial"/>
              <a:ea typeface="Arial"/>
              <a:cs typeface="Arial"/>
              <a:sym typeface="Arial"/>
            </a:endParaRPr>
          </a:p>
        </p:txBody>
      </p:sp>
      <p:grpSp>
        <p:nvGrpSpPr>
          <p:cNvPr id="1593" name="Google Shape;1593;g12489d7da14_0_349"/>
          <p:cNvGrpSpPr/>
          <p:nvPr/>
        </p:nvGrpSpPr>
        <p:grpSpPr>
          <a:xfrm>
            <a:off x="63500" y="4263966"/>
            <a:ext cx="7776001" cy="411480"/>
            <a:chOff x="63500" y="4263966"/>
            <a:chExt cx="7776001" cy="411480"/>
          </a:xfrm>
        </p:grpSpPr>
        <p:sp>
          <p:nvSpPr>
            <p:cNvPr id="1594" name="Google Shape;1594;g12489d7da14_0_34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95" name="Google Shape;1595;g12489d7da14_0_34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596" name="Google Shape;1596;g12489d7da14_0_34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97" name="Google Shape;1597;g12489d7da14_0_34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Each Two channel Duplexer also includes transmit isolators to prevent transmit IM and protect each transmitter from high level carriers.  This allows the Two channel Duplexer to be compatible with collocated transmitters or high density sites without concern of interference.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The Low Noise amplifier included will reduce the noise figure of the system by over 6 dB to allow maximum sensitivity.  The amplifier is designed to provide the highest immunity to interference by utilizing a Quadrature design with very high 3rd order Intercept Point (3IP).  A test port is included in each design to allow for testing without interfering with system operation.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Utilizing a 7-16 DIN connector on the antenna port as well as very high design requirements allows the Two channel Duplexer to be PIM tolerant.</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800"/>
              <a:buFont typeface="Arial"/>
              <a:buChar char="●"/>
            </a:pPr>
            <a:r>
              <a:rPr b="0" i="0" lang="en-GB" sz="800" u="none" cap="none" strike="noStrike">
                <a:solidFill>
                  <a:srgbClr val="000000"/>
                </a:solidFill>
                <a:latin typeface="Arial"/>
                <a:ea typeface="Arial"/>
                <a:cs typeface="Arial"/>
                <a:sym typeface="Arial"/>
              </a:rPr>
              <a:t>Low Noise Amplifier</a:t>
            </a:r>
            <a:endParaRPr b="0" i="0" sz="8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800"/>
              <a:buFont typeface="Arial"/>
              <a:buChar char="●"/>
            </a:pPr>
            <a:r>
              <a:rPr b="0" i="0" lang="en-GB" sz="800" u="none" cap="none" strike="noStrike">
                <a:solidFill>
                  <a:srgbClr val="000000"/>
                </a:solidFill>
                <a:latin typeface="Arial"/>
                <a:ea typeface="Arial"/>
                <a:cs typeface="Arial"/>
                <a:sym typeface="Arial"/>
              </a:rPr>
              <a:t>Isolators Standard</a:t>
            </a:r>
            <a:endParaRPr b="0" i="0" sz="8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800"/>
              <a:buFont typeface="Arial"/>
              <a:buChar char="●"/>
            </a:pPr>
            <a:r>
              <a:rPr b="0" i="0" lang="en-GB" sz="800" u="none" cap="none" strike="noStrike">
                <a:solidFill>
                  <a:srgbClr val="000000"/>
                </a:solidFill>
                <a:latin typeface="Arial"/>
                <a:ea typeface="Arial"/>
                <a:cs typeface="Arial"/>
                <a:sym typeface="Arial"/>
              </a:rPr>
              <a:t>&gt;80 db of selectivity</a:t>
            </a:r>
            <a:endParaRPr b="0" i="0" sz="8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800"/>
              <a:buFont typeface="Arial"/>
              <a:buChar char="●"/>
            </a:pPr>
            <a:r>
              <a:rPr b="0" i="0" lang="en-GB" sz="800" u="none" cap="none" strike="noStrike">
                <a:solidFill>
                  <a:srgbClr val="000000"/>
                </a:solidFill>
                <a:latin typeface="Arial"/>
                <a:ea typeface="Arial"/>
                <a:cs typeface="Arial"/>
                <a:sym typeface="Arial"/>
              </a:rPr>
              <a:t>&lt;5.5 db of insertion loss</a:t>
            </a:r>
            <a:endParaRPr b="0" i="0" sz="8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800"/>
              <a:buFont typeface="Arial"/>
              <a:buChar char="●"/>
            </a:pPr>
            <a:r>
              <a:rPr b="0" i="0" lang="en-GB" sz="800" u="none" cap="none" strike="noStrike">
                <a:solidFill>
                  <a:srgbClr val="000000"/>
                </a:solidFill>
                <a:latin typeface="Arial"/>
                <a:ea typeface="Arial"/>
                <a:cs typeface="Arial"/>
                <a:sym typeface="Arial"/>
              </a:rPr>
              <a:t>Test port</a:t>
            </a:r>
            <a:endParaRPr b="0" i="0" sz="8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800"/>
              <a:buFont typeface="Arial"/>
              <a:buChar char="●"/>
            </a:pPr>
            <a:r>
              <a:rPr b="0" i="0" lang="en-GB" sz="800" u="none" cap="none" strike="noStrike">
                <a:solidFill>
                  <a:srgbClr val="000000"/>
                </a:solidFill>
                <a:latin typeface="Arial"/>
                <a:ea typeface="Arial"/>
                <a:cs typeface="Arial"/>
                <a:sym typeface="Arial"/>
              </a:rPr>
              <a:t>PIM Tolerant</a:t>
            </a:r>
            <a:endParaRPr b="0" i="0" sz="800" u="none" cap="none" strike="noStrike">
              <a:solidFill>
                <a:srgbClr val="000000"/>
              </a:solidFill>
              <a:latin typeface="Arial"/>
              <a:ea typeface="Arial"/>
              <a:cs typeface="Arial"/>
              <a:sym typeface="Arial"/>
            </a:endParaRPr>
          </a:p>
          <a:p>
            <a:pPr indent="-279400" lvl="0" marL="457200" marR="0" rtl="0" algn="l">
              <a:lnSpc>
                <a:spcPct val="100000"/>
              </a:lnSpc>
              <a:spcBef>
                <a:spcPts val="0"/>
              </a:spcBef>
              <a:spcAft>
                <a:spcPts val="0"/>
              </a:spcAft>
              <a:buClr>
                <a:srgbClr val="000000"/>
              </a:buClr>
              <a:buSzPts val="800"/>
              <a:buFont typeface="Arial"/>
              <a:buChar char="●"/>
            </a:pPr>
            <a:r>
              <a:rPr b="0" i="0" lang="en-GB" sz="800" u="none" cap="none" strike="noStrike">
                <a:solidFill>
                  <a:srgbClr val="000000"/>
                </a:solidFill>
                <a:latin typeface="Arial"/>
                <a:ea typeface="Arial"/>
                <a:cs typeface="Arial"/>
                <a:sym typeface="Arial"/>
              </a:rPr>
              <a:t>No Tx-Tx freq requirements</a:t>
            </a:r>
            <a:endParaRPr b="0" i="0" sz="800" u="none" cap="none" strike="noStrike">
              <a:solidFill>
                <a:srgbClr val="000000"/>
              </a:solidFill>
              <a:latin typeface="Arial"/>
              <a:ea typeface="Arial"/>
              <a:cs typeface="Arial"/>
              <a:sym typeface="Arial"/>
            </a:endParaRPr>
          </a:p>
        </p:txBody>
      </p:sp>
      <p:pic>
        <p:nvPicPr>
          <p:cNvPr id="1598" name="Google Shape;1598;g12489d7da14_0_349"/>
          <p:cNvPicPr preferRelativeResize="0"/>
          <p:nvPr/>
        </p:nvPicPr>
        <p:blipFill rotWithShape="1">
          <a:blip r:embed="rId4">
            <a:alphaModFix/>
          </a:blip>
          <a:srcRect b="0" l="0" r="0" t="0"/>
          <a:stretch/>
        </p:blipFill>
        <p:spPr>
          <a:xfrm>
            <a:off x="762000" y="859425"/>
            <a:ext cx="6069710" cy="317594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g12489d7da14_0_36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604" name="Google Shape;1604;g12489d7da14_0_36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605" name="Google Shape;1605;g12489d7da14_0_36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VHF (4 Frequency Solution)</a:t>
            </a:r>
            <a:endParaRPr b="1" i="0" sz="1200" u="none" cap="none" strike="noStrike">
              <a:solidFill>
                <a:srgbClr val="0063BE"/>
              </a:solidFill>
              <a:highlight>
                <a:srgbClr val="D9EAD3"/>
              </a:highlight>
              <a:latin typeface="Arial"/>
              <a:ea typeface="Arial"/>
              <a:cs typeface="Arial"/>
              <a:sym typeface="Arial"/>
            </a:endParaRPr>
          </a:p>
        </p:txBody>
      </p:sp>
      <p:grpSp>
        <p:nvGrpSpPr>
          <p:cNvPr id="1606" name="Google Shape;1606;g12489d7da14_0_361"/>
          <p:cNvGrpSpPr/>
          <p:nvPr/>
        </p:nvGrpSpPr>
        <p:grpSpPr>
          <a:xfrm>
            <a:off x="63500" y="4263966"/>
            <a:ext cx="7776001" cy="411480"/>
            <a:chOff x="63500" y="4263966"/>
            <a:chExt cx="7776001" cy="411480"/>
          </a:xfrm>
        </p:grpSpPr>
        <p:sp>
          <p:nvSpPr>
            <p:cNvPr id="1607" name="Google Shape;1607;g12489d7da14_0_36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08" name="Google Shape;1608;g12489d7da14_0_36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609" name="Google Shape;1609;g12489d7da14_0_36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10" name="Google Shape;1610;g12489d7da14_0_36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Utilizing a Two channel Duplexer allows the same two antennas required for a standard design but improves the flexibility of operation and racking.  The Two Channel Duplexer will require less rack space.</a:t>
            </a:r>
            <a:endParaRPr b="0" i="0" sz="1100" u="none" cap="none" strike="noStrike">
              <a:solidFill>
                <a:srgbClr val="000000"/>
              </a:solidFill>
              <a:latin typeface="Arial"/>
              <a:ea typeface="Arial"/>
              <a:cs typeface="Arial"/>
              <a:sym typeface="Arial"/>
            </a:endParaRPr>
          </a:p>
        </p:txBody>
      </p:sp>
      <p:pic>
        <p:nvPicPr>
          <p:cNvPr id="1611" name="Google Shape;1611;g12489d7da14_0_361"/>
          <p:cNvPicPr preferRelativeResize="0"/>
          <p:nvPr/>
        </p:nvPicPr>
        <p:blipFill rotWithShape="1">
          <a:blip r:embed="rId4">
            <a:alphaModFix/>
          </a:blip>
          <a:srcRect b="0" l="0" r="0" t="0"/>
          <a:stretch/>
        </p:blipFill>
        <p:spPr>
          <a:xfrm>
            <a:off x="284110" y="976700"/>
            <a:ext cx="7119570" cy="3270112"/>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sp>
        <p:nvSpPr>
          <p:cNvPr id="1616" name="Google Shape;1616;g12489d7da14_0_37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617" name="Google Shape;1617;g12489d7da14_0_37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618" name="Google Shape;1618;g12489d7da14_0_37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VHF (6 Frequency Solution)</a:t>
            </a:r>
            <a:endParaRPr b="1" i="0" sz="1200" u="none" cap="none" strike="noStrike">
              <a:solidFill>
                <a:srgbClr val="0063BE"/>
              </a:solidFill>
              <a:highlight>
                <a:srgbClr val="D9EAD3"/>
              </a:highlight>
              <a:latin typeface="Arial"/>
              <a:ea typeface="Arial"/>
              <a:cs typeface="Arial"/>
              <a:sym typeface="Arial"/>
            </a:endParaRPr>
          </a:p>
        </p:txBody>
      </p:sp>
      <p:grpSp>
        <p:nvGrpSpPr>
          <p:cNvPr id="1619" name="Google Shape;1619;g12489d7da14_0_373"/>
          <p:cNvGrpSpPr/>
          <p:nvPr/>
        </p:nvGrpSpPr>
        <p:grpSpPr>
          <a:xfrm>
            <a:off x="63500" y="4263966"/>
            <a:ext cx="7776001" cy="411480"/>
            <a:chOff x="63500" y="4263966"/>
            <a:chExt cx="7776001" cy="411480"/>
          </a:xfrm>
        </p:grpSpPr>
        <p:sp>
          <p:nvSpPr>
            <p:cNvPr id="1620" name="Google Shape;1620;g12489d7da14_0_37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1" name="Google Shape;1621;g12489d7da14_0_37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622" name="Google Shape;1622;g12489d7da14_0_37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23" name="Google Shape;1623;g12489d7da14_0_37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Multiple two channel duplexers can be used to replicate a complex custom design for VHF and UHF.  The major advantage is the ability to change frequencies easily with no retuning required.</a:t>
            </a:r>
            <a:endParaRPr b="0" i="0" sz="1100" u="none" cap="none" strike="noStrike">
              <a:solidFill>
                <a:srgbClr val="000000"/>
              </a:solidFill>
              <a:latin typeface="Arial"/>
              <a:ea typeface="Arial"/>
              <a:cs typeface="Arial"/>
              <a:sym typeface="Arial"/>
            </a:endParaRPr>
          </a:p>
        </p:txBody>
      </p:sp>
      <p:pic>
        <p:nvPicPr>
          <p:cNvPr id="1624" name="Google Shape;1624;g12489d7da14_0_373"/>
          <p:cNvPicPr preferRelativeResize="0"/>
          <p:nvPr/>
        </p:nvPicPr>
        <p:blipFill rotWithShape="1">
          <a:blip r:embed="rId4">
            <a:alphaModFix/>
          </a:blip>
          <a:srcRect b="0" l="0" r="0" t="2372"/>
          <a:stretch/>
        </p:blipFill>
        <p:spPr>
          <a:xfrm>
            <a:off x="685800" y="934825"/>
            <a:ext cx="6772701" cy="31005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g12489d7da14_0_38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630" name="Google Shape;1630;g12489d7da14_0_38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631" name="Google Shape;1631;g12489d7da14_0_38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UHF (8 Frequency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1632" name="Google Shape;1632;g12489d7da14_0_385"/>
          <p:cNvGrpSpPr/>
          <p:nvPr/>
        </p:nvGrpSpPr>
        <p:grpSpPr>
          <a:xfrm>
            <a:off x="63500" y="4263966"/>
            <a:ext cx="7776001" cy="411480"/>
            <a:chOff x="63500" y="4263966"/>
            <a:chExt cx="7776001" cy="411480"/>
          </a:xfrm>
        </p:grpSpPr>
        <p:sp>
          <p:nvSpPr>
            <p:cNvPr id="1633" name="Google Shape;1633;g12489d7da14_0_38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4" name="Google Shape;1634;g12489d7da14_0_38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635" name="Google Shape;1635;g12489d7da14_0_38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36" name="Google Shape;1636;g12489d7da14_0_38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When utilizing the Two Channel Duplexer for 8 channels you will need four antennas compared with three for a conventional design.  These can be combined into a Dual or Triple antenna arrangement to reduce the actual number of physical antennas required.</a:t>
            </a:r>
            <a:endParaRPr b="0" i="0" sz="1100" u="none" cap="none" strike="noStrike">
              <a:solidFill>
                <a:srgbClr val="000000"/>
              </a:solidFill>
              <a:latin typeface="Arial"/>
              <a:ea typeface="Arial"/>
              <a:cs typeface="Arial"/>
              <a:sym typeface="Arial"/>
            </a:endParaRPr>
          </a:p>
        </p:txBody>
      </p:sp>
      <p:pic>
        <p:nvPicPr>
          <p:cNvPr id="1637" name="Google Shape;1637;g12489d7da14_0_385"/>
          <p:cNvPicPr preferRelativeResize="0"/>
          <p:nvPr/>
        </p:nvPicPr>
        <p:blipFill rotWithShape="1">
          <a:blip r:embed="rId4">
            <a:alphaModFix/>
          </a:blip>
          <a:srcRect b="0" l="0" r="0" t="0"/>
          <a:stretch/>
        </p:blipFill>
        <p:spPr>
          <a:xfrm>
            <a:off x="533400" y="783225"/>
            <a:ext cx="6733258" cy="317594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g12489d7da14_0_39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643" name="Google Shape;1643;g12489d7da14_0_39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644" name="Google Shape;1644;g12489d7da14_0_39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900 MHz (10 Channel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1645" name="Google Shape;1645;g12489d7da14_0_397"/>
          <p:cNvGrpSpPr/>
          <p:nvPr/>
        </p:nvGrpSpPr>
        <p:grpSpPr>
          <a:xfrm>
            <a:off x="63500" y="4263966"/>
            <a:ext cx="7776001" cy="411480"/>
            <a:chOff x="63500" y="4263966"/>
            <a:chExt cx="7776001" cy="411480"/>
          </a:xfrm>
        </p:grpSpPr>
        <p:sp>
          <p:nvSpPr>
            <p:cNvPr id="1646" name="Google Shape;1646;g12489d7da14_0_39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7" name="Google Shape;1647;g12489d7da14_0_39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648" name="Google Shape;1648;g12489d7da14_0_39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49" name="Google Shape;1649;g12489d7da14_0_39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10 Channels of 900 MHz trunking that have transmitters as close as 12.5 kHz can be combined onto two physical antennas (Triple Element) with less than 5 dB insertion loss on the transmit and full sensitivity on the receive.  This compares with previous designs that required over 11 dB of IL for the same number of physical antennas.  Three dual antenna can also be used to allow higher gain and improve operation even more.  Two channel duplexers do not have to be retuned if the frequencies are changed. </a:t>
            </a:r>
            <a:endParaRPr b="0" i="0" sz="1100" u="none" cap="none" strike="noStrike">
              <a:solidFill>
                <a:srgbClr val="000000"/>
              </a:solidFill>
              <a:latin typeface="Arial"/>
              <a:ea typeface="Arial"/>
              <a:cs typeface="Arial"/>
              <a:sym typeface="Arial"/>
            </a:endParaRPr>
          </a:p>
        </p:txBody>
      </p:sp>
      <p:pic>
        <p:nvPicPr>
          <p:cNvPr id="1650" name="Google Shape;1650;g12489d7da14_0_397"/>
          <p:cNvPicPr preferRelativeResize="0"/>
          <p:nvPr/>
        </p:nvPicPr>
        <p:blipFill rotWithShape="1">
          <a:blip r:embed="rId4">
            <a:alphaModFix/>
          </a:blip>
          <a:srcRect b="0" l="0" r="0" t="0"/>
          <a:stretch/>
        </p:blipFill>
        <p:spPr>
          <a:xfrm>
            <a:off x="152400" y="935625"/>
            <a:ext cx="7363627" cy="31759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1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89" name="Google Shape;289;p1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90" name="Google Shape;290;p1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MOTOTRBO Capacity MAX Technical Summary</a:t>
            </a:r>
            <a:endParaRPr b="1" i="0" sz="1200" u="none" cap="none" strike="noStrike">
              <a:solidFill>
                <a:srgbClr val="0063BE"/>
              </a:solidFill>
              <a:highlight>
                <a:srgbClr val="D9EAD3"/>
              </a:highlight>
              <a:latin typeface="Arial"/>
              <a:ea typeface="Arial"/>
              <a:cs typeface="Arial"/>
              <a:sym typeface="Arial"/>
            </a:endParaRPr>
          </a:p>
        </p:txBody>
      </p:sp>
      <p:grpSp>
        <p:nvGrpSpPr>
          <p:cNvPr id="291" name="Google Shape;291;p12"/>
          <p:cNvGrpSpPr/>
          <p:nvPr/>
        </p:nvGrpSpPr>
        <p:grpSpPr>
          <a:xfrm>
            <a:off x="63500" y="4263966"/>
            <a:ext cx="7776001" cy="411480"/>
            <a:chOff x="63500" y="4263966"/>
            <a:chExt cx="7776001" cy="411480"/>
          </a:xfrm>
        </p:grpSpPr>
        <p:sp>
          <p:nvSpPr>
            <p:cNvPr id="292" name="Google Shape;292;p1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3" name="Google Shape;293;p1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94" name="Google Shape;294;p1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5" name="Google Shape;295;p1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6" name="Google Shape;296;p12"/>
          <p:cNvSpPr txBox="1"/>
          <p:nvPr/>
        </p:nvSpPr>
        <p:spPr>
          <a:xfrm>
            <a:off x="460225" y="1290125"/>
            <a:ext cx="6729600" cy="1940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en-GB" sz="1700" u="none" cap="none" strike="noStrike">
                <a:solidFill>
                  <a:srgbClr val="0D0D0D"/>
                </a:solidFill>
                <a:latin typeface="Arial"/>
                <a:ea typeface="Arial"/>
                <a:cs typeface="Arial"/>
                <a:sym typeface="Arial"/>
              </a:rPr>
              <a:t>A MOTOTRBO Capacity MAX system provides:</a:t>
            </a:r>
            <a:endParaRPr b="0" i="0" sz="1700" u="none" cap="none" strike="noStrike">
              <a:solidFill>
                <a:srgbClr val="0D0D0D"/>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GB" u="none" cap="none" strike="noStrike">
                <a:solidFill>
                  <a:schemeClr val="dk1"/>
                </a:solidFill>
                <a:latin typeface="Arial"/>
                <a:ea typeface="Arial"/>
                <a:cs typeface="Arial"/>
                <a:sym typeface="Arial"/>
              </a:rPr>
              <a:t>Support for up to 250 sites.</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GB" u="none" cap="none" strike="noStrike">
                <a:solidFill>
                  <a:schemeClr val="dk1"/>
                </a:solidFill>
                <a:latin typeface="Arial"/>
                <a:ea typeface="Arial"/>
                <a:cs typeface="Arial"/>
                <a:sym typeface="Arial"/>
              </a:rPr>
              <a:t>Support for up to 3000 users per site.</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GB" u="none" cap="none" strike="noStrike">
                <a:solidFill>
                  <a:schemeClr val="dk1"/>
                </a:solidFill>
                <a:latin typeface="Arial"/>
                <a:ea typeface="Arial"/>
                <a:cs typeface="Arial"/>
                <a:sym typeface="Arial"/>
              </a:rPr>
              <a:t>A dedicated control channel on every site. A dedicated control channel is not required, but supports optimal performance.</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GB" u="none" cap="none" strike="noStrike">
                <a:solidFill>
                  <a:schemeClr val="dk1"/>
                </a:solidFill>
                <a:latin typeface="Arial"/>
                <a:ea typeface="Arial"/>
                <a:cs typeface="Arial"/>
                <a:sym typeface="Arial"/>
              </a:rPr>
              <a:t>Options for a redundant server which can be geographically separated.</a:t>
            </a:r>
            <a:endParaRPr b="0" i="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GB" u="none" cap="none" strike="noStrike">
                <a:solidFill>
                  <a:schemeClr val="dk1"/>
                </a:solidFill>
                <a:latin typeface="Arial"/>
                <a:ea typeface="Arial"/>
                <a:cs typeface="Arial"/>
                <a:sym typeface="Arial"/>
              </a:rPr>
              <a:t>Options for one redundant switch or router per physical site.</a:t>
            </a:r>
            <a:endParaRPr b="0" i="0" sz="1000" u="none" cap="none" strike="noStrike">
              <a:solidFill>
                <a:srgbClr val="000000"/>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g12489d7da14_0_40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656" name="Google Shape;1656;g12489d7da14_0_40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657" name="Google Shape;1657;g12489d7da14_0_40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Filter and Duplexer Summary</a:t>
            </a:r>
            <a:endParaRPr b="1" i="0" sz="1200" u="none" cap="none" strike="noStrike">
              <a:solidFill>
                <a:srgbClr val="0063BE"/>
              </a:solidFill>
              <a:highlight>
                <a:srgbClr val="D9EAD3"/>
              </a:highlight>
              <a:latin typeface="Arial"/>
              <a:ea typeface="Arial"/>
              <a:cs typeface="Arial"/>
              <a:sym typeface="Arial"/>
            </a:endParaRPr>
          </a:p>
        </p:txBody>
      </p:sp>
      <p:grpSp>
        <p:nvGrpSpPr>
          <p:cNvPr id="1658" name="Google Shape;1658;g12489d7da14_0_409"/>
          <p:cNvGrpSpPr/>
          <p:nvPr/>
        </p:nvGrpSpPr>
        <p:grpSpPr>
          <a:xfrm>
            <a:off x="63500" y="4263966"/>
            <a:ext cx="7776001" cy="411480"/>
            <a:chOff x="63500" y="4263966"/>
            <a:chExt cx="7776001" cy="411480"/>
          </a:xfrm>
        </p:grpSpPr>
        <p:sp>
          <p:nvSpPr>
            <p:cNvPr id="1659" name="Google Shape;1659;g12489d7da14_0_40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60" name="Google Shape;1660;g12489d7da14_0_40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661" name="Google Shape;1661;g12489d7da14_0_40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62" name="Google Shape;1662;g12489d7da14_0_40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The Bandpass of a filter includes the IL of the filter – The electrical bandpass of a filter is measured at the 3 dB point but the absolute IL at the bandpass includes the IL of the filter also.</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There are two distinct types of filters: Bandpass and Notch – Most filters will include characteristics of Bandpass and Notch to develop selectivity.</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There are two ways to improve the Q of a filter: Electrical Q and Mechanical Q – The electrical Q is obtained by adjusting the loops and increases the IL of the filter.  The Mechanical Q is obtained by design and using better conductivity and size of filters to obtain higher Q.</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A pass/notch combines both a notch and pass to obtain aggressive filtering – To obtain very close selectivity a combination of Pass and Notch must be utilized.  This allows the strategic location of notches to enhance selectivity.</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A pass/notch duplexer should never be used when collocated with other transmitter in the same band – A Pass/Notch Duplexer is optimized for a single frequency and will not protect the receiver for other carriers collocated.</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Milled filters provide the best performance when the frequency plan allows – Milled Filters are optimized for a specific bandpass and guardband.  When these can be use the selectivity, IL, and cost are optimum.</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Isolators are used to prevent External RF energy from entering a transmitter – Energy applied to a transmit antenna from other transmitters will feed back into a transmitter and create IM if isolators are not utilized.</a:t>
            </a:r>
            <a:endParaRPr b="0" i="0" sz="900" u="none" cap="none" strike="noStrike">
              <a:solidFill>
                <a:srgbClr val="000000"/>
              </a:solidFill>
              <a:latin typeface="Arial"/>
              <a:ea typeface="Arial"/>
              <a:cs typeface="Arial"/>
              <a:sym typeface="Arial"/>
            </a:endParaRPr>
          </a:p>
        </p:txBody>
      </p:sp>
      <p:sp>
        <p:nvSpPr>
          <p:cNvPr id="1663" name="Google Shape;1663;g12489d7da14_0_409"/>
          <p:cNvSpPr txBox="1"/>
          <p:nvPr/>
        </p:nvSpPr>
        <p:spPr>
          <a:xfrm>
            <a:off x="196400" y="934825"/>
            <a:ext cx="7353000" cy="2124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Bandpass of a filter includes the IL of the filter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There are two distinct types of filters: Bandpass and Notch</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There are two ways to improve the Q of a filter: Electrical Q and Mechanical Q</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 pass/notch combines both a notch and pass to obtain </a:t>
            </a:r>
            <a:r>
              <a:rPr b="0" i="0" lang="en-GB" sz="1400" u="sng" cap="none" strike="noStrike">
                <a:solidFill>
                  <a:srgbClr val="000000"/>
                </a:solidFill>
                <a:latin typeface="Calibri"/>
                <a:ea typeface="Calibri"/>
                <a:cs typeface="Calibri"/>
                <a:sym typeface="Calibri"/>
              </a:rPr>
              <a:t>aggressive filtering</a:t>
            </a:r>
            <a:endParaRPr b="0" i="0" sz="1400" u="sng"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 pass/notch duplexer should be used with a bandpass filter (when possible) when collocated with other transmitters at the site in the same band</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sng" cap="none" strike="noStrike">
                <a:solidFill>
                  <a:srgbClr val="000000"/>
                </a:solidFill>
                <a:latin typeface="Calibri"/>
                <a:ea typeface="Calibri"/>
                <a:cs typeface="Calibri"/>
                <a:sym typeface="Calibri"/>
              </a:rPr>
              <a:t>Bandpass duplexers should be used whenever possible</a:t>
            </a:r>
            <a:endParaRPr b="0" i="0" sz="1400" u="sng"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Milled filters provide the best performance when the frequency plan allows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g12489d7da14_0_42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669" name="Google Shape;1669;g12489d7da14_0_42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670" name="Google Shape;1670;g12489d7da14_0_42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Transmit Combiner</a:t>
            </a:r>
            <a:endParaRPr b="1" i="0" sz="1200" u="none" cap="none" strike="noStrike">
              <a:solidFill>
                <a:srgbClr val="0063BE"/>
              </a:solidFill>
              <a:highlight>
                <a:srgbClr val="D9EAD3"/>
              </a:highlight>
              <a:latin typeface="Arial"/>
              <a:ea typeface="Arial"/>
              <a:cs typeface="Arial"/>
              <a:sym typeface="Arial"/>
            </a:endParaRPr>
          </a:p>
        </p:txBody>
      </p:sp>
      <p:grpSp>
        <p:nvGrpSpPr>
          <p:cNvPr id="1671" name="Google Shape;1671;g12489d7da14_0_421"/>
          <p:cNvGrpSpPr/>
          <p:nvPr/>
        </p:nvGrpSpPr>
        <p:grpSpPr>
          <a:xfrm>
            <a:off x="63500" y="4263966"/>
            <a:ext cx="7776001" cy="411480"/>
            <a:chOff x="63500" y="4263966"/>
            <a:chExt cx="7776001" cy="411480"/>
          </a:xfrm>
        </p:grpSpPr>
        <p:sp>
          <p:nvSpPr>
            <p:cNvPr id="1672" name="Google Shape;1672;g12489d7da14_0_42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3" name="Google Shape;1673;g12489d7da14_0_42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674" name="Google Shape;1674;g12489d7da14_0_42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75" name="Google Shape;1675;g12489d7da14_0_42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Point out that 2 combiners phased together make it a single combiner to a single Tx antenna and that the frequency spacing rule applies to all channels on the Tx antenna.</a:t>
            </a:r>
            <a:endParaRPr b="0" i="0" sz="1100" u="none" cap="none" strike="noStrike">
              <a:solidFill>
                <a:srgbClr val="000000"/>
              </a:solidFill>
              <a:latin typeface="Arial"/>
              <a:ea typeface="Arial"/>
              <a:cs typeface="Arial"/>
              <a:sym typeface="Arial"/>
            </a:endParaRPr>
          </a:p>
        </p:txBody>
      </p:sp>
      <p:sp>
        <p:nvSpPr>
          <p:cNvPr id="1676" name="Google Shape;1676;g12489d7da14_0_421"/>
          <p:cNvSpPr txBox="1"/>
          <p:nvPr/>
        </p:nvSpPr>
        <p:spPr>
          <a:xfrm>
            <a:off x="408500" y="1044800"/>
            <a:ext cx="66381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Transmit Combiners are used to combiner two or more transmitters to a single antenna.  It is important to understand the Tx – Tx separation required.  In most cases the transmit frequencies used on a common transmitter combiner cannot be closer than 150 kHz on a single antenna but models exist that can be used at 100 kHz with some increase insertion loss.  Improved insertion loss models can be ordered if the frequency plan of the combiner can be configured to conform to a Tx – Tx separation of 250 kHz within the combiner.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1677" name="Google Shape;1677;g12489d7da14_0_421"/>
          <p:cNvPicPr preferRelativeResize="0"/>
          <p:nvPr/>
        </p:nvPicPr>
        <p:blipFill rotWithShape="1">
          <a:blip r:embed="rId4">
            <a:alphaModFix/>
          </a:blip>
          <a:srcRect b="0" l="0" r="0" t="0"/>
          <a:stretch/>
        </p:blipFill>
        <p:spPr>
          <a:xfrm>
            <a:off x="289950" y="3450263"/>
            <a:ext cx="1514475" cy="473869"/>
          </a:xfrm>
          <a:prstGeom prst="rect">
            <a:avLst/>
          </a:prstGeom>
          <a:noFill/>
          <a:ln>
            <a:noFill/>
          </a:ln>
        </p:spPr>
      </p:pic>
      <p:pic>
        <p:nvPicPr>
          <p:cNvPr id="1678" name="Google Shape;1678;g12489d7da14_0_421"/>
          <p:cNvPicPr preferRelativeResize="0"/>
          <p:nvPr/>
        </p:nvPicPr>
        <p:blipFill rotWithShape="1">
          <a:blip r:embed="rId5">
            <a:alphaModFix/>
          </a:blip>
          <a:srcRect b="0" l="0" r="0" t="0"/>
          <a:stretch/>
        </p:blipFill>
        <p:spPr>
          <a:xfrm>
            <a:off x="3390900" y="3518503"/>
            <a:ext cx="1428750" cy="337408"/>
          </a:xfrm>
          <a:prstGeom prst="rect">
            <a:avLst/>
          </a:prstGeom>
          <a:noFill/>
          <a:ln>
            <a:noFill/>
          </a:ln>
        </p:spPr>
      </p:pic>
      <p:pic>
        <p:nvPicPr>
          <p:cNvPr id="1679" name="Google Shape;1679;g12489d7da14_0_421"/>
          <p:cNvPicPr preferRelativeResize="0"/>
          <p:nvPr/>
        </p:nvPicPr>
        <p:blipFill rotWithShape="1">
          <a:blip r:embed="rId6">
            <a:alphaModFix/>
          </a:blip>
          <a:srcRect b="0" l="0" r="0" t="0"/>
          <a:stretch/>
        </p:blipFill>
        <p:spPr>
          <a:xfrm>
            <a:off x="6963963" y="3342515"/>
            <a:ext cx="611531" cy="68936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3" name="Shape 1683"/>
        <p:cNvGrpSpPr/>
        <p:nvPr/>
      </p:nvGrpSpPr>
      <p:grpSpPr>
        <a:xfrm>
          <a:off x="0" y="0"/>
          <a:ext cx="0" cy="0"/>
          <a:chOff x="0" y="0"/>
          <a:chExt cx="0" cy="0"/>
        </a:xfrm>
      </p:grpSpPr>
      <p:sp>
        <p:nvSpPr>
          <p:cNvPr id="1684" name="Google Shape;1684;g12489d7da14_0_43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685" name="Google Shape;1685;g12489d7da14_0_43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686" name="Google Shape;1686;g12489d7da14_0_43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Tower Top (Tower Mounted) Amplifier Design</a:t>
            </a:r>
            <a:endParaRPr b="1" i="0" sz="1200" u="none" cap="none" strike="noStrike">
              <a:solidFill>
                <a:srgbClr val="0063BE"/>
              </a:solidFill>
              <a:highlight>
                <a:srgbClr val="D9EAD3"/>
              </a:highlight>
              <a:latin typeface="Arial"/>
              <a:ea typeface="Arial"/>
              <a:cs typeface="Arial"/>
              <a:sym typeface="Arial"/>
            </a:endParaRPr>
          </a:p>
        </p:txBody>
      </p:sp>
      <p:grpSp>
        <p:nvGrpSpPr>
          <p:cNvPr id="1687" name="Google Shape;1687;g12489d7da14_0_436"/>
          <p:cNvGrpSpPr/>
          <p:nvPr/>
        </p:nvGrpSpPr>
        <p:grpSpPr>
          <a:xfrm>
            <a:off x="63500" y="4263966"/>
            <a:ext cx="7776001" cy="411480"/>
            <a:chOff x="63500" y="4263966"/>
            <a:chExt cx="7776001" cy="411480"/>
          </a:xfrm>
        </p:grpSpPr>
        <p:sp>
          <p:nvSpPr>
            <p:cNvPr id="1688" name="Google Shape;1688;g12489d7da14_0_43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9" name="Google Shape;1689;g12489d7da14_0_43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690" name="Google Shape;1690;g12489d7da14_0_43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91" name="Google Shape;1691;g12489d7da14_0_43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692" name="Google Shape;1692;g12489d7da14_0_436"/>
          <p:cNvPicPr preferRelativeResize="0"/>
          <p:nvPr/>
        </p:nvPicPr>
        <p:blipFill rotWithShape="1">
          <a:blip r:embed="rId4">
            <a:alphaModFix/>
          </a:blip>
          <a:srcRect b="0" l="0" r="0" t="0"/>
          <a:stretch/>
        </p:blipFill>
        <p:spPr>
          <a:xfrm>
            <a:off x="5764500" y="2869940"/>
            <a:ext cx="611531" cy="689363"/>
          </a:xfrm>
          <a:prstGeom prst="rect">
            <a:avLst/>
          </a:prstGeom>
          <a:noFill/>
          <a:ln>
            <a:noFill/>
          </a:ln>
        </p:spPr>
      </p:pic>
      <p:pic>
        <p:nvPicPr>
          <p:cNvPr id="1693" name="Google Shape;1693;g12489d7da14_0_436"/>
          <p:cNvPicPr preferRelativeResize="0"/>
          <p:nvPr/>
        </p:nvPicPr>
        <p:blipFill rotWithShape="1">
          <a:blip r:embed="rId5">
            <a:alphaModFix/>
          </a:blip>
          <a:srcRect b="0" l="0" r="0" t="0"/>
          <a:stretch/>
        </p:blipFill>
        <p:spPr>
          <a:xfrm>
            <a:off x="609600" y="1136813"/>
            <a:ext cx="2838450" cy="1428750"/>
          </a:xfrm>
          <a:prstGeom prst="rect">
            <a:avLst/>
          </a:prstGeom>
          <a:noFill/>
          <a:ln>
            <a:noFill/>
          </a:ln>
        </p:spPr>
      </p:pic>
      <p:pic>
        <p:nvPicPr>
          <p:cNvPr descr="\\bird\angola\Engineering\TechPubArt\Photos-Images\Z - MOTOROLA\428E-83I-01-T\428E-83I-01-T Tower Box Marketing View.tif" id="1694" name="Google Shape;1694;g12489d7da14_0_436"/>
          <p:cNvPicPr preferRelativeResize="0"/>
          <p:nvPr/>
        </p:nvPicPr>
        <p:blipFill rotWithShape="1">
          <a:blip r:embed="rId6">
            <a:alphaModFix/>
          </a:blip>
          <a:srcRect b="0" l="0" r="0" t="0"/>
          <a:stretch/>
        </p:blipFill>
        <p:spPr>
          <a:xfrm>
            <a:off x="4876800" y="1333500"/>
            <a:ext cx="2438400" cy="1085850"/>
          </a:xfrm>
          <a:prstGeom prst="rect">
            <a:avLst/>
          </a:prstGeom>
          <a:noFill/>
          <a:ln>
            <a:noFill/>
          </a:ln>
        </p:spPr>
      </p:pic>
      <p:pic>
        <p:nvPicPr>
          <p:cNvPr id="1695" name="Google Shape;1695;g12489d7da14_0_436"/>
          <p:cNvPicPr preferRelativeResize="0"/>
          <p:nvPr/>
        </p:nvPicPr>
        <p:blipFill rotWithShape="1">
          <a:blip r:embed="rId7">
            <a:alphaModFix/>
          </a:blip>
          <a:srcRect b="0" l="0" r="0" t="0"/>
          <a:stretch/>
        </p:blipFill>
        <p:spPr>
          <a:xfrm>
            <a:off x="1368905" y="3019107"/>
            <a:ext cx="1319841" cy="39102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g12489d7da14_0_45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701" name="Google Shape;1701;g12489d7da14_0_45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702" name="Google Shape;1702;g12489d7da14_0_45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Filter Design</a:t>
            </a:r>
            <a:endParaRPr b="1" i="0" sz="1200" u="none" cap="none" strike="noStrike">
              <a:solidFill>
                <a:srgbClr val="0063BE"/>
              </a:solidFill>
              <a:highlight>
                <a:srgbClr val="D9EAD3"/>
              </a:highlight>
              <a:latin typeface="Arial"/>
              <a:ea typeface="Arial"/>
              <a:cs typeface="Arial"/>
              <a:sym typeface="Arial"/>
            </a:endParaRPr>
          </a:p>
        </p:txBody>
      </p:sp>
      <p:grpSp>
        <p:nvGrpSpPr>
          <p:cNvPr id="1703" name="Google Shape;1703;g12489d7da14_0_451"/>
          <p:cNvGrpSpPr/>
          <p:nvPr/>
        </p:nvGrpSpPr>
        <p:grpSpPr>
          <a:xfrm>
            <a:off x="63500" y="4263966"/>
            <a:ext cx="7776001" cy="411480"/>
            <a:chOff x="63500" y="4263966"/>
            <a:chExt cx="7776001" cy="411480"/>
          </a:xfrm>
        </p:grpSpPr>
        <p:sp>
          <p:nvSpPr>
            <p:cNvPr id="1704" name="Google Shape;1704;g12489d7da14_0_45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5" name="Google Shape;1705;g12489d7da14_0_45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706" name="Google Shape;1706;g12489d7da14_0_45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07" name="Google Shape;1707;g12489d7da14_0_45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TnRd is not adequate for Multi-carrier systems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In the past RF Conditioning equipment was designed using TnRd (Transmitter Noise Receiver desense).  These numbers were defined decades ago by manufacturers to help design duplexers for a single transmitter and receiver combination.  Today with multiple transmitters and receivers combined into a single network the isolation required cannot be focused on a single receive/transmit pair.  The minimum isolation or selectivity provided is based on the closest transmit/receive separation.  The separation between the closest transmit/receive separation is called guardband.  When multiple guardbands exist due to complex frequency plans, each band must have the required isolation provided.  45-45-65 is the standard isolation MSI requires for each guardband.  We consider this the worst case situation.  Other frequencies within the guardband may have more than this isolation but all frequencies will have a minimum of 45-45-65 isolation</a:t>
            </a:r>
            <a:endParaRPr b="0" i="0" sz="1100" u="none" cap="none" strike="noStrike">
              <a:solidFill>
                <a:srgbClr val="000000"/>
              </a:solidFill>
              <a:latin typeface="Arial"/>
              <a:ea typeface="Arial"/>
              <a:cs typeface="Arial"/>
              <a:sym typeface="Arial"/>
            </a:endParaRPr>
          </a:p>
        </p:txBody>
      </p:sp>
      <p:sp>
        <p:nvSpPr>
          <p:cNvPr id="1708" name="Google Shape;1708;g12489d7da14_0_451"/>
          <p:cNvSpPr txBox="1"/>
          <p:nvPr/>
        </p:nvSpPr>
        <p:spPr>
          <a:xfrm>
            <a:off x="463475" y="1280475"/>
            <a:ext cx="6535800" cy="2555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1" i="0" lang="en-GB" sz="1400" u="none" cap="none" strike="noStrike">
                <a:solidFill>
                  <a:srgbClr val="000000"/>
                </a:solidFill>
                <a:latin typeface="Calibri"/>
                <a:ea typeface="Calibri"/>
                <a:cs typeface="Calibri"/>
                <a:sym typeface="Calibri"/>
              </a:rPr>
              <a:t>TnRd is not adequate for Multi-carrier systems</a:t>
            </a:r>
            <a:r>
              <a:rPr b="0" i="0" lang="en-GB" sz="1400" u="none" cap="none" strike="noStrike">
                <a:solidFill>
                  <a:srgbClr val="000000"/>
                </a:solidFill>
                <a:latin typeface="Calibri"/>
                <a:ea typeface="Calibri"/>
                <a:cs typeface="Calibri"/>
                <a:sym typeface="Calibri"/>
              </a:rPr>
              <a:t> – Numbers used for duplex systems not Multi-Carrier designs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1" i="0" lang="en-GB" sz="1400" u="none" cap="none" strike="noStrike">
                <a:solidFill>
                  <a:srgbClr val="000000"/>
                </a:solidFill>
                <a:latin typeface="Calibri"/>
                <a:ea typeface="Calibri"/>
                <a:cs typeface="Calibri"/>
                <a:sym typeface="Calibri"/>
              </a:rPr>
              <a:t>Selectivity design</a:t>
            </a:r>
            <a:r>
              <a:rPr b="0" i="0" lang="en-GB" sz="1400" u="none" cap="none" strike="noStrike">
                <a:solidFill>
                  <a:srgbClr val="000000"/>
                </a:solidFill>
                <a:latin typeface="Calibri"/>
                <a:ea typeface="Calibri"/>
                <a:cs typeface="Calibri"/>
                <a:sym typeface="Calibri"/>
              </a:rPr>
              <a:t> – Definition of the selectivity used must focus on closest spacing of Tx and Rx</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1" i="0" lang="en-GB" sz="1400" u="none" cap="none" strike="noStrike">
                <a:solidFill>
                  <a:srgbClr val="000000"/>
                </a:solidFill>
                <a:latin typeface="Calibri"/>
                <a:ea typeface="Calibri"/>
                <a:cs typeface="Calibri"/>
                <a:sym typeface="Calibri"/>
              </a:rPr>
              <a:t>Multiple guardbands require multiple components</a:t>
            </a:r>
            <a:r>
              <a:rPr b="0" i="0" lang="en-GB" sz="1400" u="none" cap="none" strike="noStrike">
                <a:solidFill>
                  <a:srgbClr val="000000"/>
                </a:solidFill>
                <a:latin typeface="Calibri"/>
                <a:ea typeface="Calibri"/>
                <a:cs typeface="Calibri"/>
                <a:sym typeface="Calibri"/>
              </a:rPr>
              <a:t>– When multiple guardbands are used, multiple applications of selectivity requirements are needed, resulting in more cost and space.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1" i="0" lang="en-GB" sz="1400" u="none" cap="none" strike="noStrike">
                <a:solidFill>
                  <a:srgbClr val="000000"/>
                </a:solidFill>
                <a:latin typeface="Calibri"/>
                <a:ea typeface="Calibri"/>
                <a:cs typeface="Calibri"/>
                <a:sym typeface="Calibri"/>
              </a:rPr>
              <a:t>Always consider the Worst Case situation</a:t>
            </a:r>
            <a:r>
              <a:rPr b="0" i="0" lang="en-GB" sz="1400" u="none" cap="none" strike="noStrike">
                <a:solidFill>
                  <a:srgbClr val="000000"/>
                </a:solidFill>
                <a:latin typeface="Calibri"/>
                <a:ea typeface="Calibri"/>
                <a:cs typeface="Calibri"/>
                <a:sym typeface="Calibri"/>
              </a:rPr>
              <a:t> – For Public Safety it is important to consider the Worst Case situation </a:t>
            </a:r>
            <a:r>
              <a:rPr b="1" i="0" lang="en-GB" sz="1400" u="none" cap="none" strike="noStrike">
                <a:solidFill>
                  <a:srgbClr val="000000"/>
                </a:solidFill>
                <a:latin typeface="Calibri"/>
                <a:ea typeface="Calibri"/>
                <a:cs typeface="Calibri"/>
                <a:sym typeface="Calibri"/>
              </a:rPr>
              <a:t>when all transmitters are active and every channel is being used</a:t>
            </a:r>
            <a:r>
              <a:rPr b="0" i="0" lang="en-GB" sz="1400" u="none" cap="none" strike="noStrike">
                <a:solidFill>
                  <a:srgbClr val="000000"/>
                </a:solidFill>
                <a:latin typeface="Calibri"/>
                <a:ea typeface="Calibri"/>
                <a:cs typeface="Calibri"/>
                <a:sym typeface="Calibri"/>
              </a:rPr>
              <a:t>.  This would model an EMERGENCY or Mission Critical situation.</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g12489d7da14_0_46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714" name="Google Shape;1714;g12489d7da14_0_46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715" name="Google Shape;1715;g12489d7da14_0_46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Site Design</a:t>
            </a:r>
            <a:endParaRPr b="1" i="0" sz="1200" u="none" cap="none" strike="noStrike">
              <a:solidFill>
                <a:srgbClr val="0063BE"/>
              </a:solidFill>
              <a:highlight>
                <a:srgbClr val="D9EAD3"/>
              </a:highlight>
              <a:latin typeface="Arial"/>
              <a:ea typeface="Arial"/>
              <a:cs typeface="Arial"/>
              <a:sym typeface="Arial"/>
            </a:endParaRPr>
          </a:p>
        </p:txBody>
      </p:sp>
      <p:grpSp>
        <p:nvGrpSpPr>
          <p:cNvPr id="1716" name="Google Shape;1716;g12489d7da14_0_463"/>
          <p:cNvGrpSpPr/>
          <p:nvPr/>
        </p:nvGrpSpPr>
        <p:grpSpPr>
          <a:xfrm>
            <a:off x="63500" y="4263966"/>
            <a:ext cx="7776001" cy="411480"/>
            <a:chOff x="63500" y="4263966"/>
            <a:chExt cx="7776001" cy="411480"/>
          </a:xfrm>
        </p:grpSpPr>
        <p:sp>
          <p:nvSpPr>
            <p:cNvPr id="1717" name="Google Shape;1717;g12489d7da14_0_46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8" name="Google Shape;1718;g12489d7da14_0_46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719" name="Google Shape;1719;g12489d7da14_0_46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20" name="Google Shape;1720;g12489d7da14_0_46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All transmitters on site that are within the same frequency band should be evaluated for IM and RF filtering .  Other RF carriers can interfere with a receiver without being connected to the antenna.  High level transmitters on other tower and other locations on the tower can cause IM and interfere with operation.  It is important to understand all high-level carriers and transmitters on site.</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RF Cable has a degree of leakage and can radiate RF Energy.  To protect the site and provide maximum immunity to interference all cables on the multicarrier side of combiners should use solid shielded cable such as Helix.  Flexible cable such as braided cable and Superflex should be avoid to ensure maximum site protection and isolation.</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N-Type connectors can produce PIM and do not provide the interference stability required on the output of combiners.  7-16 DIN connectors should always be used on high-level (&gt; +10 dBm) distribution networks such as transmitter cables to antennas.  7-16 DIN connectors have very stable PIM characteristics even after they have been disconnected and re-connected numerous times.</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Combining more than 6 VHF or UHF high-power transmitters (&gt; +10 dBm) can cause unstable operation when all transmitters become active simultaneously.  This interaction can cause not only interference to the associated receivers but also to any in-band receiver on site.  Above 6 channels the risk increases exponentially.  The only way to reduce this risk is to keep the number of transmitters below 6 or significantly reduce the power per channel.</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Combining more than 12 700/800 MHz transmitters is risky because of Peak Instantaneous Power (PIP) and PIM.  The antennas specified for TDMA operation are designed to accept PIP up to 12 channel combining.  Beyond this point the antennas and RF Distribution components may be limited and can cause operation al problems.</a:t>
            </a:r>
            <a:endParaRPr b="0" i="0" sz="800" u="none" cap="none" strike="noStrike">
              <a:solidFill>
                <a:srgbClr val="000000"/>
              </a:solidFill>
              <a:latin typeface="Arial"/>
              <a:ea typeface="Arial"/>
              <a:cs typeface="Arial"/>
              <a:sym typeface="Arial"/>
            </a:endParaRPr>
          </a:p>
        </p:txBody>
      </p:sp>
      <p:sp>
        <p:nvSpPr>
          <p:cNvPr id="1721" name="Google Shape;1721;g12489d7da14_0_463"/>
          <p:cNvSpPr txBox="1"/>
          <p:nvPr/>
        </p:nvSpPr>
        <p:spPr>
          <a:xfrm>
            <a:off x="259225" y="1139075"/>
            <a:ext cx="7148700" cy="2339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Evaluate all transmitters that are in-band and all high-level carriers in the RF Design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Always use solid shielded cable on high-level multicarrier transmission networks like the output of the Tx combiner.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Always use 4.3-10 or 7-16 DIN connectors on the multicarrier side of the Transmit combiner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For UHF and VHF systems avoid using more than 6 Transmit channels within the same antenna and combiner.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For 700/800 MHz keep the number of channels below 12 within the same antenna and combiner to prevent PIP issues and the risk of IM.</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5" name="Shape 1725"/>
        <p:cNvGrpSpPr/>
        <p:nvPr/>
      </p:nvGrpSpPr>
      <p:grpSpPr>
        <a:xfrm>
          <a:off x="0" y="0"/>
          <a:ext cx="0" cy="0"/>
          <a:chOff x="0" y="0"/>
          <a:chExt cx="0" cy="0"/>
        </a:xfrm>
      </p:grpSpPr>
      <p:sp>
        <p:nvSpPr>
          <p:cNvPr id="1726" name="Google Shape;1726;g12489d7da14_0_47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727" name="Google Shape;1727;g12489d7da14_0_47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728" name="Google Shape;1728;g12489d7da14_0_47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Duplex Design</a:t>
            </a:r>
            <a:endParaRPr b="1" i="0" sz="1200" u="none" cap="none" strike="noStrike">
              <a:solidFill>
                <a:srgbClr val="0063BE"/>
              </a:solidFill>
              <a:highlight>
                <a:srgbClr val="D9EAD3"/>
              </a:highlight>
              <a:latin typeface="Arial"/>
              <a:ea typeface="Arial"/>
              <a:cs typeface="Arial"/>
              <a:sym typeface="Arial"/>
            </a:endParaRPr>
          </a:p>
        </p:txBody>
      </p:sp>
      <p:grpSp>
        <p:nvGrpSpPr>
          <p:cNvPr id="1729" name="Google Shape;1729;g12489d7da14_0_475"/>
          <p:cNvGrpSpPr/>
          <p:nvPr/>
        </p:nvGrpSpPr>
        <p:grpSpPr>
          <a:xfrm>
            <a:off x="63500" y="4263966"/>
            <a:ext cx="7776001" cy="411480"/>
            <a:chOff x="63500" y="4263966"/>
            <a:chExt cx="7776001" cy="411480"/>
          </a:xfrm>
        </p:grpSpPr>
        <p:sp>
          <p:nvSpPr>
            <p:cNvPr id="1730" name="Google Shape;1730;g12489d7da14_0_47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1" name="Google Shape;1731;g12489d7da14_0_47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732" name="Google Shape;1732;g12489d7da14_0_47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3" name="Google Shape;1733;g12489d7da14_0_47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Duplex systems differ from standard duplexing in that the unit contains the complete system and is designed with Bandpass filters.  Duplex systems provide the best filtering, receive sensitivity, and IM protection.  The Duplex systems will also accommodate any frequency within the bandwidth without tuning.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When two or more channels require duplexing the use of multiple duplex systems allows all of the frequencies to be combined without complex RF Distribution designs.  Simply by using multiple network the design can accommodate 2, 4, or higher in 2 channel increments.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When multiple networks are used the use of multiple element radomes (Dual, and Triple) will simplify the antenna mounting and loading.  Dual antennas provide two antennas within a single collinear radome and has antenna isolation between the elements.  This is a perfect consideration when multiple antennas are needed but space, loading, and isolation are not available.</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Duplexing more than two carriers should be avoided at full power.  The IM risk is extreme because of the lack of antenna isolation.  IM can and will occur when all of the transmitters are active and can cause severe degradation to the system receive frequencies and others on site.</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In some cases multicarrier duplexing beyond two channels is required for Distributed Antenna Systems (DAS).  In this design it is important to reduce the power to below 0 dBm before duplexing.  This can be done with directional couplers or inline power attenuators.  After duplexing the levels can be regulated and amplified for distribution.</a:t>
            </a:r>
            <a:endParaRPr b="0" i="0" sz="900" u="none" cap="none" strike="noStrike">
              <a:solidFill>
                <a:srgbClr val="000000"/>
              </a:solidFill>
              <a:latin typeface="Arial"/>
              <a:ea typeface="Arial"/>
              <a:cs typeface="Arial"/>
              <a:sym typeface="Arial"/>
            </a:endParaRPr>
          </a:p>
        </p:txBody>
      </p:sp>
      <p:sp>
        <p:nvSpPr>
          <p:cNvPr id="1734" name="Google Shape;1734;g12489d7da14_0_475"/>
          <p:cNvSpPr txBox="1"/>
          <p:nvPr/>
        </p:nvSpPr>
        <p:spPr>
          <a:xfrm>
            <a:off x="384925" y="1201925"/>
            <a:ext cx="6865800" cy="2770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1-channel and 2-channel duplex systems should be used as the first choice for duplexing because of their component size, filtering provided, PIM tolerance, and low cost.</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When more than two channels require Duplexing, consideration should be given to utilizing more than one 2-channel duplex system.  A standard Transmit combiner and receive multicoupler utilizes two antennas.  Using more than one 2-channel duplex system will also require only two antennas for up to 4 channels of operation.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When multiple antennas are required and space is a consideration, use dual and triple collinear antennas.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Multicarrier (&gt; 2 channels) High Level Duplexing (Power ratings over +10 dBm or 10 mWatt per carrier) should not be done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Multicarrier Duplexing for DAS should only be done at low levels (&lt;0 dBm or 1mWatt).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g12489d7da14_0_48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740" name="Google Shape;1740;g12489d7da14_0_48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741" name="Google Shape;1741;g12489d7da14_0_48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Design Process</a:t>
            </a:r>
            <a:endParaRPr b="1" i="0" sz="1200" u="none" cap="none" strike="noStrike">
              <a:solidFill>
                <a:srgbClr val="0063BE"/>
              </a:solidFill>
              <a:highlight>
                <a:srgbClr val="D9EAD3"/>
              </a:highlight>
              <a:latin typeface="Arial"/>
              <a:ea typeface="Arial"/>
              <a:cs typeface="Arial"/>
              <a:sym typeface="Arial"/>
            </a:endParaRPr>
          </a:p>
        </p:txBody>
      </p:sp>
      <p:grpSp>
        <p:nvGrpSpPr>
          <p:cNvPr id="1742" name="Google Shape;1742;g12489d7da14_0_487"/>
          <p:cNvGrpSpPr/>
          <p:nvPr/>
        </p:nvGrpSpPr>
        <p:grpSpPr>
          <a:xfrm>
            <a:off x="63500" y="4263966"/>
            <a:ext cx="7776001" cy="411480"/>
            <a:chOff x="63500" y="4263966"/>
            <a:chExt cx="7776001" cy="411480"/>
          </a:xfrm>
        </p:grpSpPr>
        <p:sp>
          <p:nvSpPr>
            <p:cNvPr id="1743" name="Google Shape;1743;g12489d7da14_0_48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4" name="Google Shape;1744;g12489d7da14_0_48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745" name="Google Shape;1745;g12489d7da14_0_48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6" name="Google Shape;1746;g12489d7da14_0_48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deployment begins by contacting the facilitator and making them aware of the need.  At that time they will become the point in getting the project proposed, designed, and implemented after award.  There are no costs associated with requests and no costs until award is provided.  All costs and resources are the responsibility of the facilitator.</a:t>
            </a:r>
            <a:endParaRPr b="0" i="0" sz="1100" u="none" cap="none" strike="noStrike">
              <a:solidFill>
                <a:srgbClr val="000000"/>
              </a:solidFill>
              <a:latin typeface="Arial"/>
              <a:ea typeface="Arial"/>
              <a:cs typeface="Arial"/>
              <a:sym typeface="Arial"/>
            </a:endParaRPr>
          </a:p>
        </p:txBody>
      </p:sp>
      <p:pic>
        <p:nvPicPr>
          <p:cNvPr descr="3DWireframe" id="1747" name="Google Shape;1747;g12489d7da14_0_487">
            <a:hlinkClick r:id="rId4"/>
          </p:cNvPr>
          <p:cNvPicPr preferRelativeResize="0"/>
          <p:nvPr/>
        </p:nvPicPr>
        <p:blipFill rotWithShape="1">
          <a:blip r:embed="rId5">
            <a:alphaModFix/>
          </a:blip>
          <a:srcRect b="0" l="0" r="0" t="0"/>
          <a:stretch/>
        </p:blipFill>
        <p:spPr>
          <a:xfrm>
            <a:off x="4696901" y="1220602"/>
            <a:ext cx="1406928" cy="1059437"/>
          </a:xfrm>
          <a:prstGeom prst="rect">
            <a:avLst/>
          </a:prstGeom>
          <a:noFill/>
          <a:ln>
            <a:noFill/>
          </a:ln>
        </p:spPr>
      </p:pic>
      <p:pic>
        <p:nvPicPr>
          <p:cNvPr id="1748" name="Google Shape;1748;g12489d7da14_0_487"/>
          <p:cNvPicPr preferRelativeResize="0"/>
          <p:nvPr/>
        </p:nvPicPr>
        <p:blipFill rotWithShape="1">
          <a:blip r:embed="rId6">
            <a:alphaModFix/>
          </a:blip>
          <a:srcRect b="0" l="0" r="0" t="0"/>
          <a:stretch/>
        </p:blipFill>
        <p:spPr>
          <a:xfrm>
            <a:off x="3172088" y="2968155"/>
            <a:ext cx="1558832" cy="805172"/>
          </a:xfrm>
          <a:prstGeom prst="rect">
            <a:avLst/>
          </a:prstGeom>
          <a:noFill/>
          <a:ln>
            <a:noFill/>
          </a:ln>
        </p:spPr>
      </p:pic>
      <p:pic>
        <p:nvPicPr>
          <p:cNvPr id="1749" name="Google Shape;1749;g12489d7da14_0_487"/>
          <p:cNvPicPr preferRelativeResize="0"/>
          <p:nvPr/>
        </p:nvPicPr>
        <p:blipFill rotWithShape="1">
          <a:blip r:embed="rId7">
            <a:alphaModFix/>
          </a:blip>
          <a:srcRect b="0" l="0" r="0" t="0"/>
          <a:stretch/>
        </p:blipFill>
        <p:spPr>
          <a:xfrm rot="-950024">
            <a:off x="1359860" y="1120471"/>
            <a:ext cx="990042" cy="1259701"/>
          </a:xfrm>
          <a:prstGeom prst="rect">
            <a:avLst/>
          </a:prstGeom>
          <a:noFill/>
          <a:ln cap="flat" cmpd="sng" w="9525">
            <a:solidFill>
              <a:srgbClr val="FFAB40"/>
            </a:solidFill>
            <a:prstDash val="solid"/>
            <a:miter lim="8000"/>
            <a:headEnd len="sm" w="sm" type="none"/>
            <a:tailEnd len="sm" w="sm" type="none"/>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3" name="Shape 1753"/>
        <p:cNvGrpSpPr/>
        <p:nvPr/>
      </p:nvGrpSpPr>
      <p:grpSpPr>
        <a:xfrm>
          <a:off x="0" y="0"/>
          <a:ext cx="0" cy="0"/>
          <a:chOff x="0" y="0"/>
          <a:chExt cx="0" cy="0"/>
        </a:xfrm>
      </p:grpSpPr>
      <p:sp>
        <p:nvSpPr>
          <p:cNvPr id="1754" name="Google Shape;1754;g12489d7da14_0_50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755" name="Google Shape;1755;g12489d7da14_0_50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756" name="Google Shape;1756;g12489d7da14_0_50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DAS Design- What is Needed to Get Started?</a:t>
            </a:r>
            <a:endParaRPr b="1" i="0" sz="1200" u="none" cap="none" strike="noStrike">
              <a:solidFill>
                <a:srgbClr val="0063BE"/>
              </a:solidFill>
              <a:highlight>
                <a:srgbClr val="D9EAD3"/>
              </a:highlight>
              <a:latin typeface="Arial"/>
              <a:ea typeface="Arial"/>
              <a:cs typeface="Arial"/>
              <a:sym typeface="Arial"/>
            </a:endParaRPr>
          </a:p>
        </p:txBody>
      </p:sp>
      <p:grpSp>
        <p:nvGrpSpPr>
          <p:cNvPr id="1757" name="Google Shape;1757;g12489d7da14_0_501"/>
          <p:cNvGrpSpPr/>
          <p:nvPr/>
        </p:nvGrpSpPr>
        <p:grpSpPr>
          <a:xfrm>
            <a:off x="63500" y="4263966"/>
            <a:ext cx="7776001" cy="411480"/>
            <a:chOff x="63500" y="4263966"/>
            <a:chExt cx="7776001" cy="411480"/>
          </a:xfrm>
        </p:grpSpPr>
        <p:sp>
          <p:nvSpPr>
            <p:cNvPr id="1758" name="Google Shape;1758;g12489d7da14_0_50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9" name="Google Shape;1759;g12489d7da14_0_50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760" name="Google Shape;1760;g12489d7da14_0_50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61" name="Google Shape;1761;g12489d7da14_0_50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762" name="Google Shape;1762;g12489d7da14_0_501"/>
          <p:cNvSpPr txBox="1"/>
          <p:nvPr/>
        </p:nvSpPr>
        <p:spPr>
          <a:xfrm>
            <a:off x="785575" y="1264775"/>
            <a:ext cx="5632500" cy="2124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Frequency band and number of channels needed</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Donor (Macro) signal strength outside the building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Donor (Macro) signal strength inside the building (requires site walk)</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Building characteristics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Size</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Interior wall materials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Areas needing coverage</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sng" cap="none" strike="noStrike">
                <a:solidFill>
                  <a:srgbClr val="000000"/>
                </a:solidFill>
                <a:latin typeface="Calibri"/>
                <a:ea typeface="Calibri"/>
                <a:cs typeface="Calibri"/>
                <a:sym typeface="Calibri"/>
              </a:rPr>
              <a:t>Floor plans</a:t>
            </a:r>
            <a:endParaRPr b="0" i="0" sz="14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g12489d7da14_0_51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768" name="Google Shape;1768;g12489d7da14_0_51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769" name="Google Shape;1769;g12489d7da14_0_51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Pre-Sale</a:t>
            </a:r>
            <a:endParaRPr b="1" i="0" sz="1200" u="none" cap="none" strike="noStrike">
              <a:solidFill>
                <a:srgbClr val="0063BE"/>
              </a:solidFill>
              <a:highlight>
                <a:srgbClr val="D9EAD3"/>
              </a:highlight>
              <a:latin typeface="Arial"/>
              <a:ea typeface="Arial"/>
              <a:cs typeface="Arial"/>
              <a:sym typeface="Arial"/>
            </a:endParaRPr>
          </a:p>
        </p:txBody>
      </p:sp>
      <p:grpSp>
        <p:nvGrpSpPr>
          <p:cNvPr id="1770" name="Google Shape;1770;g12489d7da14_0_513"/>
          <p:cNvGrpSpPr/>
          <p:nvPr/>
        </p:nvGrpSpPr>
        <p:grpSpPr>
          <a:xfrm>
            <a:off x="63500" y="4263966"/>
            <a:ext cx="7776001" cy="411480"/>
            <a:chOff x="63500" y="4263966"/>
            <a:chExt cx="7776001" cy="411480"/>
          </a:xfrm>
        </p:grpSpPr>
        <p:sp>
          <p:nvSpPr>
            <p:cNvPr id="1771" name="Google Shape;1771;g12489d7da14_0_51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2" name="Google Shape;1772;g12489d7da14_0_51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773" name="Google Shape;1773;g12489d7da14_0_51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74" name="Google Shape;1774;g12489d7da14_0_51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While the Site Survey is very important it is up to the facilitator whether it is performed.  If the facilitator feels they have enough information without a site survey then it may not be performed.  It is totally optional at the facilitator’ discretion.  Normally the most important information obtained in the Site Survey is the penetration of the outside host signal.  This is critical in complex modulation communication such as Astro Phase 2. </a:t>
            </a:r>
            <a:endParaRPr b="0" i="0" sz="1100" u="none" cap="none" strike="noStrike">
              <a:solidFill>
                <a:srgbClr val="000000"/>
              </a:solidFill>
              <a:latin typeface="Arial"/>
              <a:ea typeface="Arial"/>
              <a:cs typeface="Arial"/>
              <a:sym typeface="Arial"/>
            </a:endParaRPr>
          </a:p>
        </p:txBody>
      </p:sp>
      <p:sp>
        <p:nvSpPr>
          <p:cNvPr id="1775" name="Google Shape;1775;g12489d7da14_0_513"/>
          <p:cNvSpPr txBox="1"/>
          <p:nvPr/>
        </p:nvSpPr>
        <p:spPr>
          <a:xfrm>
            <a:off x="398275" y="808350"/>
            <a:ext cx="70152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Site Survey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Donor Signal Assessment – measure strength (RSSI) &amp; quality (Ec/Io, C/I, SQE) of donor signal(s) to determine ideal RF donor sites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Spectrum Snapshots – identify potential interference and noise floor design considerations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In-Building Transmitter Tests (When Warranted) – analyze complex RF environment path losses using Praxsym transmitters and Anritsu spectrum analyzers or actual system radiation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Installation Considerations &amp; Pictures – document key equipment locations, installation concerns, and notes directly on the building floor plans for easy reference and design translation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Code &amp; Safety Documentation – maintain client, industry &amp; government safety regulations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Scope Confirmation – confirm end user expectations match customer scope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p9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81" name="Google Shape;1781;p9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782" name="Google Shape;1782;p97"/>
          <p:cNvSpPr txBox="1"/>
          <p:nvPr/>
        </p:nvSpPr>
        <p:spPr>
          <a:xfrm>
            <a:off x="68575" y="314249"/>
            <a:ext cx="7776000" cy="4351200"/>
          </a:xfrm>
          <a:prstGeom prst="rect">
            <a:avLst/>
          </a:prstGeom>
          <a:solidFill>
            <a:srgbClr val="666666"/>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1783" name="Google Shape;1783;p97"/>
          <p:cNvSpPr/>
          <p:nvPr/>
        </p:nvSpPr>
        <p:spPr>
          <a:xfrm>
            <a:off x="68575" y="695600"/>
            <a:ext cx="7776000" cy="840000"/>
          </a:xfrm>
          <a:prstGeom prst="rect">
            <a:avLst/>
          </a:prstGeom>
          <a:solidFill>
            <a:srgbClr val="43434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97"/>
          <p:cNvSpPr/>
          <p:nvPr/>
        </p:nvSpPr>
        <p:spPr>
          <a:xfrm rot="8100000">
            <a:off x="4678034" y="3247712"/>
            <a:ext cx="3857833"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97"/>
          <p:cNvSpPr/>
          <p:nvPr/>
        </p:nvSpPr>
        <p:spPr>
          <a:xfrm rot="8100000">
            <a:off x="5565814" y="3617685"/>
            <a:ext cx="2812022"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97"/>
          <p:cNvSpPr/>
          <p:nvPr/>
        </p:nvSpPr>
        <p:spPr>
          <a:xfrm rot="8100000">
            <a:off x="6454715" y="3982983"/>
            <a:ext cx="1777666"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97"/>
          <p:cNvSpPr/>
          <p:nvPr/>
        </p:nvSpPr>
        <p:spPr>
          <a:xfrm flipH="1">
            <a:off x="7327700" y="4150100"/>
            <a:ext cx="511800" cy="511800"/>
          </a:xfrm>
          <a:prstGeom prst="rtTriangle">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97"/>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Network Requirements</a:t>
            </a:r>
            <a:endParaRPr b="1" i="0" sz="1200" u="none" cap="none" strike="noStrike">
              <a:solidFill>
                <a:srgbClr val="FFFFFF"/>
              </a:solidFill>
              <a:highlight>
                <a:srgbClr val="D9EAD3"/>
              </a:highlight>
              <a:latin typeface="Arial"/>
              <a:ea typeface="Arial"/>
              <a:cs typeface="Arial"/>
              <a:sym typeface="Arial"/>
            </a:endParaRPr>
          </a:p>
        </p:txBody>
      </p:sp>
      <p:sp>
        <p:nvSpPr>
          <p:cNvPr id="1789" name="Google Shape;1789;p97"/>
          <p:cNvSpPr txBox="1"/>
          <p:nvPr/>
        </p:nvSpPr>
        <p:spPr>
          <a:xfrm>
            <a:off x="51175" y="728277"/>
            <a:ext cx="5616000" cy="3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Module 4</a:t>
            </a:r>
            <a:endParaRPr b="0" i="0" sz="1400" u="none" cap="none" strike="noStrike">
              <a:solidFill>
                <a:srgbClr val="FFFFFF"/>
              </a:solidFill>
              <a:highlight>
                <a:srgbClr val="D9EAD3"/>
              </a:highlight>
              <a:latin typeface="Arial"/>
              <a:ea typeface="Arial"/>
              <a:cs typeface="Arial"/>
              <a:sym typeface="Arial"/>
            </a:endParaRPr>
          </a:p>
        </p:txBody>
      </p:sp>
      <p:pic>
        <p:nvPicPr>
          <p:cNvPr id="1790" name="Google Shape;1790;p97"/>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1791" name="Google Shape;1791;p9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t/>
            </a:r>
            <a:endParaRPr b="1"/>
          </a:p>
        </p:txBody>
      </p:sp>
      <p:sp>
        <p:nvSpPr>
          <p:cNvPr id="302" name="Google Shape;302;p1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03" name="Google Shape;303;p13"/>
          <p:cNvSpPr txBox="1"/>
          <p:nvPr/>
        </p:nvSpPr>
        <p:spPr>
          <a:xfrm>
            <a:off x="51175" y="314625"/>
            <a:ext cx="72498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MOTOTRBO Capacity MAX High Level System Layout </a:t>
            </a:r>
            <a:endParaRPr b="1" i="0" sz="1200" u="none" cap="none" strike="noStrike">
              <a:solidFill>
                <a:srgbClr val="0063BE"/>
              </a:solidFill>
              <a:highlight>
                <a:srgbClr val="D9EAD3"/>
              </a:highlight>
              <a:latin typeface="Arial"/>
              <a:ea typeface="Arial"/>
              <a:cs typeface="Arial"/>
              <a:sym typeface="Arial"/>
            </a:endParaRPr>
          </a:p>
        </p:txBody>
      </p:sp>
      <p:grpSp>
        <p:nvGrpSpPr>
          <p:cNvPr id="304" name="Google Shape;304;p13"/>
          <p:cNvGrpSpPr/>
          <p:nvPr/>
        </p:nvGrpSpPr>
        <p:grpSpPr>
          <a:xfrm>
            <a:off x="63500" y="4263966"/>
            <a:ext cx="7776001" cy="411480"/>
            <a:chOff x="63500" y="4263966"/>
            <a:chExt cx="7776001" cy="411480"/>
          </a:xfrm>
        </p:grpSpPr>
        <p:sp>
          <p:nvSpPr>
            <p:cNvPr id="305" name="Google Shape;305;p1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6" name="Google Shape;306;p1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307" name="Google Shape;307;p1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8" name="Google Shape;308;p1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9" name="Google Shape;309;p13"/>
          <p:cNvSpPr txBox="1"/>
          <p:nvPr>
            <p:ph idx="2" type="body"/>
          </p:nvPr>
        </p:nvSpPr>
        <p:spPr>
          <a:xfrm>
            <a:off x="112575" y="5029175"/>
            <a:ext cx="7588200" cy="1743300"/>
          </a:xfrm>
          <a:prstGeom prst="rect">
            <a:avLst/>
          </a:prstGeom>
          <a:noFill/>
          <a:ln>
            <a:noFill/>
          </a:ln>
        </p:spPr>
        <p:txBody>
          <a:bodyPr anchorCtr="0" anchor="t" bIns="45700" lIns="91425" spcFirstLastPara="1" rIns="91425" wrap="square" tIns="45700">
            <a:noAutofit/>
          </a:bodyPr>
          <a:lstStyle/>
          <a:p>
            <a:pPr indent="-233361" lvl="0" marL="233361" rtl="0" algn="l">
              <a:lnSpc>
                <a:spcPct val="90000"/>
              </a:lnSpc>
              <a:spcBef>
                <a:spcPts val="0"/>
              </a:spcBef>
              <a:spcAft>
                <a:spcPts val="0"/>
              </a:spcAft>
              <a:buSzPts val="1800"/>
              <a:buNone/>
            </a:pPr>
            <a:r>
              <a:t/>
            </a:r>
            <a:endParaRPr/>
          </a:p>
        </p:txBody>
      </p:sp>
      <p:pic>
        <p:nvPicPr>
          <p:cNvPr id="310" name="Google Shape;310;p13"/>
          <p:cNvPicPr preferRelativeResize="0"/>
          <p:nvPr/>
        </p:nvPicPr>
        <p:blipFill rotWithShape="1">
          <a:blip r:embed="rId4">
            <a:alphaModFix/>
          </a:blip>
          <a:srcRect b="0" l="0" r="0" t="0"/>
          <a:stretch/>
        </p:blipFill>
        <p:spPr>
          <a:xfrm>
            <a:off x="923250" y="841225"/>
            <a:ext cx="5865706" cy="3175942"/>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g119f5a6d081_0_22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State the Objectives</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797" name="Google Shape;1797;g119f5a6d081_0_22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798" name="Google Shape;1798;g119f5a6d081_0_228"/>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4 Objectives</a:t>
            </a:r>
            <a:endParaRPr b="1" i="0" sz="1200" u="none" cap="none" strike="noStrike">
              <a:solidFill>
                <a:srgbClr val="000000"/>
              </a:solidFill>
              <a:latin typeface="Arial"/>
              <a:ea typeface="Arial"/>
              <a:cs typeface="Arial"/>
              <a:sym typeface="Arial"/>
            </a:endParaRPr>
          </a:p>
        </p:txBody>
      </p:sp>
      <p:grpSp>
        <p:nvGrpSpPr>
          <p:cNvPr id="1799" name="Google Shape;1799;g119f5a6d081_0_228"/>
          <p:cNvGrpSpPr/>
          <p:nvPr/>
        </p:nvGrpSpPr>
        <p:grpSpPr>
          <a:xfrm>
            <a:off x="63500" y="4263966"/>
            <a:ext cx="7776001" cy="411480"/>
            <a:chOff x="63500" y="4263966"/>
            <a:chExt cx="7776001" cy="411480"/>
          </a:xfrm>
        </p:grpSpPr>
        <p:sp>
          <p:nvSpPr>
            <p:cNvPr id="1800" name="Google Shape;1800;g119f5a6d081_0_22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01" name="Google Shape;1801;g119f5a6d081_0_22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802" name="Google Shape;1802;g119f5a6d081_0_22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03" name="Google Shape;1803;g119f5a6d081_0_228"/>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rgbClr val="666666"/>
                </a:solidFill>
                <a:latin typeface="Arial"/>
                <a:ea typeface="Arial"/>
                <a:cs typeface="Arial"/>
                <a:sym typeface="Arial"/>
              </a:rPr>
              <a:t>At the end of this module, you should be able to:</a:t>
            </a:r>
            <a:endParaRPr b="0" i="0" sz="1100" u="none" cap="none" strike="noStrike">
              <a:solidFill>
                <a:srgbClr val="666666"/>
              </a:solidFill>
              <a:latin typeface="Arial"/>
              <a:ea typeface="Arial"/>
              <a:cs typeface="Arial"/>
              <a:sym typeface="Arial"/>
            </a:endParaRPr>
          </a:p>
          <a:p>
            <a:pPr indent="-298450" lvl="0" marL="457200" marR="0" rtl="0" algn="l">
              <a:lnSpc>
                <a:spcPct val="100000"/>
              </a:lnSpc>
              <a:spcBef>
                <a:spcPts val="120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Identify the networking equipment requirements for A Capacity MAX system.</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Describe deploying Capacity MAX on a Virtual Private Network (VPN).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Describe deploying Capacity MAX without VPN and using a Customized IP Plan.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Identify networking considerations that are common to deployments with and without a VPN.</a:t>
            </a:r>
            <a:endParaRPr b="0" i="0" sz="1100" u="none" cap="none" strike="noStrike">
              <a:solidFill>
                <a:srgbClr val="000000"/>
              </a:solidFill>
              <a:latin typeface="Arial"/>
              <a:ea typeface="Arial"/>
              <a:cs typeface="Arial"/>
              <a:sym typeface="Arial"/>
            </a:endParaRPr>
          </a:p>
        </p:txBody>
      </p:sp>
      <p:sp>
        <p:nvSpPr>
          <p:cNvPr id="1804" name="Google Shape;1804;g119f5a6d081_0_22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8" name="Shape 1808"/>
        <p:cNvGrpSpPr/>
        <p:nvPr/>
      </p:nvGrpSpPr>
      <p:grpSpPr>
        <a:xfrm>
          <a:off x="0" y="0"/>
          <a:ext cx="0" cy="0"/>
          <a:chOff x="0" y="0"/>
          <a:chExt cx="0" cy="0"/>
        </a:xfrm>
      </p:grpSpPr>
      <p:sp>
        <p:nvSpPr>
          <p:cNvPr id="1809" name="Google Shape;1809;g119f5a6d081_0_52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modules for the course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10" name="Google Shape;1810;g119f5a6d081_0_52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811" name="Google Shape;1811;g119f5a6d081_0_524"/>
          <p:cNvSpPr txBox="1"/>
          <p:nvPr/>
        </p:nvSpPr>
        <p:spPr>
          <a:xfrm>
            <a:off x="51175" y="1018125"/>
            <a:ext cx="5616000" cy="11769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Course Introduction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1: Capacity Max Review</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2: System Planning Consideration and Design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3: Frequency Planning and RFDS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4: Network Requirements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5: RM Planning</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6: Dispatcher Solution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7: Workshop (Design a system)</a:t>
            </a:r>
            <a:endParaRPr b="0" i="0" sz="1100" u="none" cap="none" strike="noStrike">
              <a:solidFill>
                <a:srgbClr val="000000"/>
              </a:solidFill>
              <a:latin typeface="Arial"/>
              <a:ea typeface="Arial"/>
              <a:cs typeface="Arial"/>
              <a:sym typeface="Arial"/>
            </a:endParaRPr>
          </a:p>
        </p:txBody>
      </p:sp>
      <p:sp>
        <p:nvSpPr>
          <p:cNvPr id="1812" name="Google Shape;1812;g119f5a6d081_0_52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Course Structure</a:t>
            </a:r>
            <a:endParaRPr b="1" i="0" sz="1200" u="none" cap="none" strike="noStrike">
              <a:solidFill>
                <a:srgbClr val="0063BE"/>
              </a:solidFill>
              <a:highlight>
                <a:srgbClr val="D9EAD3"/>
              </a:highlight>
              <a:latin typeface="Arial"/>
              <a:ea typeface="Arial"/>
              <a:cs typeface="Arial"/>
              <a:sym typeface="Arial"/>
            </a:endParaRPr>
          </a:p>
        </p:txBody>
      </p:sp>
      <p:grpSp>
        <p:nvGrpSpPr>
          <p:cNvPr id="1813" name="Google Shape;1813;g119f5a6d081_0_524"/>
          <p:cNvGrpSpPr/>
          <p:nvPr/>
        </p:nvGrpSpPr>
        <p:grpSpPr>
          <a:xfrm>
            <a:off x="63500" y="4263966"/>
            <a:ext cx="7776001" cy="411480"/>
            <a:chOff x="63500" y="4263966"/>
            <a:chExt cx="7776001" cy="411480"/>
          </a:xfrm>
        </p:grpSpPr>
        <p:sp>
          <p:nvSpPr>
            <p:cNvPr id="1814" name="Google Shape;1814;g119f5a6d081_0_52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5" name="Google Shape;1815;g119f5a6d081_0_52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816" name="Google Shape;1816;g119f5a6d081_0_52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17" name="Google Shape;1817;g119f5a6d081_0_52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1" name="Shape 1821"/>
        <p:cNvGrpSpPr/>
        <p:nvPr/>
      </p:nvGrpSpPr>
      <p:grpSpPr>
        <a:xfrm>
          <a:off x="0" y="0"/>
          <a:ext cx="0" cy="0"/>
          <a:chOff x="0" y="0"/>
          <a:chExt cx="0" cy="0"/>
        </a:xfrm>
      </p:grpSpPr>
      <p:sp>
        <p:nvSpPr>
          <p:cNvPr id="1822" name="Google Shape;1822;g119f5a6d081_0_37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sections for this module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23" name="Google Shape;1823;g119f5a6d081_0_37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824" name="Google Shape;1824;g119f5a6d081_0_37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Map / Module Outline</a:t>
            </a:r>
            <a:endParaRPr b="1" i="0" sz="1200" u="none" cap="none" strike="noStrike">
              <a:solidFill>
                <a:srgbClr val="0063BE"/>
              </a:solidFill>
              <a:highlight>
                <a:srgbClr val="D9EAD3"/>
              </a:highlight>
              <a:latin typeface="Arial"/>
              <a:ea typeface="Arial"/>
              <a:cs typeface="Arial"/>
              <a:sym typeface="Arial"/>
            </a:endParaRPr>
          </a:p>
        </p:txBody>
      </p:sp>
      <p:sp>
        <p:nvSpPr>
          <p:cNvPr id="1825" name="Google Shape;1825;g119f5a6d081_0_376"/>
          <p:cNvSpPr txBox="1"/>
          <p:nvPr/>
        </p:nvSpPr>
        <p:spPr>
          <a:xfrm>
            <a:off x="51175" y="1018125"/>
            <a:ext cx="5616000" cy="10785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Section 1: Deploy Capacity MAX with a VPN.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2: Deploy Capacity MAX without a VPN and using a Customized IP Plan.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3: Network Considerations Common to all Capacity MAX Deployments</a:t>
            </a:r>
            <a:endParaRPr b="0" i="0" sz="1100" u="none" cap="none" strike="noStrike">
              <a:solidFill>
                <a:srgbClr val="000000"/>
              </a:solidFill>
              <a:latin typeface="Arial"/>
              <a:ea typeface="Arial"/>
              <a:cs typeface="Arial"/>
              <a:sym typeface="Arial"/>
            </a:endParaRPr>
          </a:p>
        </p:txBody>
      </p:sp>
      <p:grpSp>
        <p:nvGrpSpPr>
          <p:cNvPr id="1826" name="Google Shape;1826;g119f5a6d081_0_376"/>
          <p:cNvGrpSpPr/>
          <p:nvPr/>
        </p:nvGrpSpPr>
        <p:grpSpPr>
          <a:xfrm>
            <a:off x="63500" y="4263966"/>
            <a:ext cx="7776001" cy="411480"/>
            <a:chOff x="63500" y="4263966"/>
            <a:chExt cx="7776001" cy="411480"/>
          </a:xfrm>
        </p:grpSpPr>
        <p:sp>
          <p:nvSpPr>
            <p:cNvPr id="1827" name="Google Shape;1827;g119f5a6d081_0_37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28" name="Google Shape;1828;g119f5a6d081_0_37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829" name="Google Shape;1829;g119f5a6d081_0_37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30" name="Google Shape;1830;g119f5a6d081_0_37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sp>
        <p:nvSpPr>
          <p:cNvPr id="1835" name="Google Shape;1835;p10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836" name="Google Shape;1836;p10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837" name="Google Shape;1837;p10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What is an IP Plan?</a:t>
            </a:r>
            <a:endParaRPr b="1" i="0" sz="1200" u="none" cap="none" strike="noStrike">
              <a:solidFill>
                <a:srgbClr val="0063BE"/>
              </a:solidFill>
              <a:highlight>
                <a:srgbClr val="D9EAD3"/>
              </a:highlight>
              <a:latin typeface="Arial"/>
              <a:ea typeface="Arial"/>
              <a:cs typeface="Arial"/>
              <a:sym typeface="Arial"/>
            </a:endParaRPr>
          </a:p>
        </p:txBody>
      </p:sp>
      <p:grpSp>
        <p:nvGrpSpPr>
          <p:cNvPr id="1838" name="Google Shape;1838;p103"/>
          <p:cNvGrpSpPr/>
          <p:nvPr/>
        </p:nvGrpSpPr>
        <p:grpSpPr>
          <a:xfrm>
            <a:off x="63500" y="4263966"/>
            <a:ext cx="7776001" cy="411480"/>
            <a:chOff x="63500" y="4263966"/>
            <a:chExt cx="7776001" cy="411480"/>
          </a:xfrm>
        </p:grpSpPr>
        <p:sp>
          <p:nvSpPr>
            <p:cNvPr id="1839" name="Google Shape;1839;p10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0" name="Google Shape;1840;p10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841" name="Google Shape;1841;p10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42" name="Google Shape;1842;p10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43" name="Google Shape;1843;p103"/>
          <p:cNvSpPr txBox="1"/>
          <p:nvPr/>
        </p:nvSpPr>
        <p:spPr>
          <a:xfrm>
            <a:off x="278450" y="970850"/>
            <a:ext cx="6984000" cy="1908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An IP plan is a document, sometimes requiring assistance from network engineers, to show how the IP addresses will be distributed among the radio network devices based on the network architecture or topology.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As there is a number of different ways to deploy MOTOTRBO</a:t>
            </a:r>
            <a:r>
              <a:rPr b="0" baseline="30000" i="0" lang="en-GB" sz="1400" u="none" cap="none" strike="noStrike">
                <a:solidFill>
                  <a:srgbClr val="000000"/>
                </a:solidFill>
                <a:latin typeface="Calibri"/>
                <a:ea typeface="Calibri"/>
                <a:cs typeface="Calibri"/>
                <a:sym typeface="Calibri"/>
              </a:rPr>
              <a:t>TM </a:t>
            </a:r>
            <a:r>
              <a:rPr b="0" i="0" lang="en-GB" sz="1400" u="none" cap="none" strike="noStrike">
                <a:solidFill>
                  <a:srgbClr val="000000"/>
                </a:solidFill>
                <a:latin typeface="Calibri"/>
                <a:ea typeface="Calibri"/>
                <a:cs typeface="Calibri"/>
                <a:sym typeface="Calibri"/>
              </a:rPr>
              <a:t>Capacity Max systems, the IP plans for the different types of systems will also vary. This module will review the key considerations on how to determine the correct IP plan for your Capacity Max system.</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10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849" name="Google Shape;1849;p10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850" name="Google Shape;1850;p10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Determine IP Plan</a:t>
            </a:r>
            <a:endParaRPr b="1" i="0" sz="1200" u="none" cap="none" strike="noStrike">
              <a:solidFill>
                <a:srgbClr val="0063BE"/>
              </a:solidFill>
              <a:highlight>
                <a:srgbClr val="D9EAD3"/>
              </a:highlight>
              <a:latin typeface="Arial"/>
              <a:ea typeface="Arial"/>
              <a:cs typeface="Arial"/>
              <a:sym typeface="Arial"/>
            </a:endParaRPr>
          </a:p>
        </p:txBody>
      </p:sp>
      <p:grpSp>
        <p:nvGrpSpPr>
          <p:cNvPr id="1851" name="Google Shape;1851;p104"/>
          <p:cNvGrpSpPr/>
          <p:nvPr/>
        </p:nvGrpSpPr>
        <p:grpSpPr>
          <a:xfrm>
            <a:off x="63500" y="4263966"/>
            <a:ext cx="7776001" cy="411480"/>
            <a:chOff x="63500" y="4263966"/>
            <a:chExt cx="7776001" cy="411480"/>
          </a:xfrm>
        </p:grpSpPr>
        <p:sp>
          <p:nvSpPr>
            <p:cNvPr id="1852" name="Google Shape;1852;p10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53" name="Google Shape;1853;p10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854" name="Google Shape;1854;p10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5" name="Google Shape;1855;p10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Explain to learners that Motorola Solutions expects most Capacity Max systems will be deployed over a public ISP. It is also assumed that most systems that use VPN tunnels will use the Capacity Max recommended IP plan. This course will teach you how to deploy a Capacity Max system under these assumptions.</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900" u="none" cap="none" strike="noStrike">
                <a:solidFill>
                  <a:srgbClr val="000000"/>
                </a:solidFill>
                <a:latin typeface="Arial"/>
                <a:ea typeface="Arial"/>
                <a:cs typeface="Arial"/>
                <a:sym typeface="Arial"/>
              </a:rPr>
            </a:br>
            <a:r>
              <a:rPr b="0" i="0" lang="en-GB" sz="900" u="none" cap="none" strike="noStrike">
                <a:solidFill>
                  <a:srgbClr val="000000"/>
                </a:solidFill>
                <a:latin typeface="Arial"/>
                <a:ea typeface="Arial"/>
                <a:cs typeface="Arial"/>
                <a:sym typeface="Arial"/>
              </a:rPr>
              <a:t>Emphasize to learners the options that they have with respect to switches and routers. For example, they have the option of using Motorola Solutions ’s recommended routers and switches along with the Configuration Files or they can bring their own equipment and own customized configuration files. They also have the option of using our recommended routers and switches and creating their own customized Configuration files.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900" u="none" cap="none" strike="noStrike">
                <a:solidFill>
                  <a:srgbClr val="000000"/>
                </a:solidFill>
                <a:latin typeface="Arial"/>
                <a:ea typeface="Arial"/>
                <a:cs typeface="Arial"/>
                <a:sym typeface="Arial"/>
              </a:rPr>
            </a:br>
            <a:r>
              <a:rPr b="0" i="0" lang="en-GB" sz="900" u="none" cap="none" strike="noStrike">
                <a:solidFill>
                  <a:srgbClr val="000000"/>
                </a:solidFill>
                <a:latin typeface="Arial"/>
                <a:ea typeface="Arial"/>
                <a:cs typeface="Arial"/>
                <a:sym typeface="Arial"/>
              </a:rPr>
              <a:t>Explain that a VPN is sometimes called a “tunnel.” IPsec is a specific type of VPN that adds security features to the VPN. GRE is also a type of VPN that does not have security.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900" u="none" cap="none" strike="noStrike">
                <a:solidFill>
                  <a:srgbClr val="000000"/>
                </a:solidFill>
                <a:latin typeface="Arial"/>
                <a:ea typeface="Arial"/>
                <a:cs typeface="Arial"/>
                <a:sym typeface="Arial"/>
              </a:rPr>
            </a:br>
            <a:r>
              <a:rPr b="0" i="0" lang="en-GB" sz="900" u="none" cap="none" strike="noStrike">
                <a:solidFill>
                  <a:srgbClr val="000000"/>
                </a:solidFill>
                <a:latin typeface="Arial"/>
                <a:ea typeface="Arial"/>
                <a:cs typeface="Arial"/>
                <a:sym typeface="Arial"/>
              </a:rPr>
              <a:t>Instruct the learners to download the most recent version of the Capacity Max Installation and Configuration Manual. Next, using the manual, spend some time explaining the IP address scheme on the whiteboard. </a:t>
            </a:r>
            <a:endParaRPr b="0" i="0" sz="900" u="none" cap="none" strike="noStrike">
              <a:solidFill>
                <a:srgbClr val="000000"/>
              </a:solidFill>
              <a:latin typeface="Arial"/>
              <a:ea typeface="Arial"/>
              <a:cs typeface="Arial"/>
              <a:sym typeface="Arial"/>
            </a:endParaRPr>
          </a:p>
        </p:txBody>
      </p:sp>
      <p:pic>
        <p:nvPicPr>
          <p:cNvPr id="1856" name="Google Shape;1856;p104"/>
          <p:cNvPicPr preferRelativeResize="0"/>
          <p:nvPr/>
        </p:nvPicPr>
        <p:blipFill rotWithShape="1">
          <a:blip r:embed="rId4">
            <a:alphaModFix/>
          </a:blip>
          <a:srcRect b="7659" l="0" r="0" t="9716"/>
          <a:stretch/>
        </p:blipFill>
        <p:spPr>
          <a:xfrm>
            <a:off x="1494850" y="885687"/>
            <a:ext cx="4996773" cy="3096462"/>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0" name="Shape 1860"/>
        <p:cNvGrpSpPr/>
        <p:nvPr/>
      </p:nvGrpSpPr>
      <p:grpSpPr>
        <a:xfrm>
          <a:off x="0" y="0"/>
          <a:ext cx="0" cy="0"/>
          <a:chOff x="0" y="0"/>
          <a:chExt cx="0" cy="0"/>
        </a:xfrm>
      </p:grpSpPr>
      <p:sp>
        <p:nvSpPr>
          <p:cNvPr id="1861" name="Google Shape;1861;p10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862" name="Google Shape;1862;p10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863" name="Google Shape;1863;p105"/>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105"/>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105"/>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105"/>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105"/>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Deploy Capacity MAX with a VPN</a:t>
            </a:r>
            <a:endParaRPr b="1" i="0" sz="1200" u="none" cap="none" strike="noStrike">
              <a:solidFill>
                <a:srgbClr val="0063BE"/>
              </a:solidFill>
              <a:highlight>
                <a:srgbClr val="D9EAD3"/>
              </a:highlight>
              <a:latin typeface="Arial"/>
              <a:ea typeface="Arial"/>
              <a:cs typeface="Arial"/>
              <a:sym typeface="Arial"/>
            </a:endParaRPr>
          </a:p>
        </p:txBody>
      </p:sp>
      <p:pic>
        <p:nvPicPr>
          <p:cNvPr id="1868" name="Google Shape;1868;p105"/>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1869" name="Google Shape;1869;p105"/>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1</a:t>
            </a:r>
            <a:endParaRPr b="0" i="0" sz="600" u="none" cap="none" strike="noStrike">
              <a:solidFill>
                <a:srgbClr val="666666"/>
              </a:solidFill>
              <a:highlight>
                <a:srgbClr val="D9EAD3"/>
              </a:highlight>
              <a:latin typeface="Arial"/>
              <a:ea typeface="Arial"/>
              <a:cs typeface="Arial"/>
              <a:sym typeface="Arial"/>
            </a:endParaRPr>
          </a:p>
        </p:txBody>
      </p:sp>
      <p:sp>
        <p:nvSpPr>
          <p:cNvPr id="1870" name="Google Shape;1870;p10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p10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876" name="Google Shape;1876;p10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877" name="Google Shape;1877;p10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Virtual Private Networks (VPN)</a:t>
            </a:r>
            <a:endParaRPr b="1" i="0" sz="1200" u="none" cap="none" strike="noStrike">
              <a:solidFill>
                <a:srgbClr val="0063BE"/>
              </a:solidFill>
              <a:highlight>
                <a:srgbClr val="D9EAD3"/>
              </a:highlight>
              <a:latin typeface="Arial"/>
              <a:ea typeface="Arial"/>
              <a:cs typeface="Arial"/>
              <a:sym typeface="Arial"/>
            </a:endParaRPr>
          </a:p>
        </p:txBody>
      </p:sp>
      <p:grpSp>
        <p:nvGrpSpPr>
          <p:cNvPr id="1878" name="Google Shape;1878;p106"/>
          <p:cNvGrpSpPr/>
          <p:nvPr/>
        </p:nvGrpSpPr>
        <p:grpSpPr>
          <a:xfrm>
            <a:off x="63500" y="4263966"/>
            <a:ext cx="7776001" cy="411480"/>
            <a:chOff x="63500" y="4263966"/>
            <a:chExt cx="7776001" cy="411480"/>
          </a:xfrm>
        </p:grpSpPr>
        <p:sp>
          <p:nvSpPr>
            <p:cNvPr id="1879" name="Google Shape;1879;p10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80" name="Google Shape;1880;p10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881" name="Google Shape;1881;p10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82" name="Google Shape;1882;p10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83" name="Google Shape;1883;p106"/>
          <p:cNvSpPr txBox="1"/>
          <p:nvPr/>
        </p:nvSpPr>
        <p:spPr>
          <a:xfrm>
            <a:off x="368775" y="1046100"/>
            <a:ext cx="6999000" cy="2986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 virtual private network (VPN) extends a private network across a public network, such as the Internet.</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In Capacity Max this VPN is called the “Overlay Network”.</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It’s not a truly “private” network (thus, the term “virtual”), but provides a private LAN experience for the hosts on the network.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Provides high levels of security.</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Traffic is encapsulated by secure tunnels created between the routers.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Traffic may be encrypted.</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Detection of attempts to intercept traffic.</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Individual hosts (repeaters, PCs) are unaware that the network is not actually private.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Requires the use of compatible secure routers at each end of the network.</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Note:</a:t>
            </a:r>
            <a:r>
              <a:rPr b="0" i="0" lang="en-GB" sz="1400" u="none" cap="none" strike="noStrike">
                <a:solidFill>
                  <a:srgbClr val="000000"/>
                </a:solidFill>
                <a:latin typeface="Calibri"/>
                <a:ea typeface="Calibri"/>
                <a:cs typeface="Calibri"/>
                <a:sym typeface="Calibri"/>
              </a:rPr>
              <a:t> The main objective is to build a full mesh of VPN tunnels between all sites.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7" name="Shape 1887"/>
        <p:cNvGrpSpPr/>
        <p:nvPr/>
      </p:nvGrpSpPr>
      <p:grpSpPr>
        <a:xfrm>
          <a:off x="0" y="0"/>
          <a:ext cx="0" cy="0"/>
          <a:chOff x="0" y="0"/>
          <a:chExt cx="0" cy="0"/>
        </a:xfrm>
      </p:grpSpPr>
      <p:sp>
        <p:nvSpPr>
          <p:cNvPr id="1888" name="Google Shape;1888;p10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889" name="Google Shape;1889;p10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890" name="Google Shape;1890;p10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Network Topology: Underlay and Overlay Networks (1/2)</a:t>
            </a:r>
            <a:endParaRPr b="1" i="0" sz="1200" u="none" cap="none" strike="noStrike">
              <a:solidFill>
                <a:srgbClr val="0063BE"/>
              </a:solidFill>
              <a:highlight>
                <a:srgbClr val="D9EAD3"/>
              </a:highlight>
              <a:latin typeface="Arial"/>
              <a:ea typeface="Arial"/>
              <a:cs typeface="Arial"/>
              <a:sym typeface="Arial"/>
            </a:endParaRPr>
          </a:p>
        </p:txBody>
      </p:sp>
      <p:grpSp>
        <p:nvGrpSpPr>
          <p:cNvPr id="1891" name="Google Shape;1891;p107"/>
          <p:cNvGrpSpPr/>
          <p:nvPr/>
        </p:nvGrpSpPr>
        <p:grpSpPr>
          <a:xfrm>
            <a:off x="63500" y="4263966"/>
            <a:ext cx="7776001" cy="411480"/>
            <a:chOff x="63500" y="4263966"/>
            <a:chExt cx="7776001" cy="411480"/>
          </a:xfrm>
        </p:grpSpPr>
        <p:sp>
          <p:nvSpPr>
            <p:cNvPr id="1892" name="Google Shape;1892;p10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3" name="Google Shape;1893;p10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894" name="Google Shape;1894;p10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95" name="Google Shape;1895;p10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Explain to participants that VPN (Virtual Private Network) is the same as Tunneling. System Planner uses the term tunneling.</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The Dealer/Technician must set-up the Cap Max network as a VPN. Other MOTOTRBO system have mostly used NAT (Network Address Translation) routers. VPNs simplify remote access to sites which makes maintaining a system easier.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We recommend at least GRE (Generic Routing Encapsulation) tunneling for all Cap Max deployments.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We would recommend GRE w/ IPsec ESP for deployments using a public ISP.</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Private enterprise may consider No Tunneling, but use of our recommended IP plan is not guaranteed (may require modification).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For higher availability from a networking perspective, a second physical location should have a static IP address ( Motorola Solutions suggests physical location 2). Beyond that the Dealer doesn’t have to worry about tunneling.</a:t>
            </a:r>
            <a:endParaRPr b="0" i="0" sz="1100" u="none" cap="none" strike="noStrike">
              <a:solidFill>
                <a:srgbClr val="000000"/>
              </a:solidFill>
              <a:latin typeface="Arial"/>
              <a:ea typeface="Arial"/>
              <a:cs typeface="Arial"/>
              <a:sym typeface="Arial"/>
            </a:endParaRPr>
          </a:p>
        </p:txBody>
      </p:sp>
      <p:pic>
        <p:nvPicPr>
          <p:cNvPr id="1896" name="Google Shape;1896;p107"/>
          <p:cNvPicPr preferRelativeResize="0"/>
          <p:nvPr/>
        </p:nvPicPr>
        <p:blipFill rotWithShape="1">
          <a:blip r:embed="rId4">
            <a:alphaModFix/>
          </a:blip>
          <a:srcRect b="0" l="0" r="0" t="0"/>
          <a:stretch/>
        </p:blipFill>
        <p:spPr>
          <a:xfrm>
            <a:off x="708350" y="3431474"/>
            <a:ext cx="6125177" cy="731725"/>
          </a:xfrm>
          <a:prstGeom prst="rect">
            <a:avLst/>
          </a:prstGeom>
          <a:noFill/>
          <a:ln>
            <a:noFill/>
          </a:ln>
        </p:spPr>
      </p:pic>
      <p:sp>
        <p:nvSpPr>
          <p:cNvPr id="1897" name="Google Shape;1897;p107"/>
          <p:cNvSpPr txBox="1"/>
          <p:nvPr/>
        </p:nvSpPr>
        <p:spPr>
          <a:xfrm>
            <a:off x="549400" y="1068675"/>
            <a:ext cx="6645300" cy="22473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Two Networks: Physical, or “Underlay Network” and VPN, or “Overlay Network.”</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Underlay Network: </a:t>
            </a:r>
            <a:endParaRPr b="0"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The actual IP links and the addressing scheme between physical router interfaces comprise the “underlay” network. The actual IP addresses of the underlay network are assigned by the network provider, not Motorola Solutions. If they are provided by an Internet Service Provider, these IP addresses are routable. </a:t>
            </a:r>
            <a:endParaRPr b="0"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At least one router at one of the sites must have a static IP address (Motorola Solutions suggests physical location 1).</a:t>
            </a:r>
            <a:endParaRPr b="0"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For higher availability from a networking perspective, a second site router should also have a static IP address (Motorola Solutions suggests physical location 2).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sp>
        <p:nvSpPr>
          <p:cNvPr id="1902" name="Google Shape;1902;p10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903" name="Google Shape;1903;p10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04" name="Google Shape;1904;p10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Network Topology: Underlay and Overlay Networks (2/2)</a:t>
            </a:r>
            <a:endParaRPr b="1" i="0" sz="1200" u="none" cap="none" strike="noStrike">
              <a:solidFill>
                <a:srgbClr val="0063BE"/>
              </a:solidFill>
              <a:highlight>
                <a:srgbClr val="D9EAD3"/>
              </a:highlight>
              <a:latin typeface="Arial"/>
              <a:ea typeface="Arial"/>
              <a:cs typeface="Arial"/>
              <a:sym typeface="Arial"/>
            </a:endParaRPr>
          </a:p>
        </p:txBody>
      </p:sp>
      <p:grpSp>
        <p:nvGrpSpPr>
          <p:cNvPr id="1905" name="Google Shape;1905;p108"/>
          <p:cNvGrpSpPr/>
          <p:nvPr/>
        </p:nvGrpSpPr>
        <p:grpSpPr>
          <a:xfrm>
            <a:off x="63500" y="4263966"/>
            <a:ext cx="7776001" cy="411480"/>
            <a:chOff x="63500" y="4263966"/>
            <a:chExt cx="7776001" cy="411480"/>
          </a:xfrm>
        </p:grpSpPr>
        <p:sp>
          <p:nvSpPr>
            <p:cNvPr id="1906" name="Google Shape;1906;p10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07" name="Google Shape;1907;p10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908" name="Google Shape;1908;p10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09" name="Google Shape;1909;p10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Explain to participants that VPN (Virtual Private Network) is the same as Tunneling. System Planner uses the term tunneling.</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The Dealer/Technician must set-up the Cap Max network as a VPN. Other MOTOTRBO system have mostly used NAT (Network Address Translation) routers. VPNs simplify remote access to sites which makes maintaining a system easier. </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We recommend at least GRE (Generic Routing Encapsulation) tunneling for all Cap Max deployments</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We would recommend GRE w/ IPsec ESP for deployments using a public ISP</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Private enterprise may consider No Tunneling, but use of our recommended IP plan is not guaranteed (may require modification)</a:t>
            </a:r>
            <a:endParaRPr b="0" i="0" sz="1000" u="none" cap="none" strike="noStrike">
              <a:solidFill>
                <a:srgbClr val="000000"/>
              </a:solidFill>
              <a:latin typeface="Arial"/>
              <a:ea typeface="Arial"/>
              <a:cs typeface="Arial"/>
              <a:sym typeface="Arial"/>
            </a:endParaRPr>
          </a:p>
          <a:p>
            <a:pPr indent="-292100" lvl="0" marL="457200" marR="0" rtl="0" algn="l">
              <a:lnSpc>
                <a:spcPct val="100000"/>
              </a:lnSpc>
              <a:spcBef>
                <a:spcPts val="0"/>
              </a:spcBef>
              <a:spcAft>
                <a:spcPts val="0"/>
              </a:spcAft>
              <a:buClr>
                <a:srgbClr val="000000"/>
              </a:buClr>
              <a:buSzPts val="1000"/>
              <a:buFont typeface="Arial"/>
              <a:buChar char="●"/>
            </a:pPr>
            <a:r>
              <a:rPr b="0" i="0" lang="en-GB" sz="1000" u="none" cap="none" strike="noStrike">
                <a:solidFill>
                  <a:srgbClr val="000000"/>
                </a:solidFill>
                <a:latin typeface="Arial"/>
                <a:ea typeface="Arial"/>
                <a:cs typeface="Arial"/>
                <a:sym typeface="Arial"/>
              </a:rPr>
              <a:t>For higher availability from a networking perspective, a second physical location should have a static IP address ( Motorola Solutions  suggests physical location 2). Beyond that the Dealer doesn’t have to worry about tunneling.</a:t>
            </a:r>
            <a:endParaRPr b="0" i="0" sz="1000" u="none" cap="none" strike="noStrike">
              <a:solidFill>
                <a:srgbClr val="000000"/>
              </a:solidFill>
              <a:latin typeface="Arial"/>
              <a:ea typeface="Arial"/>
              <a:cs typeface="Arial"/>
              <a:sym typeface="Arial"/>
            </a:endParaRPr>
          </a:p>
        </p:txBody>
      </p:sp>
      <p:pic>
        <p:nvPicPr>
          <p:cNvPr id="1910" name="Google Shape;1910;p108"/>
          <p:cNvPicPr preferRelativeResize="0"/>
          <p:nvPr/>
        </p:nvPicPr>
        <p:blipFill rotWithShape="1">
          <a:blip r:embed="rId4">
            <a:alphaModFix/>
          </a:blip>
          <a:srcRect b="0" l="0" r="0" t="0"/>
          <a:stretch/>
        </p:blipFill>
        <p:spPr>
          <a:xfrm>
            <a:off x="708350" y="3431474"/>
            <a:ext cx="6125177" cy="731725"/>
          </a:xfrm>
          <a:prstGeom prst="rect">
            <a:avLst/>
          </a:prstGeom>
          <a:noFill/>
          <a:ln>
            <a:noFill/>
          </a:ln>
        </p:spPr>
      </p:pic>
      <p:sp>
        <p:nvSpPr>
          <p:cNvPr id="1911" name="Google Shape;1911;p108"/>
          <p:cNvSpPr txBox="1"/>
          <p:nvPr/>
        </p:nvSpPr>
        <p:spPr>
          <a:xfrm>
            <a:off x="549400" y="1068675"/>
            <a:ext cx="6645300" cy="206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Calibri"/>
                <a:ea typeface="Calibri"/>
                <a:cs typeface="Calibri"/>
                <a:sym typeface="Calibri"/>
              </a:rPr>
              <a:t>Overlay Network:</a:t>
            </a:r>
            <a:br>
              <a:rPr b="0" i="0" lang="en-GB"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A </a:t>
            </a:r>
            <a:r>
              <a:rPr b="1" i="0" lang="en-GB" sz="1200" u="none" cap="none" strike="noStrike">
                <a:solidFill>
                  <a:srgbClr val="000000"/>
                </a:solidFill>
                <a:latin typeface="Calibri"/>
                <a:ea typeface="Calibri"/>
                <a:cs typeface="Calibri"/>
                <a:sym typeface="Calibri"/>
              </a:rPr>
              <a:t>Virtual Private Network (VPN)</a:t>
            </a:r>
            <a:r>
              <a:rPr b="0" i="0" lang="en-GB" sz="1200" u="none" cap="none" strike="noStrike">
                <a:solidFill>
                  <a:srgbClr val="000000"/>
                </a:solidFill>
                <a:latin typeface="Calibri"/>
                <a:ea typeface="Calibri"/>
                <a:cs typeface="Calibri"/>
                <a:sym typeface="Calibri"/>
              </a:rPr>
              <a:t> overlay utilizing the Physical Network. </a:t>
            </a:r>
            <a:br>
              <a:rPr b="0" i="0" lang="en-GB" sz="1200" u="none" cap="none" strike="noStrike">
                <a:solidFill>
                  <a:srgbClr val="000000"/>
                </a:solidFill>
                <a:latin typeface="Calibri"/>
                <a:ea typeface="Calibri"/>
                <a:cs typeface="Calibri"/>
                <a:sym typeface="Calibri"/>
              </a:rPr>
            </a:br>
            <a:r>
              <a:rPr b="0" i="0" lang="en-GB" sz="1200" u="none" cap="none" strike="noStrike">
                <a:solidFill>
                  <a:srgbClr val="000000"/>
                </a:solidFill>
                <a:latin typeface="Calibri"/>
                <a:ea typeface="Calibri"/>
                <a:cs typeface="Calibri"/>
                <a:sym typeface="Calibri"/>
              </a:rPr>
              <a:t>This is a tunneled scheme that is built “on top of” the underlay network. </a:t>
            </a:r>
            <a:br>
              <a:rPr b="0" i="0" lang="en-GB"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The overlay network uses its own IP space. Typically using IP addresses from RFC1918 specification for Private IP Spaces. The creator of the overlay (Motorola Solutions or the customer, in this case) assigns IP addresses to hosts within the overlay network.</a:t>
            </a:r>
            <a:endParaRPr b="0" i="0" sz="12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5" name="Shape 1915"/>
        <p:cNvGrpSpPr/>
        <p:nvPr/>
      </p:nvGrpSpPr>
      <p:grpSpPr>
        <a:xfrm>
          <a:off x="0" y="0"/>
          <a:ext cx="0" cy="0"/>
          <a:chOff x="0" y="0"/>
          <a:chExt cx="0" cy="0"/>
        </a:xfrm>
      </p:grpSpPr>
      <p:sp>
        <p:nvSpPr>
          <p:cNvPr id="1916" name="Google Shape;1916;p10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Get graphic from PPT.</a:t>
            </a:r>
            <a:endParaRPr b="1"/>
          </a:p>
        </p:txBody>
      </p:sp>
      <p:sp>
        <p:nvSpPr>
          <p:cNvPr id="1917" name="Google Shape;1917;p10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18" name="Google Shape;1918;p10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GRE Tunneling (Overlay Network)</a:t>
            </a:r>
            <a:endParaRPr b="1" i="0" sz="1200" u="none" cap="none" strike="noStrike">
              <a:solidFill>
                <a:srgbClr val="0063BE"/>
              </a:solidFill>
              <a:highlight>
                <a:srgbClr val="D9EAD3"/>
              </a:highlight>
              <a:latin typeface="Arial"/>
              <a:ea typeface="Arial"/>
              <a:cs typeface="Arial"/>
              <a:sym typeface="Arial"/>
            </a:endParaRPr>
          </a:p>
        </p:txBody>
      </p:sp>
      <p:grpSp>
        <p:nvGrpSpPr>
          <p:cNvPr id="1919" name="Google Shape;1919;p109"/>
          <p:cNvGrpSpPr/>
          <p:nvPr/>
        </p:nvGrpSpPr>
        <p:grpSpPr>
          <a:xfrm>
            <a:off x="63500" y="4263966"/>
            <a:ext cx="7776001" cy="411480"/>
            <a:chOff x="63500" y="4263966"/>
            <a:chExt cx="7776001" cy="411480"/>
          </a:xfrm>
        </p:grpSpPr>
        <p:sp>
          <p:nvSpPr>
            <p:cNvPr id="1920" name="Google Shape;1920;p10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21" name="Google Shape;1921;p10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922" name="Google Shape;1922;p10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23" name="Google Shape;1923;p10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Customers may provide their own switch and router (for example Juniper), however, in this class we will exclusively work with the Motorola Solutions  recommended equipment. For networking information on other vendor switch and routers, refer to the System Planner.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case shown is an IP address for the repeater and an IP address for payload role (Data Revert Channel, or Payload Channel),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Discuss the physical interfaces and the tunnel interfaces. Discuss the need for the Static Routes to direct the desired traffic to the Tunnel Interfaces. May also discuss the concept of encapsulation in general, and the fact that the GRE tunnel can be further encapsulated into other tunnels such as IPSEC. </a:t>
            </a:r>
            <a:endParaRPr b="0" i="0" sz="1100" u="none" cap="none" strike="noStrike">
              <a:solidFill>
                <a:srgbClr val="000000"/>
              </a:solidFill>
              <a:latin typeface="Arial"/>
              <a:ea typeface="Arial"/>
              <a:cs typeface="Arial"/>
              <a:sym typeface="Arial"/>
            </a:endParaRPr>
          </a:p>
        </p:txBody>
      </p:sp>
      <p:pic>
        <p:nvPicPr>
          <p:cNvPr id="1924" name="Google Shape;1924;p109"/>
          <p:cNvPicPr preferRelativeResize="0"/>
          <p:nvPr/>
        </p:nvPicPr>
        <p:blipFill rotWithShape="1">
          <a:blip r:embed="rId4">
            <a:alphaModFix/>
          </a:blip>
          <a:srcRect b="8883" l="0" r="0" t="11301"/>
          <a:stretch/>
        </p:blipFill>
        <p:spPr>
          <a:xfrm>
            <a:off x="1393242" y="920975"/>
            <a:ext cx="5025758" cy="3008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1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316" name="Google Shape;316;p1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17" name="Google Shape;317;p14"/>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4"/>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4"/>
          <p:cNvSpPr/>
          <p:nvPr/>
        </p:nvSpPr>
        <p:spPr>
          <a:xfrm rot="8100000">
            <a:off x="6454716"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4"/>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4"/>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Hardware and Software Requirements</a:t>
            </a:r>
            <a:endParaRPr b="1" i="0" sz="1200" u="none" cap="none" strike="noStrike">
              <a:solidFill>
                <a:srgbClr val="0063BE"/>
              </a:solidFill>
              <a:highlight>
                <a:srgbClr val="D9EAD3"/>
              </a:highlight>
              <a:latin typeface="Arial"/>
              <a:ea typeface="Arial"/>
              <a:cs typeface="Arial"/>
              <a:sym typeface="Arial"/>
            </a:endParaRPr>
          </a:p>
        </p:txBody>
      </p:sp>
      <p:pic>
        <p:nvPicPr>
          <p:cNvPr id="322" name="Google Shape;322;p14"/>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323" name="Google Shape;323;p14"/>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1</a:t>
            </a:r>
            <a:endParaRPr b="0" i="0" sz="600" u="none" cap="none" strike="noStrike">
              <a:solidFill>
                <a:srgbClr val="666666"/>
              </a:solidFill>
              <a:highlight>
                <a:srgbClr val="D9EAD3"/>
              </a:highlight>
              <a:latin typeface="Arial"/>
              <a:ea typeface="Arial"/>
              <a:cs typeface="Arial"/>
              <a:sym typeface="Arial"/>
            </a:endParaRPr>
          </a:p>
        </p:txBody>
      </p:sp>
      <p:sp>
        <p:nvSpPr>
          <p:cNvPr id="324" name="Google Shape;324;p1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p11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930" name="Google Shape;1930;p11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31" name="Google Shape;1931;p110"/>
          <p:cNvSpPr txBox="1"/>
          <p:nvPr/>
        </p:nvSpPr>
        <p:spPr>
          <a:xfrm>
            <a:off x="51175" y="314625"/>
            <a:ext cx="76026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Features of Note for Motorola-Solutions-Recommended Equipment</a:t>
            </a:r>
            <a:endParaRPr b="1" i="0" sz="1200" u="none" cap="none" strike="noStrike">
              <a:solidFill>
                <a:srgbClr val="0063BE"/>
              </a:solidFill>
              <a:highlight>
                <a:srgbClr val="D9EAD3"/>
              </a:highlight>
              <a:latin typeface="Arial"/>
              <a:ea typeface="Arial"/>
              <a:cs typeface="Arial"/>
              <a:sym typeface="Arial"/>
            </a:endParaRPr>
          </a:p>
        </p:txBody>
      </p:sp>
      <p:grpSp>
        <p:nvGrpSpPr>
          <p:cNvPr id="1932" name="Google Shape;1932;p110"/>
          <p:cNvGrpSpPr/>
          <p:nvPr/>
        </p:nvGrpSpPr>
        <p:grpSpPr>
          <a:xfrm>
            <a:off x="63500" y="4263966"/>
            <a:ext cx="7776001" cy="411480"/>
            <a:chOff x="63500" y="4263966"/>
            <a:chExt cx="7776001" cy="411480"/>
          </a:xfrm>
        </p:grpSpPr>
        <p:sp>
          <p:nvSpPr>
            <p:cNvPr id="1933" name="Google Shape;1933;p11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34" name="Google Shape;1934;p11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935" name="Google Shape;1935;p11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36" name="Google Shape;1936;p11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Previous slide shows a VPN where all VPN tunnels are statically created by the system programmer.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Note: For ADVPN – Since HPE only supports up to 2 ADVPN hub routers in a system, the trunking controllers must reside at no more than 2 physical locations. Cisco supports more than 2 Hubs.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When greater than 100 sites, the ADVPN hub router(s) must be HPE MSR3012.</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A Capacity Max system requires at least 1 Trunking Controller, and can have a maximum of 5.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When deployed in a private network the system supports up to four alternate Trunking Controllers. Alternate Trunking Controllers may be placed at up to four different physical locations, different than the location of the primary Trunking Controller.</a:t>
            </a:r>
            <a:br>
              <a:rPr b="0" i="0" lang="en-GB" sz="800" u="none" cap="none" strike="noStrike">
                <a:solidFill>
                  <a:srgbClr val="000000"/>
                </a:solidFill>
                <a:latin typeface="Arial"/>
                <a:ea typeface="Arial"/>
                <a:cs typeface="Arial"/>
                <a:sym typeface="Arial"/>
              </a:rPr>
            </a:b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When deployed using the dynamic VPN protocol, all Trunking Controllers should reside at physical locations with hub routers. Spoke site with Trunking Controller will require WAN connection with at least the same bandwidth like hub site, when this Trunking Controller becomes the active Trunking Controller.</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For more information on ADVPN, refer to the Capacity Max System Planner or HPE Documentation.</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800" u="none" cap="none" strike="noStrike">
                <a:solidFill>
                  <a:srgbClr val="000000"/>
                </a:solidFill>
                <a:latin typeface="Arial"/>
                <a:ea typeface="Arial"/>
                <a:cs typeface="Arial"/>
                <a:sym typeface="Arial"/>
              </a:rPr>
            </a:br>
            <a:endParaRPr b="0" i="0" sz="800" u="none" cap="none" strike="noStrike">
              <a:solidFill>
                <a:srgbClr val="000000"/>
              </a:solidFill>
              <a:latin typeface="Arial"/>
              <a:ea typeface="Arial"/>
              <a:cs typeface="Arial"/>
              <a:sym typeface="Arial"/>
            </a:endParaRPr>
          </a:p>
        </p:txBody>
      </p:sp>
      <p:pic>
        <p:nvPicPr>
          <p:cNvPr id="1937" name="Google Shape;1937;p110"/>
          <p:cNvPicPr preferRelativeResize="0"/>
          <p:nvPr/>
        </p:nvPicPr>
        <p:blipFill rotWithShape="1">
          <a:blip r:embed="rId4">
            <a:alphaModFix/>
          </a:blip>
          <a:srcRect b="8524" l="0" r="0" t="9353"/>
          <a:stretch/>
        </p:blipFill>
        <p:spPr>
          <a:xfrm>
            <a:off x="1381097" y="996373"/>
            <a:ext cx="5095053" cy="31381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11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943" name="Google Shape;1943;p11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44" name="Google Shape;1944;p11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Juniper Auto Discovery ADVPN</a:t>
            </a:r>
            <a:endParaRPr b="1" i="0" sz="1200" u="none" cap="none" strike="noStrike">
              <a:solidFill>
                <a:srgbClr val="0063BE"/>
              </a:solidFill>
              <a:highlight>
                <a:srgbClr val="D9EAD3"/>
              </a:highlight>
              <a:latin typeface="Arial"/>
              <a:ea typeface="Arial"/>
              <a:cs typeface="Arial"/>
              <a:sym typeface="Arial"/>
            </a:endParaRPr>
          </a:p>
        </p:txBody>
      </p:sp>
      <p:grpSp>
        <p:nvGrpSpPr>
          <p:cNvPr id="1945" name="Google Shape;1945;p111"/>
          <p:cNvGrpSpPr/>
          <p:nvPr/>
        </p:nvGrpSpPr>
        <p:grpSpPr>
          <a:xfrm>
            <a:off x="63500" y="4263966"/>
            <a:ext cx="7776001" cy="411480"/>
            <a:chOff x="63500" y="4263966"/>
            <a:chExt cx="7776001" cy="411480"/>
          </a:xfrm>
        </p:grpSpPr>
        <p:sp>
          <p:nvSpPr>
            <p:cNvPr id="1946" name="Google Shape;1946;p11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7" name="Google Shape;1947;p11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948" name="Google Shape;1948;p11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49" name="Google Shape;1949;p11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50" name="Google Shape;1950;p111"/>
          <p:cNvSpPr txBox="1"/>
          <p:nvPr/>
        </p:nvSpPr>
        <p:spPr>
          <a:xfrm>
            <a:off x="746000" y="793975"/>
            <a:ext cx="6359400" cy="363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Auto Discovery Virtual Private Network (ADVPN) Hub-to-Spoke Functionality for Juniper</a:t>
            </a:r>
            <a:br>
              <a:rPr b="0" i="0" lang="en-GB"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ADVPN is a technology that allows the Hub site router to dynamically inform Spoke site routers about a better path for traffic between two Spokes when using Juniper networking equipment. </a:t>
            </a:r>
            <a:br>
              <a:rPr b="0" i="0" lang="en-GB"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ADVPN allows for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Simple and small configuration in central router to connect many remote sites.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No need to reconfigure central router in case of remote site adding.</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One template configuration for remote site router.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Separate IP network for CapMax system with own IP plan.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Central site router do not need to handle 100% of remote sites bandwidth.</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Less overhead of routing protocol traffic in the network vs static mesh tunnels configuration.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sp>
        <p:nvSpPr>
          <p:cNvPr id="1955" name="Google Shape;1955;p11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Get graphic from PPT.</a:t>
            </a:r>
            <a:endParaRPr b="1"/>
          </a:p>
        </p:txBody>
      </p:sp>
      <p:sp>
        <p:nvSpPr>
          <p:cNvPr id="1956" name="Google Shape;1956;p11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57" name="Google Shape;1957;p11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ADVPN - Single Hub Router</a:t>
            </a:r>
            <a:endParaRPr b="1" i="0" sz="1200" u="none" cap="none" strike="noStrike">
              <a:solidFill>
                <a:srgbClr val="0063BE"/>
              </a:solidFill>
              <a:highlight>
                <a:srgbClr val="D9EAD3"/>
              </a:highlight>
              <a:latin typeface="Arial"/>
              <a:ea typeface="Arial"/>
              <a:cs typeface="Arial"/>
              <a:sym typeface="Arial"/>
            </a:endParaRPr>
          </a:p>
        </p:txBody>
      </p:sp>
      <p:grpSp>
        <p:nvGrpSpPr>
          <p:cNvPr id="1958" name="Google Shape;1958;p112"/>
          <p:cNvGrpSpPr/>
          <p:nvPr/>
        </p:nvGrpSpPr>
        <p:grpSpPr>
          <a:xfrm>
            <a:off x="63500" y="4263966"/>
            <a:ext cx="7776001" cy="411480"/>
            <a:chOff x="63500" y="4263966"/>
            <a:chExt cx="7776001" cy="411480"/>
          </a:xfrm>
        </p:grpSpPr>
        <p:sp>
          <p:nvSpPr>
            <p:cNvPr id="1959" name="Google Shape;1959;p11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0" name="Google Shape;1960;p11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961" name="Google Shape;1961;p11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62" name="Google Shape;1962;p11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Possibly remind students what a /20 subnet is.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Site 1 is a single point of failure for the overlay network. Sites 2-6 cannot discover each other without the assistance of the router at site 1 because dynamic WAN IP addresses are used at sites 2-6.</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A Capacity Max network assumes that physical location 1 has a statically allocated IP address in the underlay network and therefore physical location 1 provides a hub router for the Capacity Plus network. A static IP address is needed at least at one site.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The hub router is a single point of failure for the initial creation of the overlay network; therefore, it is recommended to additionally request a static WAN IP address for physical location 2 from the ISP provider and config the router at physical location 2 as an alternate hub router. </a:t>
            </a:r>
            <a:endParaRPr b="0" i="0" sz="1000" u="none" cap="none" strike="noStrike">
              <a:solidFill>
                <a:srgbClr val="000000"/>
              </a:solidFill>
              <a:latin typeface="Arial"/>
              <a:ea typeface="Arial"/>
              <a:cs typeface="Arial"/>
              <a:sym typeface="Arial"/>
            </a:endParaRPr>
          </a:p>
        </p:txBody>
      </p:sp>
      <p:pic>
        <p:nvPicPr>
          <p:cNvPr id="1963" name="Google Shape;1963;p112"/>
          <p:cNvPicPr preferRelativeResize="0"/>
          <p:nvPr/>
        </p:nvPicPr>
        <p:blipFill rotWithShape="1">
          <a:blip r:embed="rId4">
            <a:alphaModFix/>
          </a:blip>
          <a:srcRect b="13348" l="0" r="0" t="13663"/>
          <a:stretch/>
        </p:blipFill>
        <p:spPr>
          <a:xfrm>
            <a:off x="1285275" y="896125"/>
            <a:ext cx="5443586" cy="29797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p11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Get graphic from PPT.</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969" name="Google Shape;1969;p11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70" name="Google Shape;1970;p11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ADVPN - Dual Hub Routers: Higher Availability</a:t>
            </a:r>
            <a:endParaRPr b="1" i="0" sz="1200" u="none" cap="none" strike="noStrike">
              <a:solidFill>
                <a:srgbClr val="0063BE"/>
              </a:solidFill>
              <a:highlight>
                <a:srgbClr val="D9EAD3"/>
              </a:highlight>
              <a:latin typeface="Arial"/>
              <a:ea typeface="Arial"/>
              <a:cs typeface="Arial"/>
              <a:sym typeface="Arial"/>
            </a:endParaRPr>
          </a:p>
        </p:txBody>
      </p:sp>
      <p:grpSp>
        <p:nvGrpSpPr>
          <p:cNvPr id="1971" name="Google Shape;1971;p113"/>
          <p:cNvGrpSpPr/>
          <p:nvPr/>
        </p:nvGrpSpPr>
        <p:grpSpPr>
          <a:xfrm>
            <a:off x="63500" y="4263966"/>
            <a:ext cx="7776001" cy="411480"/>
            <a:chOff x="63500" y="4263966"/>
            <a:chExt cx="7776001" cy="411480"/>
          </a:xfrm>
        </p:grpSpPr>
        <p:sp>
          <p:nvSpPr>
            <p:cNvPr id="1972" name="Google Shape;1972;p11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73" name="Google Shape;1973;p11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974" name="Google Shape;1974;p11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75" name="Google Shape;1975;p11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Explain to student that: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172.30.0.phyLocID is used to configure VPN tunnels between physical locations.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172.30.16.phyLocId is the router's loopback address which is used for remote login and SNMP trap reporting.</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Highlight that both sites 1 and 2 use static WAN IP addresses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Sites 1 and 2 provide redundancy for the overlay network.</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When site 1 is unreachable, site 2 takes over the role of hub</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If more than two hubs are desired, use Cisco. Cisco supports more than 2 hubs. Sites 1 and 2 provide redundancy for the overlay network. When site 1 is unreachable, site 2 takes over the role of hub. Highlight that both sites 1 and 2 use static WAN IP addresses.</a:t>
            </a:r>
            <a:endParaRPr b="0" i="0" sz="1000" u="none" cap="none" strike="noStrike">
              <a:solidFill>
                <a:srgbClr val="000000"/>
              </a:solidFill>
              <a:latin typeface="Arial"/>
              <a:ea typeface="Arial"/>
              <a:cs typeface="Arial"/>
              <a:sym typeface="Arial"/>
            </a:endParaRPr>
          </a:p>
        </p:txBody>
      </p:sp>
      <p:pic>
        <p:nvPicPr>
          <p:cNvPr id="1976" name="Google Shape;1976;p113"/>
          <p:cNvPicPr preferRelativeResize="0"/>
          <p:nvPr/>
        </p:nvPicPr>
        <p:blipFill rotWithShape="1">
          <a:blip r:embed="rId4">
            <a:alphaModFix/>
          </a:blip>
          <a:srcRect b="11689" l="0" r="0" t="11297"/>
          <a:stretch/>
        </p:blipFill>
        <p:spPr>
          <a:xfrm>
            <a:off x="1362175" y="987950"/>
            <a:ext cx="5117025" cy="295562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p11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Get graphic from PPT.</a:t>
            </a:r>
            <a:endParaRPr b="1"/>
          </a:p>
        </p:txBody>
      </p:sp>
      <p:sp>
        <p:nvSpPr>
          <p:cNvPr id="1982" name="Google Shape;1982;p11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83" name="Google Shape;1983;p114"/>
          <p:cNvSpPr txBox="1"/>
          <p:nvPr/>
        </p:nvSpPr>
        <p:spPr>
          <a:xfrm>
            <a:off x="51175" y="314625"/>
            <a:ext cx="67221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ADVPN - Two Hub Routers Utilizing DMVPN (ADVPN): High Availability</a:t>
            </a:r>
            <a:endParaRPr b="1" i="0" sz="1200" u="none" cap="none" strike="noStrike">
              <a:solidFill>
                <a:srgbClr val="0063BE"/>
              </a:solidFill>
              <a:highlight>
                <a:srgbClr val="D9EAD3"/>
              </a:highlight>
              <a:latin typeface="Arial"/>
              <a:ea typeface="Arial"/>
              <a:cs typeface="Arial"/>
              <a:sym typeface="Arial"/>
            </a:endParaRPr>
          </a:p>
        </p:txBody>
      </p:sp>
      <p:grpSp>
        <p:nvGrpSpPr>
          <p:cNvPr id="1984" name="Google Shape;1984;p114"/>
          <p:cNvGrpSpPr/>
          <p:nvPr/>
        </p:nvGrpSpPr>
        <p:grpSpPr>
          <a:xfrm>
            <a:off x="63500" y="4263966"/>
            <a:ext cx="7776001" cy="411480"/>
            <a:chOff x="63500" y="4263966"/>
            <a:chExt cx="7776001" cy="411480"/>
          </a:xfrm>
        </p:grpSpPr>
        <p:sp>
          <p:nvSpPr>
            <p:cNvPr id="1985" name="Google Shape;1985;p11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6" name="Google Shape;1986;p11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987" name="Google Shape;1987;p11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88" name="Google Shape;1988;p11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Dynamic Tunneling Enables Routers to Build Full Mesh of Tunnels AUTOMATICALLY. Alternatively, the “Full Mesh” could be created MANUALLY with static tunnels.</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Point out that trunk traffic payload (e.g., voice and data) flows through a tunnel from the source site directly to the destination site – this is decentralized audio distribution. The main advantage is that it is not necessary to have a centralized site process all the audio for the system (high link BW would be required and the site router would need to be capable of handling all that traffic).</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Note that 1 Hub and dynamic tunnels are possible (normal availability) and 2 Hub and dynamic tunnels gives the higher availability.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Point out that trunk traffic payload (e.g., voice and data) flows through a tunnel from the source site directly to the destination site - this is decentralized audio distribution. The main advantage is that it is not necessary to have a centralized site process all the audio for the system (high link BW would be required and the site router would need to be capable of handling all that traffic).</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Note that the dynamic tunnels are setup as needed "on demand" and remain up for a "long" time (subject to a configurable tunnel inactivity timer"). “Long" is manufacturer dependent, but can be around 1 day or more.</a:t>
            </a:r>
            <a:endParaRPr b="0" i="0" sz="800" u="none" cap="none" strike="noStrike">
              <a:solidFill>
                <a:srgbClr val="000000"/>
              </a:solidFill>
              <a:latin typeface="Arial"/>
              <a:ea typeface="Arial"/>
              <a:cs typeface="Arial"/>
              <a:sym typeface="Arial"/>
            </a:endParaRPr>
          </a:p>
        </p:txBody>
      </p:sp>
      <p:pic>
        <p:nvPicPr>
          <p:cNvPr id="1989" name="Google Shape;1989;p114"/>
          <p:cNvPicPr preferRelativeResize="0"/>
          <p:nvPr/>
        </p:nvPicPr>
        <p:blipFill rotWithShape="1">
          <a:blip r:embed="rId4">
            <a:alphaModFix/>
          </a:blip>
          <a:srcRect b="9080" l="0" r="0" t="15561"/>
          <a:stretch/>
        </p:blipFill>
        <p:spPr>
          <a:xfrm>
            <a:off x="897450" y="974075"/>
            <a:ext cx="5712200" cy="32283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p11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995" name="Google Shape;1995;p11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96" name="Google Shape;1996;p11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IPv6 Tunneling</a:t>
            </a:r>
            <a:endParaRPr b="1" i="0" sz="1200" u="none" cap="none" strike="noStrike">
              <a:solidFill>
                <a:srgbClr val="0063BE"/>
              </a:solidFill>
              <a:highlight>
                <a:srgbClr val="D9EAD3"/>
              </a:highlight>
              <a:latin typeface="Arial"/>
              <a:ea typeface="Arial"/>
              <a:cs typeface="Arial"/>
              <a:sym typeface="Arial"/>
            </a:endParaRPr>
          </a:p>
        </p:txBody>
      </p:sp>
      <p:grpSp>
        <p:nvGrpSpPr>
          <p:cNvPr id="1997" name="Google Shape;1997;p115"/>
          <p:cNvGrpSpPr/>
          <p:nvPr/>
        </p:nvGrpSpPr>
        <p:grpSpPr>
          <a:xfrm>
            <a:off x="63500" y="4263966"/>
            <a:ext cx="7776001" cy="411480"/>
            <a:chOff x="63500" y="4263966"/>
            <a:chExt cx="7776001" cy="411480"/>
          </a:xfrm>
        </p:grpSpPr>
        <p:sp>
          <p:nvSpPr>
            <p:cNvPr id="1998" name="Google Shape;1998;p11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99" name="Google Shape;1999;p11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000" name="Google Shape;2000;p11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01" name="Google Shape;2001;p11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If customer is using IPv6 tunneling, Internet access from Capacity Max system for external services, for example License server, is possible, but HUB router will need IPv4 WAN IP address as well since the license server does not support IPv6 communication.</a:t>
            </a:r>
            <a:endParaRPr b="0" i="0" sz="1100" u="none" cap="none" strike="noStrike">
              <a:solidFill>
                <a:srgbClr val="000000"/>
              </a:solidFill>
              <a:latin typeface="Arial"/>
              <a:ea typeface="Arial"/>
              <a:cs typeface="Arial"/>
              <a:sym typeface="Arial"/>
            </a:endParaRPr>
          </a:p>
        </p:txBody>
      </p:sp>
      <p:pic>
        <p:nvPicPr>
          <p:cNvPr id="2002" name="Google Shape;2002;p115"/>
          <p:cNvPicPr preferRelativeResize="0"/>
          <p:nvPr/>
        </p:nvPicPr>
        <p:blipFill rotWithShape="1">
          <a:blip r:embed="rId4">
            <a:alphaModFix/>
          </a:blip>
          <a:srcRect b="14533" l="0" r="0" t="10823"/>
          <a:stretch/>
        </p:blipFill>
        <p:spPr>
          <a:xfrm>
            <a:off x="1060659" y="888575"/>
            <a:ext cx="5848140" cy="3273987"/>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
        <p:nvSpPr>
          <p:cNvPr id="2007" name="Google Shape;2007;p11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008" name="Google Shape;2008;p11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009" name="Google Shape;2009;p11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Remote Access Traffic (IPv6 Tunneling)</a:t>
            </a:r>
            <a:endParaRPr b="1" i="0" sz="1200" u="none" cap="none" strike="noStrike">
              <a:solidFill>
                <a:srgbClr val="0063BE"/>
              </a:solidFill>
              <a:highlight>
                <a:srgbClr val="D9EAD3"/>
              </a:highlight>
              <a:latin typeface="Arial"/>
              <a:ea typeface="Arial"/>
              <a:cs typeface="Arial"/>
              <a:sym typeface="Arial"/>
            </a:endParaRPr>
          </a:p>
        </p:txBody>
      </p:sp>
      <p:grpSp>
        <p:nvGrpSpPr>
          <p:cNvPr id="2010" name="Google Shape;2010;p116"/>
          <p:cNvGrpSpPr/>
          <p:nvPr/>
        </p:nvGrpSpPr>
        <p:grpSpPr>
          <a:xfrm>
            <a:off x="63500" y="4263966"/>
            <a:ext cx="7776001" cy="411480"/>
            <a:chOff x="63500" y="4263966"/>
            <a:chExt cx="7776001" cy="411480"/>
          </a:xfrm>
        </p:grpSpPr>
        <p:sp>
          <p:nvSpPr>
            <p:cNvPr id="2011" name="Google Shape;2011;p11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12" name="Google Shape;2012;p11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013" name="Google Shape;2013;p11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14" name="Google Shape;2014;p11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Remote Application in diagram refers to applications such as: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System Advisor Client</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Battery Management Client</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AutoNum type="arabicPeriod"/>
            </a:pPr>
            <a:r>
              <a:rPr b="0" i="0" lang="en-GB" sz="1100" u="none" cap="none" strike="noStrike">
                <a:solidFill>
                  <a:srgbClr val="000000"/>
                </a:solidFill>
                <a:latin typeface="Arial"/>
                <a:ea typeface="Arial"/>
                <a:cs typeface="Arial"/>
                <a:sym typeface="Arial"/>
              </a:rPr>
              <a:t>WAVE Access</a:t>
            </a:r>
            <a:endParaRPr b="0" i="0" sz="1100" u="none" cap="none" strike="noStrike">
              <a:solidFill>
                <a:srgbClr val="000000"/>
              </a:solidFill>
              <a:latin typeface="Arial"/>
              <a:ea typeface="Arial"/>
              <a:cs typeface="Arial"/>
              <a:sym typeface="Arial"/>
            </a:endParaRPr>
          </a:p>
        </p:txBody>
      </p:sp>
      <p:pic>
        <p:nvPicPr>
          <p:cNvPr id="2015" name="Google Shape;2015;p116"/>
          <p:cNvPicPr preferRelativeResize="0"/>
          <p:nvPr/>
        </p:nvPicPr>
        <p:blipFill rotWithShape="1">
          <a:blip r:embed="rId4">
            <a:alphaModFix/>
          </a:blip>
          <a:srcRect b="8128" l="0" r="0" t="10748"/>
          <a:stretch/>
        </p:blipFill>
        <p:spPr>
          <a:xfrm>
            <a:off x="1454400" y="948800"/>
            <a:ext cx="4922334" cy="29948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sp>
        <p:nvSpPr>
          <p:cNvPr id="2020" name="Google Shape;2020;p11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021" name="Google Shape;2021;p11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022" name="Google Shape;2022;p117"/>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117"/>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117"/>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117"/>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117"/>
          <p:cNvSpPr txBox="1"/>
          <p:nvPr/>
        </p:nvSpPr>
        <p:spPr>
          <a:xfrm>
            <a:off x="51175" y="1032000"/>
            <a:ext cx="70158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Deploy Capacity MAX Without a VPN and Using a Customized IP Plan</a:t>
            </a:r>
            <a:endParaRPr b="1" i="0" sz="1200" u="none" cap="none" strike="noStrike">
              <a:solidFill>
                <a:srgbClr val="0063BE"/>
              </a:solidFill>
              <a:highlight>
                <a:srgbClr val="D9EAD3"/>
              </a:highlight>
              <a:latin typeface="Arial"/>
              <a:ea typeface="Arial"/>
              <a:cs typeface="Arial"/>
              <a:sym typeface="Arial"/>
            </a:endParaRPr>
          </a:p>
        </p:txBody>
      </p:sp>
      <p:pic>
        <p:nvPicPr>
          <p:cNvPr id="2027" name="Google Shape;2027;p117"/>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028" name="Google Shape;2028;p117"/>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2</a:t>
            </a:r>
            <a:endParaRPr b="0" i="0" sz="600" u="none" cap="none" strike="noStrike">
              <a:solidFill>
                <a:srgbClr val="666666"/>
              </a:solidFill>
              <a:highlight>
                <a:srgbClr val="D9EAD3"/>
              </a:highlight>
              <a:latin typeface="Arial"/>
              <a:ea typeface="Arial"/>
              <a:cs typeface="Arial"/>
              <a:sym typeface="Arial"/>
            </a:endParaRPr>
          </a:p>
        </p:txBody>
      </p:sp>
      <p:sp>
        <p:nvSpPr>
          <p:cNvPr id="2029" name="Google Shape;2029;p11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3" name="Shape 2033"/>
        <p:cNvGrpSpPr/>
        <p:nvPr/>
      </p:nvGrpSpPr>
      <p:grpSpPr>
        <a:xfrm>
          <a:off x="0" y="0"/>
          <a:ext cx="0" cy="0"/>
          <a:chOff x="0" y="0"/>
          <a:chExt cx="0" cy="0"/>
        </a:xfrm>
      </p:grpSpPr>
      <p:sp>
        <p:nvSpPr>
          <p:cNvPr id="2034" name="Google Shape;2034;p11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035" name="Google Shape;2035;p11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036" name="Google Shape;2036;p11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Using Custom IP Plans with Capacity MAX Systems (1/4)</a:t>
            </a:r>
            <a:endParaRPr b="1" i="0" sz="1200" u="none" cap="none" strike="noStrike">
              <a:solidFill>
                <a:srgbClr val="0063BE"/>
              </a:solidFill>
              <a:highlight>
                <a:srgbClr val="D9EAD3"/>
              </a:highlight>
              <a:latin typeface="Arial"/>
              <a:ea typeface="Arial"/>
              <a:cs typeface="Arial"/>
              <a:sym typeface="Arial"/>
            </a:endParaRPr>
          </a:p>
        </p:txBody>
      </p:sp>
      <p:grpSp>
        <p:nvGrpSpPr>
          <p:cNvPr id="2037" name="Google Shape;2037;p118"/>
          <p:cNvGrpSpPr/>
          <p:nvPr/>
        </p:nvGrpSpPr>
        <p:grpSpPr>
          <a:xfrm>
            <a:off x="63500" y="4263966"/>
            <a:ext cx="7776001" cy="411480"/>
            <a:chOff x="63500" y="4263966"/>
            <a:chExt cx="7776001" cy="411480"/>
          </a:xfrm>
        </p:grpSpPr>
        <p:sp>
          <p:nvSpPr>
            <p:cNvPr id="2038" name="Google Shape;2038;p11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39" name="Google Shape;2039;p11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040" name="Google Shape;2040;p11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41" name="Google Shape;2041;p11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This slide and the next summarize the rules that a knowledgeable IT professional needs to follow when deploying a Cap Max system on an enterprise network.</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000" u="none" cap="none" strike="noStrike">
                <a:solidFill>
                  <a:srgbClr val="000000"/>
                </a:solidFill>
                <a:latin typeface="Arial"/>
                <a:ea typeface="Arial"/>
                <a:cs typeface="Arial"/>
                <a:sym typeface="Arial"/>
              </a:rPr>
            </a:br>
            <a:r>
              <a:rPr b="0" i="0" lang="en-GB" sz="1000" u="none" cap="none" strike="noStrike">
                <a:solidFill>
                  <a:srgbClr val="000000"/>
                </a:solidFill>
                <a:latin typeface="Arial"/>
                <a:ea typeface="Arial"/>
                <a:cs typeface="Arial"/>
                <a:sym typeface="Arial"/>
              </a:rPr>
              <a:t>The word “require” means that a particular Capacity Max system deployment shall comply (i.e., is compelled to comply, or is obliged to comply) with the described technical item or constraint. Failing to comply with a required item results in a non-functional system and  Motorola Solutions   assumes no responsibility for supporting the non-compliant system deployment.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000" u="none" cap="none" strike="noStrike">
                <a:solidFill>
                  <a:srgbClr val="000000"/>
                </a:solidFill>
                <a:latin typeface="Arial"/>
                <a:ea typeface="Arial"/>
                <a:cs typeface="Arial"/>
                <a:sym typeface="Arial"/>
              </a:rPr>
            </a:br>
            <a:r>
              <a:rPr b="0" i="0" lang="en-GB" sz="1000" u="none" cap="none" strike="noStrike">
                <a:solidFill>
                  <a:srgbClr val="000000"/>
                </a:solidFill>
                <a:latin typeface="Arial"/>
                <a:ea typeface="Arial"/>
                <a:cs typeface="Arial"/>
                <a:sym typeface="Arial"/>
              </a:rPr>
              <a:t>Explain: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 Motorola-Solutions -provided Capacity Max equipment does not make use of IP multicast; therefore IP multicast need not be supported by the network. However, products provided by third parties may require IP multicast, so third party documentation should be reviewed to determine their networking requirements.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p:txBody>
      </p:sp>
      <p:pic>
        <p:nvPicPr>
          <p:cNvPr id="2042" name="Google Shape;2042;p118"/>
          <p:cNvPicPr preferRelativeResize="0"/>
          <p:nvPr/>
        </p:nvPicPr>
        <p:blipFill rotWithShape="1">
          <a:blip r:embed="rId4">
            <a:alphaModFix/>
          </a:blip>
          <a:srcRect b="8766" l="0" r="0" t="12250"/>
          <a:stretch/>
        </p:blipFill>
        <p:spPr>
          <a:xfrm>
            <a:off x="1359098" y="991263"/>
            <a:ext cx="5306073" cy="3143287"/>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11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048" name="Google Shape;2048;p11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049" name="Google Shape;2049;p11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Using Custom IP Plans with Capacity MAX Systems (2/4)</a:t>
            </a:r>
            <a:endParaRPr b="1" i="0" sz="1200" u="none" cap="none" strike="noStrike">
              <a:solidFill>
                <a:srgbClr val="0063BE"/>
              </a:solidFill>
              <a:highlight>
                <a:srgbClr val="D9EAD3"/>
              </a:highlight>
              <a:latin typeface="Arial"/>
              <a:ea typeface="Arial"/>
              <a:cs typeface="Arial"/>
              <a:sym typeface="Arial"/>
            </a:endParaRPr>
          </a:p>
        </p:txBody>
      </p:sp>
      <p:grpSp>
        <p:nvGrpSpPr>
          <p:cNvPr id="2050" name="Google Shape;2050;p119"/>
          <p:cNvGrpSpPr/>
          <p:nvPr/>
        </p:nvGrpSpPr>
        <p:grpSpPr>
          <a:xfrm>
            <a:off x="63500" y="4263966"/>
            <a:ext cx="7776001" cy="411480"/>
            <a:chOff x="63500" y="4263966"/>
            <a:chExt cx="7776001" cy="411480"/>
          </a:xfrm>
        </p:grpSpPr>
        <p:sp>
          <p:nvSpPr>
            <p:cNvPr id="2051" name="Google Shape;2051;p11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52" name="Google Shape;2052;p11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053" name="Google Shape;2053;p11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54" name="Google Shape;2054;p11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This slide and the next summarize the rules that a knowledgeable IT professional needs to follow when deploying a Cap Max system on an enterprise network.</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000" u="none" cap="none" strike="noStrike">
                <a:solidFill>
                  <a:srgbClr val="000000"/>
                </a:solidFill>
                <a:latin typeface="Arial"/>
                <a:ea typeface="Arial"/>
                <a:cs typeface="Arial"/>
                <a:sym typeface="Arial"/>
              </a:rPr>
            </a:br>
            <a:r>
              <a:rPr b="0" i="0" lang="en-GB" sz="1000" u="none" cap="none" strike="noStrike">
                <a:solidFill>
                  <a:srgbClr val="000000"/>
                </a:solidFill>
                <a:latin typeface="Arial"/>
                <a:ea typeface="Arial"/>
                <a:cs typeface="Arial"/>
                <a:sym typeface="Arial"/>
              </a:rPr>
              <a:t>The word “require” means that a particular Capacity Max system deployment shall comply (i.e., is compelled to comply, or is obliged to comply) with the described technical item or constraint. Failing to comply with a required item results in a non-functional system and  Motorola Solutions   assumes no responsibility for supporting the non-compliant system deployment.</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000" u="none" cap="none" strike="noStrike">
                <a:solidFill>
                  <a:srgbClr val="000000"/>
                </a:solidFill>
                <a:latin typeface="Arial"/>
                <a:ea typeface="Arial"/>
                <a:cs typeface="Arial"/>
                <a:sym typeface="Arial"/>
              </a:rPr>
            </a:br>
            <a:r>
              <a:rPr b="0" i="0" lang="en-GB" sz="1000" u="none" cap="none" strike="noStrike">
                <a:solidFill>
                  <a:srgbClr val="000000"/>
                </a:solidFill>
                <a:latin typeface="Arial"/>
                <a:ea typeface="Arial"/>
                <a:cs typeface="Arial"/>
                <a:sym typeface="Arial"/>
              </a:rPr>
              <a:t>Explain: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00" u="none" cap="none" strike="noStrike">
                <a:solidFill>
                  <a:srgbClr val="000000"/>
                </a:solidFill>
                <a:latin typeface="Arial"/>
                <a:ea typeface="Arial"/>
                <a:cs typeface="Arial"/>
                <a:sym typeface="Arial"/>
              </a:rPr>
              <a:t> Motorola Solutions  -provided Capacity Max equipment does not make use of IP multicast; therefore IP multicast need not be supported by the network. However, products provided by third parties may require IP multicast, so third party documentation should be reviewed to determine their networking requirements.</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p:txBody>
      </p:sp>
      <p:pic>
        <p:nvPicPr>
          <p:cNvPr id="2055" name="Google Shape;2055;p119"/>
          <p:cNvPicPr preferRelativeResize="0"/>
          <p:nvPr/>
        </p:nvPicPr>
        <p:blipFill rotWithShape="1">
          <a:blip r:embed="rId4">
            <a:alphaModFix/>
          </a:blip>
          <a:srcRect b="10666" l="0" r="0" t="13902"/>
          <a:stretch/>
        </p:blipFill>
        <p:spPr>
          <a:xfrm>
            <a:off x="1409683" y="1106325"/>
            <a:ext cx="5182443" cy="2931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15"/>
          <p:cNvSpPr txBox="1"/>
          <p:nvPr>
            <p:ph idx="1" type="body"/>
          </p:nvPr>
        </p:nvSpPr>
        <p:spPr>
          <a:xfrm>
            <a:off x="7839500" y="314625"/>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330" name="Google Shape;330;p1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31" name="Google Shape;331;p15"/>
          <p:cNvSpPr txBox="1"/>
          <p:nvPr/>
        </p:nvSpPr>
        <p:spPr>
          <a:xfrm>
            <a:off x="51175" y="314625"/>
            <a:ext cx="59469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Hardware Components of a Capacity MAX System</a:t>
            </a:r>
            <a:endParaRPr b="1" i="0" sz="1200" u="none" cap="none" strike="noStrike">
              <a:solidFill>
                <a:srgbClr val="0063BE"/>
              </a:solidFill>
              <a:highlight>
                <a:srgbClr val="D9EAD3"/>
              </a:highlight>
              <a:latin typeface="Arial"/>
              <a:ea typeface="Arial"/>
              <a:cs typeface="Arial"/>
              <a:sym typeface="Arial"/>
            </a:endParaRPr>
          </a:p>
        </p:txBody>
      </p:sp>
      <p:grpSp>
        <p:nvGrpSpPr>
          <p:cNvPr id="332" name="Google Shape;332;p15"/>
          <p:cNvGrpSpPr/>
          <p:nvPr/>
        </p:nvGrpSpPr>
        <p:grpSpPr>
          <a:xfrm>
            <a:off x="63500" y="4263966"/>
            <a:ext cx="7776001" cy="411480"/>
            <a:chOff x="63500" y="4263966"/>
            <a:chExt cx="7776001" cy="411480"/>
          </a:xfrm>
        </p:grpSpPr>
        <p:sp>
          <p:nvSpPr>
            <p:cNvPr id="333" name="Google Shape;333;p1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4" name="Google Shape;334;p1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335" name="Google Shape;335;p1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6" name="Google Shape;336;p1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If appropriate, instructor can also supplement onscreen text with:</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•Additional RF sites can be added for wider area operations and additional trunking repeaters can be added at sites to support more users per site.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•Data Revert repeaters can be added to sites when higher location update rates are required and/or to offload the data load from the trunking repeaters.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•When more than one RF site is in the system, a Capacity MAX Site license is required for each additional site beyond the first. The additional Data Revert repeaters will also require Capacity MAX system license.</a:t>
            </a:r>
            <a:endParaRPr b="0" i="0" sz="1200" u="none" cap="none" strike="noStrike">
              <a:solidFill>
                <a:schemeClr val="dk1"/>
              </a:solidFill>
              <a:latin typeface="Arial"/>
              <a:ea typeface="Arial"/>
              <a:cs typeface="Arial"/>
              <a:sym typeface="Arial"/>
            </a:endParaRPr>
          </a:p>
        </p:txBody>
      </p:sp>
      <p:sp>
        <p:nvSpPr>
          <p:cNvPr id="337" name="Google Shape;337;p15"/>
          <p:cNvSpPr txBox="1"/>
          <p:nvPr/>
        </p:nvSpPr>
        <p:spPr>
          <a:xfrm>
            <a:off x="324425" y="920425"/>
            <a:ext cx="700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38" name="Google Shape;338;p15"/>
          <p:cNvSpPr txBox="1"/>
          <p:nvPr/>
        </p:nvSpPr>
        <p:spPr>
          <a:xfrm>
            <a:off x="497950" y="988325"/>
            <a:ext cx="6639300" cy="3070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en-GB" sz="1500" u="none" cap="none" strike="noStrike">
                <a:solidFill>
                  <a:schemeClr val="dk1"/>
                </a:solidFill>
                <a:latin typeface="Arial"/>
                <a:ea typeface="Arial"/>
                <a:cs typeface="Arial"/>
                <a:sym typeface="Arial"/>
              </a:rPr>
              <a:t>The following are mandatory hardware requirements that must be fulfilled in order to deploy a basic Capacity MAX system. A Capacity MAX system must have at least: </a:t>
            </a:r>
            <a:endParaRPr b="0" i="0" sz="15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Calibri"/>
              <a:buChar char="●"/>
            </a:pPr>
            <a:r>
              <a:rPr b="0" i="0" lang="en-GB" sz="1500" u="none" cap="none" strike="noStrike">
                <a:solidFill>
                  <a:schemeClr val="dk1"/>
                </a:solidFill>
                <a:latin typeface="Arial"/>
                <a:ea typeface="Arial"/>
                <a:cs typeface="Arial"/>
                <a:sym typeface="Arial"/>
              </a:rPr>
              <a:t>A CMSS (Capacity MAX System Server) with a licensed trunking controller. </a:t>
            </a:r>
            <a:endParaRPr b="0" i="0" sz="15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Calibri"/>
              <a:buChar char="●"/>
            </a:pPr>
            <a:r>
              <a:rPr b="0" i="0" lang="en-GB" sz="1500" u="none" cap="none" strike="noStrike">
                <a:solidFill>
                  <a:schemeClr val="dk1"/>
                </a:solidFill>
                <a:latin typeface="Arial"/>
                <a:ea typeface="Arial"/>
                <a:cs typeface="Arial"/>
                <a:sym typeface="Arial"/>
              </a:rPr>
              <a:t>One RF site with at least one trunking repeater, with a Capacity MAX system license. </a:t>
            </a:r>
            <a:endParaRPr b="0" i="0" sz="15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Calibri"/>
              <a:buChar char="●"/>
            </a:pPr>
            <a:r>
              <a:rPr b="0" i="0" lang="en-GB" sz="1500" u="none" cap="none" strike="noStrike">
                <a:solidFill>
                  <a:schemeClr val="dk1"/>
                </a:solidFill>
                <a:latin typeface="Arial"/>
                <a:ea typeface="Arial"/>
                <a:cs typeface="Arial"/>
                <a:sym typeface="Arial"/>
              </a:rPr>
              <a:t>The Radio Management application to program the equipment. </a:t>
            </a:r>
            <a:endParaRPr b="0" i="0" sz="15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Calibri"/>
              <a:buChar char="●"/>
            </a:pPr>
            <a:r>
              <a:rPr b="0" i="0" lang="en-GB" sz="1500" u="none" cap="none" strike="noStrike">
                <a:solidFill>
                  <a:schemeClr val="dk1"/>
                </a:solidFill>
                <a:latin typeface="Arial"/>
                <a:ea typeface="Arial"/>
                <a:cs typeface="Arial"/>
                <a:sym typeface="Arial"/>
              </a:rPr>
              <a:t>The switches and routers to connect the equipment within the site or sites where the CMSS, repeaters, and Radio Management are located. </a:t>
            </a:r>
            <a:endParaRPr b="0" i="0" sz="15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Calibri"/>
              <a:buChar char="●"/>
            </a:pPr>
            <a:r>
              <a:rPr b="0" i="0" lang="en-GB" sz="1500" u="none" cap="none" strike="noStrike">
                <a:solidFill>
                  <a:schemeClr val="dk1"/>
                </a:solidFill>
                <a:latin typeface="Arial"/>
                <a:ea typeface="Arial"/>
                <a:cs typeface="Arial"/>
                <a:sym typeface="Arial"/>
              </a:rPr>
              <a:t>Radios for the end users.</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9" name="Shape 2059"/>
        <p:cNvGrpSpPr/>
        <p:nvPr/>
      </p:nvGrpSpPr>
      <p:grpSpPr>
        <a:xfrm>
          <a:off x="0" y="0"/>
          <a:ext cx="0" cy="0"/>
          <a:chOff x="0" y="0"/>
          <a:chExt cx="0" cy="0"/>
        </a:xfrm>
      </p:grpSpPr>
      <p:sp>
        <p:nvSpPr>
          <p:cNvPr id="2060" name="Google Shape;2060;p12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061" name="Google Shape;2061;p12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062" name="Google Shape;2062;p12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Using Custom IP Plans with Capacity MAX Systems (3/4)</a:t>
            </a:r>
            <a:endParaRPr b="1" i="0" sz="1200" u="none" cap="none" strike="noStrike">
              <a:solidFill>
                <a:srgbClr val="0063BE"/>
              </a:solidFill>
              <a:highlight>
                <a:srgbClr val="D9EAD3"/>
              </a:highlight>
              <a:latin typeface="Arial"/>
              <a:ea typeface="Arial"/>
              <a:cs typeface="Arial"/>
              <a:sym typeface="Arial"/>
            </a:endParaRPr>
          </a:p>
        </p:txBody>
      </p:sp>
      <p:grpSp>
        <p:nvGrpSpPr>
          <p:cNvPr id="2063" name="Google Shape;2063;p120"/>
          <p:cNvGrpSpPr/>
          <p:nvPr/>
        </p:nvGrpSpPr>
        <p:grpSpPr>
          <a:xfrm>
            <a:off x="63500" y="4263966"/>
            <a:ext cx="7776001" cy="411480"/>
            <a:chOff x="63500" y="4263966"/>
            <a:chExt cx="7776001" cy="411480"/>
          </a:xfrm>
        </p:grpSpPr>
        <p:sp>
          <p:nvSpPr>
            <p:cNvPr id="2064" name="Google Shape;2064;p12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65" name="Google Shape;2065;p12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066" name="Google Shape;2066;p12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67" name="Google Shape;2067;p12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word “recommend” means that a particular Capacity Max system deployment should attempt to comply with the described technical item or constraint; however, deviation from a recommended technical item is permitted to the extent that the network designer understands the reason for the deviation and is able to provide an alternate design that works sufficiently well. Because the number of possible deviations is very large,  Motorola Solutions   does not verify or test deviations from recommended technical items.</a:t>
            </a:r>
            <a:endParaRPr b="0" i="0" sz="1100" u="none" cap="none" strike="noStrike">
              <a:solidFill>
                <a:srgbClr val="000000"/>
              </a:solidFill>
              <a:latin typeface="Arial"/>
              <a:ea typeface="Arial"/>
              <a:cs typeface="Arial"/>
              <a:sym typeface="Arial"/>
            </a:endParaRPr>
          </a:p>
        </p:txBody>
      </p:sp>
      <p:pic>
        <p:nvPicPr>
          <p:cNvPr id="2068" name="Google Shape;2068;p120"/>
          <p:cNvPicPr preferRelativeResize="0"/>
          <p:nvPr/>
        </p:nvPicPr>
        <p:blipFill rotWithShape="1">
          <a:blip r:embed="rId4">
            <a:alphaModFix/>
          </a:blip>
          <a:srcRect b="9097" l="0" r="0" t="14763"/>
          <a:stretch/>
        </p:blipFill>
        <p:spPr>
          <a:xfrm>
            <a:off x="1211650" y="1015938"/>
            <a:ext cx="5335275" cy="30153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12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074" name="Google Shape;2074;p12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075" name="Google Shape;2075;p12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Using Custom IP Plans with Capacity MAX Systems (4/4)</a:t>
            </a:r>
            <a:endParaRPr b="1" i="0" sz="1200" u="none" cap="none" strike="noStrike">
              <a:solidFill>
                <a:srgbClr val="0063BE"/>
              </a:solidFill>
              <a:highlight>
                <a:srgbClr val="D9EAD3"/>
              </a:highlight>
              <a:latin typeface="Arial"/>
              <a:ea typeface="Arial"/>
              <a:cs typeface="Arial"/>
              <a:sym typeface="Arial"/>
            </a:endParaRPr>
          </a:p>
        </p:txBody>
      </p:sp>
      <p:grpSp>
        <p:nvGrpSpPr>
          <p:cNvPr id="2076" name="Google Shape;2076;p121"/>
          <p:cNvGrpSpPr/>
          <p:nvPr/>
        </p:nvGrpSpPr>
        <p:grpSpPr>
          <a:xfrm>
            <a:off x="63500" y="4263966"/>
            <a:ext cx="7776001" cy="411480"/>
            <a:chOff x="63500" y="4263966"/>
            <a:chExt cx="7776001" cy="411480"/>
          </a:xfrm>
        </p:grpSpPr>
        <p:sp>
          <p:nvSpPr>
            <p:cNvPr id="2077" name="Google Shape;2077;p12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8" name="Google Shape;2078;p12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079" name="Google Shape;2079;p12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80" name="Google Shape;2080;p12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word “recommend” means that a particular Capacity Max system deployment should attempt to comply with the described technical item or constraint; however, deviation from a recommended technical item is permitted to the extent that the network designer understands the reason for the deviation and is able to provide an alternate design that works sufficiently well. Because the number of possible deviations is very large,  Motorola Solutions   does not verify or test deviations from recommended technical items.</a:t>
            </a:r>
            <a:endParaRPr b="0" i="0" sz="1100" u="none" cap="none" strike="noStrike">
              <a:solidFill>
                <a:srgbClr val="000000"/>
              </a:solidFill>
              <a:latin typeface="Arial"/>
              <a:ea typeface="Arial"/>
              <a:cs typeface="Arial"/>
              <a:sym typeface="Arial"/>
            </a:endParaRPr>
          </a:p>
        </p:txBody>
      </p:sp>
      <p:pic>
        <p:nvPicPr>
          <p:cNvPr id="2081" name="Google Shape;2081;p121"/>
          <p:cNvPicPr preferRelativeResize="0"/>
          <p:nvPr/>
        </p:nvPicPr>
        <p:blipFill rotWithShape="1">
          <a:blip r:embed="rId4">
            <a:alphaModFix/>
          </a:blip>
          <a:srcRect b="8370" l="0" r="0" t="13904"/>
          <a:stretch/>
        </p:blipFill>
        <p:spPr>
          <a:xfrm>
            <a:off x="1354675" y="1033325"/>
            <a:ext cx="5113001" cy="29805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5" name="Shape 2085"/>
        <p:cNvGrpSpPr/>
        <p:nvPr/>
      </p:nvGrpSpPr>
      <p:grpSpPr>
        <a:xfrm>
          <a:off x="0" y="0"/>
          <a:ext cx="0" cy="0"/>
          <a:chOff x="0" y="0"/>
          <a:chExt cx="0" cy="0"/>
        </a:xfrm>
      </p:grpSpPr>
      <p:sp>
        <p:nvSpPr>
          <p:cNvPr id="2086" name="Google Shape;2086;p12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087" name="Google Shape;2087;p12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088" name="Google Shape;2088;p12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Repeater and CMSS Host IP Addresses -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2089" name="Google Shape;2089;p122"/>
          <p:cNvGrpSpPr/>
          <p:nvPr/>
        </p:nvGrpSpPr>
        <p:grpSpPr>
          <a:xfrm>
            <a:off x="63500" y="4263966"/>
            <a:ext cx="7776001" cy="411480"/>
            <a:chOff x="63500" y="4263966"/>
            <a:chExt cx="7776001" cy="411480"/>
          </a:xfrm>
        </p:grpSpPr>
        <p:sp>
          <p:nvSpPr>
            <p:cNvPr id="2090" name="Google Shape;2090;p12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91" name="Google Shape;2091;p12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092" name="Google Shape;2092;p12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3" name="Google Shape;2093;p12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This is an important concept to explain especially for enterprise deployments.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r>
              <a:rPr b="0" i="0" lang="en-GB" sz="1100" u="none" cap="none" strike="noStrike">
                <a:solidFill>
                  <a:srgbClr val="000000"/>
                </a:solidFill>
                <a:latin typeface="Arial"/>
                <a:ea typeface="Arial"/>
                <a:cs typeface="Arial"/>
                <a:sym typeface="Arial"/>
              </a:rPr>
              <a:t>Explain.  Motorola Solutions   recognizes that some IT organizations prefer to locate their default gateways (i.e., routers) at “subnet address +1”. Capacity Max supports this common IT policy by allowing the repeater site base IP address or CMSS IP address to be different from the allocated subnet address.</a:t>
            </a:r>
            <a:endParaRPr b="0" i="0" sz="1100" u="none" cap="none" strike="noStrike">
              <a:solidFill>
                <a:srgbClr val="000000"/>
              </a:solidFill>
              <a:latin typeface="Arial"/>
              <a:ea typeface="Arial"/>
              <a:cs typeface="Arial"/>
              <a:sym typeface="Arial"/>
            </a:endParaRPr>
          </a:p>
        </p:txBody>
      </p:sp>
      <p:pic>
        <p:nvPicPr>
          <p:cNvPr id="2094" name="Google Shape;2094;p122"/>
          <p:cNvPicPr preferRelativeResize="0"/>
          <p:nvPr/>
        </p:nvPicPr>
        <p:blipFill rotWithShape="1">
          <a:blip r:embed="rId4">
            <a:alphaModFix/>
          </a:blip>
          <a:srcRect b="0" l="0" r="0" t="0"/>
          <a:stretch/>
        </p:blipFill>
        <p:spPr>
          <a:xfrm>
            <a:off x="152400" y="935625"/>
            <a:ext cx="2760975" cy="1013600"/>
          </a:xfrm>
          <a:prstGeom prst="rect">
            <a:avLst/>
          </a:prstGeom>
          <a:noFill/>
          <a:ln>
            <a:noFill/>
          </a:ln>
        </p:spPr>
      </p:pic>
      <p:pic>
        <p:nvPicPr>
          <p:cNvPr id="2095" name="Google Shape;2095;p122"/>
          <p:cNvPicPr preferRelativeResize="0"/>
          <p:nvPr/>
        </p:nvPicPr>
        <p:blipFill rotWithShape="1">
          <a:blip r:embed="rId5">
            <a:alphaModFix/>
          </a:blip>
          <a:srcRect b="0" l="0" r="0" t="0"/>
          <a:stretch/>
        </p:blipFill>
        <p:spPr>
          <a:xfrm>
            <a:off x="122775" y="2026875"/>
            <a:ext cx="2940275" cy="2739524"/>
          </a:xfrm>
          <a:prstGeom prst="rect">
            <a:avLst/>
          </a:prstGeom>
          <a:noFill/>
          <a:ln>
            <a:noFill/>
          </a:ln>
        </p:spPr>
      </p:pic>
      <p:sp>
        <p:nvSpPr>
          <p:cNvPr id="2096" name="Google Shape;2096;p122"/>
          <p:cNvSpPr txBox="1"/>
          <p:nvPr/>
        </p:nvSpPr>
        <p:spPr>
          <a:xfrm>
            <a:off x="3140025" y="713325"/>
            <a:ext cx="4686000" cy="1923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Calibri"/>
                <a:ea typeface="Calibri"/>
                <a:cs typeface="Calibri"/>
                <a:sym typeface="Calibri"/>
              </a:rPr>
              <a:t>Repeater Site subnet</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Subnet Address = 10.0.1.0/25</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Default Gateway = 10.0.1.1</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Site Base IP Address = 10.0.1.8 and derived IP addresses:</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Intermediary Agent = 10.0.1.9</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Control Channel Manager = 10.0.1.10</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Reserved for system use = 10.0.1.11 – 10.0.1.23</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Reserved for network device = 10.0.1.24 – 10.0.1.31</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21 Primary Repeaters = 10.0.1.32 – 10.0.1.94</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97" name="Google Shape;2097;p122"/>
          <p:cNvSpPr txBox="1"/>
          <p:nvPr/>
        </p:nvSpPr>
        <p:spPr>
          <a:xfrm>
            <a:off x="3108200" y="2480725"/>
            <a:ext cx="4590900" cy="209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Calibri"/>
                <a:ea typeface="Calibri"/>
                <a:cs typeface="Calibri"/>
                <a:sym typeface="Calibri"/>
              </a:rPr>
              <a:t>CMSS subnet</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Subnet Address = 10.100.0.0/26</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Default Gateway = 10.100.0.1</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Calibri"/>
                <a:ea typeface="Calibri"/>
                <a:cs typeface="Calibri"/>
                <a:sym typeface="Calibri"/>
              </a:rPr>
              <a:t>CMSS IP Address = 10.100.0.8 and derived IP addresses :</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Trunking Controller = 10.100.0.9</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Reserved for ESXi= 10.100.0.10</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Enhanced Software Update (ESU) = 10.100.0.11</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MNIS Voice and Radio Command Gateway = 10.100.0.12</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System Advisor = 10.100.0.13</a:t>
            </a:r>
            <a:endParaRPr b="0" i="0" sz="1100" u="none" cap="none" strike="noStrike">
              <a:solidFill>
                <a:srgbClr val="000000"/>
              </a:solidFill>
              <a:latin typeface="Calibri"/>
              <a:ea typeface="Calibri"/>
              <a:cs typeface="Calibri"/>
              <a:sym typeface="Calibri"/>
            </a:endParaRPr>
          </a:p>
          <a:p>
            <a:pPr indent="-298450" lvl="0" marL="457200" marR="0" rtl="0" algn="l">
              <a:lnSpc>
                <a:spcPct val="100000"/>
              </a:lnSpc>
              <a:spcBef>
                <a:spcPts val="0"/>
              </a:spcBef>
              <a:spcAft>
                <a:spcPts val="0"/>
              </a:spcAft>
              <a:buClr>
                <a:srgbClr val="000000"/>
              </a:buClr>
              <a:buSzPts val="1100"/>
              <a:buFont typeface="Calibri"/>
              <a:buChar char="●"/>
            </a:pPr>
            <a:r>
              <a:rPr b="0" i="0" lang="en-GB" sz="1100" u="none" cap="none" strike="noStrike">
                <a:solidFill>
                  <a:srgbClr val="000000"/>
                </a:solidFill>
                <a:latin typeface="Calibri"/>
                <a:ea typeface="Calibri"/>
                <a:cs typeface="Calibri"/>
                <a:sym typeface="Calibri"/>
              </a:rPr>
              <a:t>Reserved = 10.100.0.14 – 10.100.0.23</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1" name="Shape 2101"/>
        <p:cNvGrpSpPr/>
        <p:nvPr/>
      </p:nvGrpSpPr>
      <p:grpSpPr>
        <a:xfrm>
          <a:off x="0" y="0"/>
          <a:ext cx="0" cy="0"/>
          <a:chOff x="0" y="0"/>
          <a:chExt cx="0" cy="0"/>
        </a:xfrm>
      </p:grpSpPr>
      <p:sp>
        <p:nvSpPr>
          <p:cNvPr id="2102" name="Google Shape;2102;p9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103" name="Google Shape;2103;p9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104" name="Google Shape;2104;p98"/>
          <p:cNvSpPr txBox="1"/>
          <p:nvPr/>
        </p:nvSpPr>
        <p:spPr>
          <a:xfrm>
            <a:off x="51175" y="314625"/>
            <a:ext cx="62184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Repeater Device ID and IP Addressing Prior M2021.01</a:t>
            </a:r>
            <a:endParaRPr b="1" i="0" sz="1200" u="none" cap="none" strike="noStrike">
              <a:solidFill>
                <a:srgbClr val="0063BE"/>
              </a:solidFill>
              <a:highlight>
                <a:srgbClr val="D9EAD3"/>
              </a:highlight>
              <a:latin typeface="Arial"/>
              <a:ea typeface="Arial"/>
              <a:cs typeface="Arial"/>
              <a:sym typeface="Arial"/>
            </a:endParaRPr>
          </a:p>
        </p:txBody>
      </p:sp>
      <p:grpSp>
        <p:nvGrpSpPr>
          <p:cNvPr id="2105" name="Google Shape;2105;p98"/>
          <p:cNvGrpSpPr/>
          <p:nvPr/>
        </p:nvGrpSpPr>
        <p:grpSpPr>
          <a:xfrm>
            <a:off x="63500" y="4263966"/>
            <a:ext cx="7776001" cy="411480"/>
            <a:chOff x="63500" y="4263966"/>
            <a:chExt cx="7776001" cy="411480"/>
          </a:xfrm>
        </p:grpSpPr>
        <p:sp>
          <p:nvSpPr>
            <p:cNvPr id="2106" name="Google Shape;2106;p9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07" name="Google Shape;2107;p9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108" name="Google Shape;2108;p9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9" name="Google Shape;2109;p9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110" name="Google Shape;2110;p98"/>
          <p:cNvPicPr preferRelativeResize="0"/>
          <p:nvPr/>
        </p:nvPicPr>
        <p:blipFill rotWithShape="1">
          <a:blip r:embed="rId4">
            <a:alphaModFix/>
          </a:blip>
          <a:srcRect b="8072" l="0" r="0" t="9973"/>
          <a:stretch/>
        </p:blipFill>
        <p:spPr>
          <a:xfrm>
            <a:off x="1578325" y="1031475"/>
            <a:ext cx="4630850" cy="2846426"/>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9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116" name="Google Shape;2116;p9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117" name="Google Shape;2117;p99"/>
          <p:cNvSpPr txBox="1"/>
          <p:nvPr/>
        </p:nvSpPr>
        <p:spPr>
          <a:xfrm>
            <a:off x="51175" y="314625"/>
            <a:ext cx="65202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Repeater Device ID and IP Addressing Starting M2021.01</a:t>
            </a:r>
            <a:endParaRPr b="1" i="0" sz="1200" u="none" cap="none" strike="noStrike">
              <a:solidFill>
                <a:srgbClr val="0063BE"/>
              </a:solidFill>
              <a:highlight>
                <a:srgbClr val="D9EAD3"/>
              </a:highlight>
              <a:latin typeface="Arial"/>
              <a:ea typeface="Arial"/>
              <a:cs typeface="Arial"/>
              <a:sym typeface="Arial"/>
            </a:endParaRPr>
          </a:p>
        </p:txBody>
      </p:sp>
      <p:grpSp>
        <p:nvGrpSpPr>
          <p:cNvPr id="2118" name="Google Shape;2118;p99"/>
          <p:cNvGrpSpPr/>
          <p:nvPr/>
        </p:nvGrpSpPr>
        <p:grpSpPr>
          <a:xfrm>
            <a:off x="63500" y="4263966"/>
            <a:ext cx="7776001" cy="411480"/>
            <a:chOff x="63500" y="4263966"/>
            <a:chExt cx="7776001" cy="411480"/>
          </a:xfrm>
        </p:grpSpPr>
        <p:sp>
          <p:nvSpPr>
            <p:cNvPr id="2119" name="Google Shape;2119;p9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20" name="Google Shape;2120;p9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121" name="Google Shape;2121;p9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22" name="Google Shape;2122;p9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123" name="Google Shape;2123;p99"/>
          <p:cNvPicPr preferRelativeResize="0"/>
          <p:nvPr/>
        </p:nvPicPr>
        <p:blipFill rotWithShape="1">
          <a:blip r:embed="rId4">
            <a:alphaModFix/>
          </a:blip>
          <a:srcRect b="8540" l="0" r="0" t="9498"/>
          <a:stretch/>
        </p:blipFill>
        <p:spPr>
          <a:xfrm>
            <a:off x="1585850" y="985550"/>
            <a:ext cx="4875149" cy="29966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7" name="Shape 2127"/>
        <p:cNvGrpSpPr/>
        <p:nvPr/>
      </p:nvGrpSpPr>
      <p:grpSpPr>
        <a:xfrm>
          <a:off x="0" y="0"/>
          <a:ext cx="0" cy="0"/>
          <a:chOff x="0" y="0"/>
          <a:chExt cx="0" cy="0"/>
        </a:xfrm>
      </p:grpSpPr>
      <p:sp>
        <p:nvSpPr>
          <p:cNvPr id="2128" name="Google Shape;2128;p12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Get graphic from PPT.</a:t>
            </a:r>
            <a:endParaRPr b="1"/>
          </a:p>
        </p:txBody>
      </p:sp>
      <p:sp>
        <p:nvSpPr>
          <p:cNvPr id="2129" name="Google Shape;2129;p12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130" name="Google Shape;2130;p12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Customized IP Plan for Repeater Site -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2131" name="Google Shape;2131;p123"/>
          <p:cNvGrpSpPr/>
          <p:nvPr/>
        </p:nvGrpSpPr>
        <p:grpSpPr>
          <a:xfrm>
            <a:off x="63500" y="4263966"/>
            <a:ext cx="7776001" cy="411480"/>
            <a:chOff x="63500" y="4263966"/>
            <a:chExt cx="7776001" cy="411480"/>
          </a:xfrm>
        </p:grpSpPr>
        <p:sp>
          <p:nvSpPr>
            <p:cNvPr id="2132" name="Google Shape;2132;p12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3" name="Google Shape;2133;p12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134" name="Google Shape;2134;p12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35" name="Google Shape;2135;p12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Some customers’ IT Departments prefer to locate network routers and switches at the LOWEST IP addresses in a subnet. Capacity Max accommodates this (for repeater sites) by setting the siteBaseIPAddress to be different from the subnet address. The recommended IP plan is shown on the left. The customized IP plan is shown on the right, where the first 10 IP addresses in the subnet are available for the customer’s routers and switches.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r>
              <a:rPr b="0" i="0" lang="en-GB" sz="1100" u="none" cap="none" strike="noStrike">
                <a:solidFill>
                  <a:srgbClr val="000000"/>
                </a:solidFill>
                <a:latin typeface="Arial"/>
                <a:ea typeface="Arial"/>
                <a:cs typeface="Arial"/>
                <a:sym typeface="Arial"/>
              </a:rPr>
              <a:t>Some customers’ IT Departments prefer to locate network routers and switches at the HIGHEST IP addresses in a subnet. Capacity Max accommodates this (for repeater sites) with the recommended IP plan. The switch and router can simply be moved to 10.200.0.253 and 10.200.0.254 of this /24 subnet (not shown).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r>
              <a:rPr b="0" i="0" lang="en-GB" sz="1100" u="none" cap="none" strike="noStrike">
                <a:solidFill>
                  <a:srgbClr val="000000"/>
                </a:solidFill>
                <a:latin typeface="Arial"/>
                <a:ea typeface="Arial"/>
                <a:cs typeface="Arial"/>
                <a:sym typeface="Arial"/>
              </a:rPr>
              <a:t>Note also that a customized IP plan could relocate the repeaters into an entirely different IP space, such as 10.200.0.0/24 or 192.168.20.0/24. The size of the subnet can even be changed, if desired.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p:txBody>
      </p:sp>
      <p:pic>
        <p:nvPicPr>
          <p:cNvPr id="2136" name="Google Shape;2136;p123"/>
          <p:cNvPicPr preferRelativeResize="0"/>
          <p:nvPr/>
        </p:nvPicPr>
        <p:blipFill rotWithShape="1">
          <a:blip r:embed="rId4">
            <a:alphaModFix/>
          </a:blip>
          <a:srcRect b="6234" l="0" r="0" t="9406"/>
          <a:stretch/>
        </p:blipFill>
        <p:spPr>
          <a:xfrm>
            <a:off x="1550325" y="897000"/>
            <a:ext cx="4876175" cy="308515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0" name="Shape 2140"/>
        <p:cNvGrpSpPr/>
        <p:nvPr/>
      </p:nvGrpSpPr>
      <p:grpSpPr>
        <a:xfrm>
          <a:off x="0" y="0"/>
          <a:ext cx="0" cy="0"/>
          <a:chOff x="0" y="0"/>
          <a:chExt cx="0" cy="0"/>
        </a:xfrm>
      </p:grpSpPr>
      <p:sp>
        <p:nvSpPr>
          <p:cNvPr id="2141" name="Google Shape;2141;p12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142" name="Google Shape;2142;p12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143" name="Google Shape;2143;p124"/>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p124"/>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p124"/>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p124"/>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124"/>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Network Considerations Common to All Capacity Max Deployments</a:t>
            </a:r>
            <a:endParaRPr b="1" i="0" sz="1200" u="none" cap="none" strike="noStrike">
              <a:solidFill>
                <a:srgbClr val="0063BE"/>
              </a:solidFill>
              <a:highlight>
                <a:srgbClr val="D9EAD3"/>
              </a:highlight>
              <a:latin typeface="Arial"/>
              <a:ea typeface="Arial"/>
              <a:cs typeface="Arial"/>
              <a:sym typeface="Arial"/>
            </a:endParaRPr>
          </a:p>
        </p:txBody>
      </p:sp>
      <p:pic>
        <p:nvPicPr>
          <p:cNvPr id="2148" name="Google Shape;2148;p124"/>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149" name="Google Shape;2149;p124"/>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3</a:t>
            </a:r>
            <a:endParaRPr b="0" i="0" sz="600" u="none" cap="none" strike="noStrike">
              <a:solidFill>
                <a:srgbClr val="666666"/>
              </a:solidFill>
              <a:highlight>
                <a:srgbClr val="D9EAD3"/>
              </a:highlight>
              <a:latin typeface="Arial"/>
              <a:ea typeface="Arial"/>
              <a:cs typeface="Arial"/>
              <a:sym typeface="Arial"/>
            </a:endParaRPr>
          </a:p>
        </p:txBody>
      </p:sp>
      <p:sp>
        <p:nvSpPr>
          <p:cNvPr id="2150" name="Google Shape;2150;p12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4" name="Shape 2154"/>
        <p:cNvGrpSpPr/>
        <p:nvPr/>
      </p:nvGrpSpPr>
      <p:grpSpPr>
        <a:xfrm>
          <a:off x="0" y="0"/>
          <a:ext cx="0" cy="0"/>
          <a:chOff x="0" y="0"/>
          <a:chExt cx="0" cy="0"/>
        </a:xfrm>
      </p:grpSpPr>
      <p:sp>
        <p:nvSpPr>
          <p:cNvPr id="2155" name="Google Shape;2155;p12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156" name="Google Shape;2156;p12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157" name="Google Shape;2157;p12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Virtual Local Area Network (VLAN) (1/2)</a:t>
            </a:r>
            <a:endParaRPr b="1" i="0" sz="1200" u="none" cap="none" strike="noStrike">
              <a:solidFill>
                <a:srgbClr val="0063BE"/>
              </a:solidFill>
              <a:highlight>
                <a:srgbClr val="D9EAD3"/>
              </a:highlight>
              <a:latin typeface="Arial"/>
              <a:ea typeface="Arial"/>
              <a:cs typeface="Arial"/>
              <a:sym typeface="Arial"/>
            </a:endParaRPr>
          </a:p>
        </p:txBody>
      </p:sp>
      <p:grpSp>
        <p:nvGrpSpPr>
          <p:cNvPr id="2158" name="Google Shape;2158;p125"/>
          <p:cNvGrpSpPr/>
          <p:nvPr/>
        </p:nvGrpSpPr>
        <p:grpSpPr>
          <a:xfrm>
            <a:off x="63500" y="4263966"/>
            <a:ext cx="7776001" cy="411480"/>
            <a:chOff x="63500" y="4263966"/>
            <a:chExt cx="7776001" cy="411480"/>
          </a:xfrm>
        </p:grpSpPr>
        <p:sp>
          <p:nvSpPr>
            <p:cNvPr id="2159" name="Google Shape;2159;p12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60" name="Google Shape;2160;p12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161" name="Google Shape;2161;p12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62" name="Google Shape;2162;p12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If a site has ONLY repeaters or ONLY one CMSS or ONLY one MNIS Data Gateway, VLANs are not absolutely necessary (and a managed switch isn't necessary). But, the default/recommended IP plan assumes that co-located equipment is likely and we recommend VLAN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same functionality can be achieved without VLAN technology, but one would require a separate router/switch pair for EVERY subnet at a physical location. So, VLAN saves a lot of money on equipment cost and in general simplifies the network in terms of minimizing box count – fewer devices to configure, install, and maintain.</a:t>
            </a:r>
            <a:endParaRPr b="0" i="0" sz="1100" u="none" cap="none" strike="noStrike">
              <a:solidFill>
                <a:srgbClr val="000000"/>
              </a:solidFill>
              <a:latin typeface="Arial"/>
              <a:ea typeface="Arial"/>
              <a:cs typeface="Arial"/>
              <a:sym typeface="Arial"/>
            </a:endParaRPr>
          </a:p>
        </p:txBody>
      </p:sp>
      <p:pic>
        <p:nvPicPr>
          <p:cNvPr id="2163" name="Google Shape;2163;p125"/>
          <p:cNvPicPr preferRelativeResize="0"/>
          <p:nvPr/>
        </p:nvPicPr>
        <p:blipFill rotWithShape="1">
          <a:blip r:embed="rId4">
            <a:alphaModFix/>
          </a:blip>
          <a:srcRect b="0" l="0" r="0" t="0"/>
          <a:stretch/>
        </p:blipFill>
        <p:spPr>
          <a:xfrm>
            <a:off x="4949423" y="1337523"/>
            <a:ext cx="2457975" cy="2457975"/>
          </a:xfrm>
          <a:prstGeom prst="rect">
            <a:avLst/>
          </a:prstGeom>
          <a:noFill/>
          <a:ln>
            <a:noFill/>
          </a:ln>
        </p:spPr>
      </p:pic>
      <p:sp>
        <p:nvSpPr>
          <p:cNvPr id="2164" name="Google Shape;2164;p125"/>
          <p:cNvSpPr txBox="1"/>
          <p:nvPr/>
        </p:nvSpPr>
        <p:spPr>
          <a:xfrm>
            <a:off x="383825" y="978375"/>
            <a:ext cx="4565700" cy="2555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Routers are used to partition a network into broadcast domains (i.e. subnets).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VLANs are used to partition a physical switch to support multiple independent logical (or virtual) switches.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Normally, a switch in its default configuration contains a single, default VLAN. </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All devices plugged into the switch are part of the same Broadcast Domain and belong to the same subnet.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12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170" name="Google Shape;2170;p12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171" name="Google Shape;2171;p12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Virtual Local Area Network (VLAN) (2/2) </a:t>
            </a:r>
            <a:endParaRPr b="1" i="0" sz="1200" u="none" cap="none" strike="noStrike">
              <a:solidFill>
                <a:srgbClr val="0063BE"/>
              </a:solidFill>
              <a:highlight>
                <a:srgbClr val="D9EAD3"/>
              </a:highlight>
              <a:latin typeface="Arial"/>
              <a:ea typeface="Arial"/>
              <a:cs typeface="Arial"/>
              <a:sym typeface="Arial"/>
            </a:endParaRPr>
          </a:p>
        </p:txBody>
      </p:sp>
      <p:grpSp>
        <p:nvGrpSpPr>
          <p:cNvPr id="2172" name="Google Shape;2172;p126"/>
          <p:cNvGrpSpPr/>
          <p:nvPr/>
        </p:nvGrpSpPr>
        <p:grpSpPr>
          <a:xfrm>
            <a:off x="63500" y="4263966"/>
            <a:ext cx="7776001" cy="411480"/>
            <a:chOff x="63500" y="4263966"/>
            <a:chExt cx="7776001" cy="411480"/>
          </a:xfrm>
        </p:grpSpPr>
        <p:sp>
          <p:nvSpPr>
            <p:cNvPr id="2173" name="Google Shape;2173;p12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74" name="Google Shape;2174;p12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175" name="Google Shape;2175;p12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6" name="Google Shape;2176;p12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switch receives the tagged traffic from the trunk port and sends the traffic to the appropriate switch interface (and vice versa).</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Tagging/untagging is configurable. The physical interface is configured to belong to a single VLAN and the packets are not tagged with a VLAN ID.</a:t>
            </a:r>
            <a:endParaRPr b="0" i="0" sz="1100" u="none" cap="none" strike="noStrike">
              <a:solidFill>
                <a:srgbClr val="000000"/>
              </a:solidFill>
              <a:latin typeface="Arial"/>
              <a:ea typeface="Arial"/>
              <a:cs typeface="Arial"/>
              <a:sym typeface="Arial"/>
            </a:endParaRPr>
          </a:p>
        </p:txBody>
      </p:sp>
      <p:sp>
        <p:nvSpPr>
          <p:cNvPr id="2177" name="Google Shape;2177;p126"/>
          <p:cNvSpPr txBox="1"/>
          <p:nvPr/>
        </p:nvSpPr>
        <p:spPr>
          <a:xfrm>
            <a:off x="489475" y="1091925"/>
            <a:ext cx="6845400" cy="320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Capacity Max requires that the site switches are configured with specific VLANs: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Tagged and Untagged packets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Switch ports can be configured to either Tag packets with the VLAN ID, or leave them Untagged.</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Untagged packets do not say which VLAN ID they belong with.</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 physical port is configured to belong to a single VLAN and the packets are not tagged with a VLAN ID. A port can be an untagged member of only one Port-Based VLAN. The ports you’ll plug the Capacity Max devices into will be Untagged.</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Tagged packets do identify the VLAN they belong to.</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connection between the router and the switch is TRUNKED and carries traffic for multiple VLANs, so the packets are tagged so that their VLAN may be identified.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1" name="Shape 2181"/>
        <p:cNvGrpSpPr/>
        <p:nvPr/>
      </p:nvGrpSpPr>
      <p:grpSpPr>
        <a:xfrm>
          <a:off x="0" y="0"/>
          <a:ext cx="0" cy="0"/>
          <a:chOff x="0" y="0"/>
          <a:chExt cx="0" cy="0"/>
        </a:xfrm>
      </p:grpSpPr>
      <p:sp>
        <p:nvSpPr>
          <p:cNvPr id="2182" name="Google Shape;2182;p12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183" name="Google Shape;2183;p12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184" name="Google Shape;2184;p12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Networks of a Capacity MAX System</a:t>
            </a:r>
            <a:endParaRPr b="1" i="0" sz="1200" u="none" cap="none" strike="noStrike">
              <a:solidFill>
                <a:srgbClr val="0063BE"/>
              </a:solidFill>
              <a:highlight>
                <a:srgbClr val="D9EAD3"/>
              </a:highlight>
              <a:latin typeface="Arial"/>
              <a:ea typeface="Arial"/>
              <a:cs typeface="Arial"/>
              <a:sym typeface="Arial"/>
            </a:endParaRPr>
          </a:p>
        </p:txBody>
      </p:sp>
      <p:grpSp>
        <p:nvGrpSpPr>
          <p:cNvPr id="2185" name="Google Shape;2185;p127"/>
          <p:cNvGrpSpPr/>
          <p:nvPr/>
        </p:nvGrpSpPr>
        <p:grpSpPr>
          <a:xfrm>
            <a:off x="63500" y="4263966"/>
            <a:ext cx="7776001" cy="411480"/>
            <a:chOff x="63500" y="4263966"/>
            <a:chExt cx="7776001" cy="411480"/>
          </a:xfrm>
        </p:grpSpPr>
        <p:sp>
          <p:nvSpPr>
            <p:cNvPr id="2186" name="Google Shape;2186;p12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87" name="Google Shape;2187;p12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188" name="Google Shape;2188;p12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89" name="Google Shape;2189;p12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The Capacity Max network is comprises three networks which serve to isolate and manage different types of network traffic.</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Radio Network is comprised of your repeaters, switches, routers, etc at the site.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Gateway Network is comprised of the CMSS and its switch and router.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MNIS Data and VRC Gateway are part of the Gateway Network but not covered in this class.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External Network will not be covered in this class.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Note: the Radio Network and the application network cannot talk to each other. This is done for security reasons through our default configurations. Not obligated to do this but if Dealer does not follow our recommendation, it does make troubleshooting a network more difficult.</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NAPT (Network Address Port Translations) – If you use our default configurations.</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900" u="none" cap="none" strike="noStrike">
                <a:solidFill>
                  <a:srgbClr val="000000"/>
                </a:solidFill>
                <a:latin typeface="Arial"/>
                <a:ea typeface="Arial"/>
                <a:cs typeface="Arial"/>
                <a:sym typeface="Arial"/>
              </a:rPr>
              <a:t>The radio infrastructure network has all access blocked going to and from the public internet gateway network and Application Network – allow PCs to access the public internet.</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p:txBody>
      </p:sp>
      <p:pic>
        <p:nvPicPr>
          <p:cNvPr id="2190" name="Google Shape;2190;p127"/>
          <p:cNvPicPr preferRelativeResize="0"/>
          <p:nvPr/>
        </p:nvPicPr>
        <p:blipFill rotWithShape="1">
          <a:blip r:embed="rId4">
            <a:alphaModFix/>
          </a:blip>
          <a:srcRect b="8769" l="0" r="0" t="9188"/>
          <a:stretch/>
        </p:blipFill>
        <p:spPr>
          <a:xfrm>
            <a:off x="1325400" y="887425"/>
            <a:ext cx="5029575" cy="3094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6"/>
          <p:cNvSpPr txBox="1"/>
          <p:nvPr>
            <p:ph idx="1" type="body"/>
          </p:nvPr>
        </p:nvSpPr>
        <p:spPr>
          <a:xfrm>
            <a:off x="7839500" y="314625"/>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Create a table</a:t>
            </a:r>
            <a:endParaRPr b="1"/>
          </a:p>
        </p:txBody>
      </p:sp>
      <p:sp>
        <p:nvSpPr>
          <p:cNvPr id="344" name="Google Shape;344;p1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45" name="Google Shape;345;p16"/>
          <p:cNvSpPr txBox="1"/>
          <p:nvPr/>
        </p:nvSpPr>
        <p:spPr>
          <a:xfrm>
            <a:off x="51175" y="314625"/>
            <a:ext cx="59469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Hardware Components of a Capacity MAX System</a:t>
            </a:r>
            <a:endParaRPr b="1" i="0" sz="1200" u="none" cap="none" strike="noStrike">
              <a:solidFill>
                <a:srgbClr val="0063BE"/>
              </a:solidFill>
              <a:highlight>
                <a:srgbClr val="D9EAD3"/>
              </a:highlight>
              <a:latin typeface="Arial"/>
              <a:ea typeface="Arial"/>
              <a:cs typeface="Arial"/>
              <a:sym typeface="Arial"/>
            </a:endParaRPr>
          </a:p>
        </p:txBody>
      </p:sp>
      <p:grpSp>
        <p:nvGrpSpPr>
          <p:cNvPr id="346" name="Google Shape;346;p16"/>
          <p:cNvGrpSpPr/>
          <p:nvPr/>
        </p:nvGrpSpPr>
        <p:grpSpPr>
          <a:xfrm>
            <a:off x="63500" y="4263966"/>
            <a:ext cx="7776001" cy="411480"/>
            <a:chOff x="63500" y="4263966"/>
            <a:chExt cx="7776001" cy="411480"/>
          </a:xfrm>
        </p:grpSpPr>
        <p:sp>
          <p:nvSpPr>
            <p:cNvPr id="347" name="Google Shape;347;p1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8" name="Google Shape;348;p1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349" name="Google Shape;349;p1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0" name="Google Shape;350;p1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p:txBody>
      </p:sp>
      <p:sp>
        <p:nvSpPr>
          <p:cNvPr id="351" name="Google Shape;351;p16"/>
          <p:cNvSpPr txBox="1"/>
          <p:nvPr/>
        </p:nvSpPr>
        <p:spPr>
          <a:xfrm>
            <a:off x="324425" y="920425"/>
            <a:ext cx="700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aphicFrame>
        <p:nvGraphicFramePr>
          <p:cNvPr id="352" name="Google Shape;352;p16"/>
          <p:cNvGraphicFramePr/>
          <p:nvPr/>
        </p:nvGraphicFramePr>
        <p:xfrm>
          <a:off x="113838" y="722100"/>
          <a:ext cx="3000000" cy="3000000"/>
        </p:xfrm>
        <a:graphic>
          <a:graphicData uri="http://schemas.openxmlformats.org/drawingml/2006/table">
            <a:tbl>
              <a:tblPr>
                <a:noFill/>
                <a:tableStyleId>{58EFA745-C34D-438B-9E37-E192E1A4CF35}</a:tableStyleId>
              </a:tblPr>
              <a:tblGrid>
                <a:gridCol w="1515050"/>
                <a:gridCol w="2055300"/>
                <a:gridCol w="2853925"/>
                <a:gridCol w="998300"/>
              </a:tblGrid>
              <a:tr h="209625">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Hardware </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Component</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License/Quantity</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 </a:t>
                      </a:r>
                      <a:endParaRPr sz="1000" u="none" cap="none" strike="noStrike"/>
                    </a:p>
                  </a:txBody>
                  <a:tcPr marT="91425" marB="91425" marR="91425" marL="91425"/>
                </a:tc>
              </a:tr>
              <a:tr h="209625">
                <a:tc rowSpan="3">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CMSSS</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TC </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1 TC Licence (1 RF site included)</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1 Mandatory</a:t>
                      </a:r>
                      <a:endParaRPr sz="1000" u="none" cap="none" strike="noStrike"/>
                    </a:p>
                  </a:txBody>
                  <a:tcPr marT="91425" marB="91425" marR="91425" marL="91425"/>
                </a:tc>
              </a:tr>
              <a:tr h="209625">
                <a:tc vMerge="1"/>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VRC</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1 VRC License Per server</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Optional</a:t>
                      </a:r>
                      <a:endParaRPr sz="1000" u="none" cap="none" strike="noStrike"/>
                    </a:p>
                  </a:txBody>
                  <a:tcPr marT="91425" marB="91425" marR="91425" marL="91425"/>
                </a:tc>
              </a:tr>
              <a:tr h="209625">
                <a:tc vMerge="1"/>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SA</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1 SA Licence per server</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Optional</a:t>
                      </a:r>
                      <a:endParaRPr sz="1000" u="none" cap="none" strike="noStrike"/>
                    </a:p>
                  </a:txBody>
                  <a:tcPr marT="91425" marB="91425" marR="91425" marL="91425"/>
                </a:tc>
              </a:tr>
              <a:tr h="209625">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Server/PC</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MNIS Data</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1 MNIS Data License</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Optional</a:t>
                      </a:r>
                      <a:endParaRPr sz="1000" u="none" cap="none" strike="noStrike"/>
                    </a:p>
                  </a:txBody>
                  <a:tcPr marT="91425" marB="91425" marR="91425" marL="91425"/>
                </a:tc>
              </a:tr>
              <a:tr h="209625">
                <a:tc rowSpan="2">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RF Sites</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Trunk Repeater</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1 Trunk Repeater Licence</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1 Mandatory</a:t>
                      </a:r>
                      <a:endParaRPr sz="1000" u="none" cap="none" strike="noStrike"/>
                    </a:p>
                  </a:txBody>
                  <a:tcPr marT="91425" marB="91425" marR="91425" marL="91425"/>
                </a:tc>
              </a:tr>
              <a:tr h="209625">
                <a:tc vMerge="1"/>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Data Revert Repeaters</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Data Repeaters Licence</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Optional</a:t>
                      </a:r>
                      <a:endParaRPr sz="1000" u="none" cap="none" strike="noStrike"/>
                    </a:p>
                  </a:txBody>
                  <a:tcPr marT="91425" marB="91425" marR="91425" marL="91425"/>
                </a:tc>
              </a:tr>
              <a:tr h="304900">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Radio Management</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RM Server, Job Processors, Device Programmer, RM Client</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No Licence but deployment size depends system size and RM server hardware</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Mandatory</a:t>
                      </a:r>
                      <a:endParaRPr sz="1000" u="none" cap="none" strike="noStrike"/>
                    </a:p>
                  </a:txBody>
                  <a:tcPr marT="91425" marB="91425" marR="91425" marL="91425"/>
                </a:tc>
              </a:tr>
              <a:tr h="209625">
                <a:tc rowSpan="2">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Network transport </a:t>
                      </a:r>
                      <a:endParaRPr sz="1000" u="none" cap="none" strike="noStrike"/>
                    </a:p>
                  </a:txBody>
                  <a:tcPr marT="91425" marB="91425" marR="91425" marL="91425">
                    <a:lnB cap="flat" cmpd="sng" w="126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Routers </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Every Physical Site</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Mandatory</a:t>
                      </a:r>
                      <a:endParaRPr sz="1000" u="none" cap="none" strike="noStrike"/>
                    </a:p>
                  </a:txBody>
                  <a:tcPr marT="91425" marB="91425" marR="91425" marL="91425"/>
                </a:tc>
              </a:tr>
              <a:tr h="304900">
                <a:tc vMerge="1"/>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Switch</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Every Physical Site</a:t>
                      </a:r>
                      <a:endParaRPr sz="10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t>Optional for RF Sites</a:t>
                      </a:r>
                      <a:endParaRPr sz="1000" u="none" cap="none" strike="noStrike"/>
                    </a:p>
                  </a:txBody>
                  <a:tcPr marT="91425" marB="91425" marR="91425" marL="91425"/>
                </a:tc>
              </a:tr>
            </a:tbl>
          </a:graphicData>
        </a:graphic>
      </p:graphicFrame>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4" name="Shape 2194"/>
        <p:cNvGrpSpPr/>
        <p:nvPr/>
      </p:nvGrpSpPr>
      <p:grpSpPr>
        <a:xfrm>
          <a:off x="0" y="0"/>
          <a:ext cx="0" cy="0"/>
          <a:chOff x="0" y="0"/>
          <a:chExt cx="0" cy="0"/>
        </a:xfrm>
      </p:grpSpPr>
      <p:sp>
        <p:nvSpPr>
          <p:cNvPr id="2195" name="Google Shape;2195;p12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196" name="Google Shape;2196;p12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197" name="Google Shape;2197;p12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Network to Subnet Mapping (1/2)</a:t>
            </a:r>
            <a:endParaRPr b="1" i="0" sz="1200" u="none" cap="none" strike="noStrike">
              <a:solidFill>
                <a:srgbClr val="0063BE"/>
              </a:solidFill>
              <a:highlight>
                <a:srgbClr val="D9EAD3"/>
              </a:highlight>
              <a:latin typeface="Arial"/>
              <a:ea typeface="Arial"/>
              <a:cs typeface="Arial"/>
              <a:sym typeface="Arial"/>
            </a:endParaRPr>
          </a:p>
        </p:txBody>
      </p:sp>
      <p:grpSp>
        <p:nvGrpSpPr>
          <p:cNvPr id="2198" name="Google Shape;2198;p128"/>
          <p:cNvGrpSpPr/>
          <p:nvPr/>
        </p:nvGrpSpPr>
        <p:grpSpPr>
          <a:xfrm>
            <a:off x="63500" y="4263966"/>
            <a:ext cx="7776001" cy="411480"/>
            <a:chOff x="63500" y="4263966"/>
            <a:chExt cx="7776001" cy="411480"/>
          </a:xfrm>
        </p:grpSpPr>
        <p:sp>
          <p:nvSpPr>
            <p:cNvPr id="2199" name="Google Shape;2199;p12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00" name="Google Shape;2200;p12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201" name="Google Shape;2201;p12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02" name="Google Shape;2202;p12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Primary and redundant VRC gateway must use the SAME site ID.</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Primary and redundant RC Gateway must use DIFFERENT subnets.</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Explain to participants:</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A physical location ID (mnemonic phyLocID) is defined and set equal to the lowest valued siteID used at a physical location. If the physical location has no Repeaters, MNIS VRC Gateways, or MNIS Data Gateways present (i.e., there is no siteID at the location), then the Physical Location ID may be set to any unique value in the range 1 ≤ phyLocID ≤ 255.</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However, be advised that Repeaters, MNIS VRC Gateways, and MNIS Data Gateways must use a site ID in the range 1 ≤siteID ≤ 40, so physical locations that are likely to never have these devices present (including a CMSS with no VRC Gateway) will preferably select a physical location ID the range 41 ≤ phyLocID ≤ 255. The ID range for redundant VRC is 41&lt;=siteId+5&lt;=46.</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800" u="none" cap="none" strike="noStrike">
                <a:solidFill>
                  <a:srgbClr val="000000"/>
                </a:solidFill>
                <a:latin typeface="Arial"/>
                <a:ea typeface="Arial"/>
                <a:cs typeface="Arial"/>
                <a:sym typeface="Arial"/>
              </a:rPr>
              <a:t>There are a couple of special situation relating to the CMSS. When a CMSS has no MNIS VRC Gateway license (i.e., it has only Trunking Controller and/or System Advisor licenses), it does not have a siteID and is therefore not covered by the table above. </a:t>
            </a:r>
            <a:endParaRPr b="0" i="0" sz="800" u="none" cap="none" strike="noStrike">
              <a:solidFill>
                <a:srgbClr val="000000"/>
              </a:solidFill>
              <a:latin typeface="Arial"/>
              <a:ea typeface="Arial"/>
              <a:cs typeface="Arial"/>
              <a:sym typeface="Arial"/>
            </a:endParaRPr>
          </a:p>
        </p:txBody>
      </p:sp>
      <p:pic>
        <p:nvPicPr>
          <p:cNvPr id="2203" name="Google Shape;2203;p128"/>
          <p:cNvPicPr preferRelativeResize="0"/>
          <p:nvPr/>
        </p:nvPicPr>
        <p:blipFill rotWithShape="1">
          <a:blip r:embed="rId4">
            <a:alphaModFix/>
          </a:blip>
          <a:srcRect b="7300" l="0" r="0" t="10657"/>
          <a:stretch/>
        </p:blipFill>
        <p:spPr>
          <a:xfrm>
            <a:off x="1309463" y="830475"/>
            <a:ext cx="5201187" cy="320032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7" name="Shape 2207"/>
        <p:cNvGrpSpPr/>
        <p:nvPr/>
      </p:nvGrpSpPr>
      <p:grpSpPr>
        <a:xfrm>
          <a:off x="0" y="0"/>
          <a:ext cx="0" cy="0"/>
          <a:chOff x="0" y="0"/>
          <a:chExt cx="0" cy="0"/>
        </a:xfrm>
      </p:grpSpPr>
      <p:sp>
        <p:nvSpPr>
          <p:cNvPr id="2208" name="Google Shape;2208;p12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209" name="Google Shape;2209;p12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210" name="Google Shape;2210;p12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Network to Subnet Mapping (2/2) </a:t>
            </a:r>
            <a:endParaRPr b="1" i="0" sz="1200" u="none" cap="none" strike="noStrike">
              <a:solidFill>
                <a:srgbClr val="0063BE"/>
              </a:solidFill>
              <a:highlight>
                <a:srgbClr val="D9EAD3"/>
              </a:highlight>
              <a:latin typeface="Arial"/>
              <a:ea typeface="Arial"/>
              <a:cs typeface="Arial"/>
              <a:sym typeface="Arial"/>
            </a:endParaRPr>
          </a:p>
        </p:txBody>
      </p:sp>
      <p:grpSp>
        <p:nvGrpSpPr>
          <p:cNvPr id="2211" name="Google Shape;2211;p129"/>
          <p:cNvGrpSpPr/>
          <p:nvPr/>
        </p:nvGrpSpPr>
        <p:grpSpPr>
          <a:xfrm>
            <a:off x="63500" y="4263966"/>
            <a:ext cx="7776001" cy="411480"/>
            <a:chOff x="63500" y="4263966"/>
            <a:chExt cx="7776001" cy="411480"/>
          </a:xfrm>
        </p:grpSpPr>
        <p:sp>
          <p:nvSpPr>
            <p:cNvPr id="2212" name="Google Shape;2212;p12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13" name="Google Shape;2213;p12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214" name="Google Shape;2214;p12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15" name="Google Shape;2215;p12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table above describes an IP plan for CMSSs that do not have a VRC GW license. In these cases, a quasiSiteID is conceptually allocated to each CMSS for the purposes of defining and implementing an IP plan, but the quasiSiteID is not actually provisioned into the CMSS.</a:t>
            </a:r>
            <a:endParaRPr b="0" i="0" sz="1100" u="none" cap="none" strike="noStrike">
              <a:solidFill>
                <a:srgbClr val="000000"/>
              </a:solidFill>
              <a:latin typeface="Arial"/>
              <a:ea typeface="Arial"/>
              <a:cs typeface="Arial"/>
              <a:sym typeface="Arial"/>
            </a:endParaRPr>
          </a:p>
        </p:txBody>
      </p:sp>
      <p:pic>
        <p:nvPicPr>
          <p:cNvPr id="2216" name="Google Shape;2216;p129"/>
          <p:cNvPicPr preferRelativeResize="0"/>
          <p:nvPr/>
        </p:nvPicPr>
        <p:blipFill rotWithShape="1">
          <a:blip r:embed="rId4">
            <a:alphaModFix/>
          </a:blip>
          <a:srcRect b="9005" l="0" r="0" t="11356"/>
          <a:stretch/>
        </p:blipFill>
        <p:spPr>
          <a:xfrm>
            <a:off x="1600187" y="1024150"/>
            <a:ext cx="4702624" cy="280890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0" name="Shape 2220"/>
        <p:cNvGrpSpPr/>
        <p:nvPr/>
      </p:nvGrpSpPr>
      <p:grpSpPr>
        <a:xfrm>
          <a:off x="0" y="0"/>
          <a:ext cx="0" cy="0"/>
          <a:chOff x="0" y="0"/>
          <a:chExt cx="0" cy="0"/>
        </a:xfrm>
      </p:grpSpPr>
      <p:sp>
        <p:nvSpPr>
          <p:cNvPr id="2221" name="Google Shape;2221;p13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222" name="Google Shape;2222;p13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223" name="Google Shape;2223;p13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VLANS Single Site with Colocated Redundant CMSS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2224" name="Google Shape;2224;p130"/>
          <p:cNvGrpSpPr/>
          <p:nvPr/>
        </p:nvGrpSpPr>
        <p:grpSpPr>
          <a:xfrm>
            <a:off x="63500" y="4263966"/>
            <a:ext cx="7776001" cy="411480"/>
            <a:chOff x="63500" y="4263966"/>
            <a:chExt cx="7776001" cy="411480"/>
          </a:xfrm>
        </p:grpSpPr>
        <p:sp>
          <p:nvSpPr>
            <p:cNvPr id="2225" name="Google Shape;2225;p13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26" name="Google Shape;2226;p13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227" name="Google Shape;2227;p13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28" name="Google Shape;2228;p13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A physical location ID (mnemonic phyLocID) is defined and set equal to the lowest valued siteID used at a physical location. If the physical location has no Repeaters, MNIS VRC Gateways, or MNIS Data Gateways present (i.e., there is no siteID at the location), then the Physical Location ID may be set to any unique value in the range 1 ≤ phyLocID ≤ 255; however, be advised that Repeaters, MNIS VRC Gateways, and MNIS Data Gateways must use a site ID in the range 1 ≤siteID ≤ 40, so physical locations that are likely to never have these devices present (including a CMSS with no VRC Gateway) will preferably select a physical location ID the range 41 ≤ phyLocID ≤ 255.</a:t>
            </a:r>
            <a:endParaRPr b="0" i="0" sz="1100" u="none" cap="none" strike="noStrike">
              <a:solidFill>
                <a:srgbClr val="000000"/>
              </a:solidFill>
              <a:latin typeface="Arial"/>
              <a:ea typeface="Arial"/>
              <a:cs typeface="Arial"/>
              <a:sym typeface="Arial"/>
            </a:endParaRPr>
          </a:p>
        </p:txBody>
      </p:sp>
      <p:pic>
        <p:nvPicPr>
          <p:cNvPr id="2229" name="Google Shape;2229;p130"/>
          <p:cNvPicPr preferRelativeResize="0"/>
          <p:nvPr/>
        </p:nvPicPr>
        <p:blipFill rotWithShape="1">
          <a:blip r:embed="rId4">
            <a:alphaModFix/>
          </a:blip>
          <a:srcRect b="7305" l="0" r="0" t="10416"/>
          <a:stretch/>
        </p:blipFill>
        <p:spPr>
          <a:xfrm>
            <a:off x="1922100" y="1137125"/>
            <a:ext cx="4234601" cy="26131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sp>
        <p:nvSpPr>
          <p:cNvPr id="2234" name="Google Shape;2234;p13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Grab from current PPT.</a:t>
            </a:r>
            <a:endParaRPr b="1"/>
          </a:p>
        </p:txBody>
      </p:sp>
      <p:sp>
        <p:nvSpPr>
          <p:cNvPr id="2235" name="Google Shape;2235;p13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236" name="Google Shape;2236;p13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Content Slide Title</a:t>
            </a:r>
            <a:endParaRPr b="1" i="0" sz="1200" u="none" cap="none" strike="noStrike">
              <a:solidFill>
                <a:srgbClr val="0063BE"/>
              </a:solidFill>
              <a:highlight>
                <a:srgbClr val="D9EAD3"/>
              </a:highlight>
              <a:latin typeface="Arial"/>
              <a:ea typeface="Arial"/>
              <a:cs typeface="Arial"/>
              <a:sym typeface="Arial"/>
            </a:endParaRPr>
          </a:p>
        </p:txBody>
      </p:sp>
      <p:grpSp>
        <p:nvGrpSpPr>
          <p:cNvPr id="2237" name="Google Shape;2237;p131"/>
          <p:cNvGrpSpPr/>
          <p:nvPr/>
        </p:nvGrpSpPr>
        <p:grpSpPr>
          <a:xfrm>
            <a:off x="63500" y="4263966"/>
            <a:ext cx="7776001" cy="411480"/>
            <a:chOff x="63500" y="4263966"/>
            <a:chExt cx="7776001" cy="411480"/>
          </a:xfrm>
        </p:grpSpPr>
        <p:sp>
          <p:nvSpPr>
            <p:cNvPr id="2238" name="Google Shape;2238;p13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9" name="Google Shape;2239;p13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240" name="Google Shape;2240;p13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41" name="Google Shape;2241;p13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Emphasize once again that the customer can either use our switch or not use our switch. If they use our switch, they can either use the default/recommended configuration or they can create their own config. Please highlight this flexibility. Also explain that in the classroom, the HPE-Aruba Switch is the one they’ll be working 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Note that the System Installation module has diagrams for HP and CISCO switches. Refer to documentation for updated information.</a:t>
            </a:r>
            <a:endParaRPr b="0" i="0" sz="1100" u="none" cap="none" strike="noStrike">
              <a:solidFill>
                <a:srgbClr val="000000"/>
              </a:solidFill>
              <a:latin typeface="Arial"/>
              <a:ea typeface="Arial"/>
              <a:cs typeface="Arial"/>
              <a:sym typeface="Arial"/>
            </a:endParaRPr>
          </a:p>
        </p:txBody>
      </p:sp>
      <p:pic>
        <p:nvPicPr>
          <p:cNvPr id="2242" name="Google Shape;2242;p131"/>
          <p:cNvPicPr preferRelativeResize="0"/>
          <p:nvPr/>
        </p:nvPicPr>
        <p:blipFill rotWithShape="1">
          <a:blip r:embed="rId4">
            <a:alphaModFix/>
          </a:blip>
          <a:srcRect b="6918" l="-890" r="890" t="10422"/>
          <a:stretch/>
        </p:blipFill>
        <p:spPr>
          <a:xfrm>
            <a:off x="1861875" y="901987"/>
            <a:ext cx="4968375" cy="308017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6" name="Shape 2246"/>
        <p:cNvGrpSpPr/>
        <p:nvPr/>
      </p:nvGrpSpPr>
      <p:grpSpPr>
        <a:xfrm>
          <a:off x="0" y="0"/>
          <a:ext cx="0" cy="0"/>
          <a:chOff x="0" y="0"/>
          <a:chExt cx="0" cy="0"/>
        </a:xfrm>
      </p:grpSpPr>
      <p:sp>
        <p:nvSpPr>
          <p:cNvPr id="2247" name="Google Shape;2247;p13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Grab from current PPT.</a:t>
            </a:r>
            <a:endParaRPr b="1"/>
          </a:p>
          <a:p>
            <a:pPr indent="0" lvl="0" marL="0" rtl="0" algn="l">
              <a:lnSpc>
                <a:spcPct val="115000"/>
              </a:lnSpc>
              <a:spcBef>
                <a:spcPts val="0"/>
              </a:spcBef>
              <a:spcAft>
                <a:spcPts val="0"/>
              </a:spcAft>
              <a:buClr>
                <a:schemeClr val="dk1"/>
              </a:buClr>
              <a:buSzPts val="1100"/>
              <a:buFont typeface="Arial"/>
              <a:buNone/>
            </a:pPr>
            <a:r>
              <a:t/>
            </a:r>
            <a:endParaRPr b="1"/>
          </a:p>
        </p:txBody>
      </p:sp>
      <p:sp>
        <p:nvSpPr>
          <p:cNvPr id="2248" name="Google Shape;2248;p13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249" name="Google Shape;2249;p13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Juniper EX2300 Switch Layout</a:t>
            </a:r>
            <a:endParaRPr b="1" i="0" sz="1200" u="none" cap="none" strike="noStrike">
              <a:solidFill>
                <a:srgbClr val="0063BE"/>
              </a:solidFill>
              <a:highlight>
                <a:srgbClr val="D9EAD3"/>
              </a:highlight>
              <a:latin typeface="Arial"/>
              <a:ea typeface="Arial"/>
              <a:cs typeface="Arial"/>
              <a:sym typeface="Arial"/>
            </a:endParaRPr>
          </a:p>
        </p:txBody>
      </p:sp>
      <p:grpSp>
        <p:nvGrpSpPr>
          <p:cNvPr id="2250" name="Google Shape;2250;p132"/>
          <p:cNvGrpSpPr/>
          <p:nvPr/>
        </p:nvGrpSpPr>
        <p:grpSpPr>
          <a:xfrm>
            <a:off x="63500" y="4263966"/>
            <a:ext cx="7776001" cy="411480"/>
            <a:chOff x="63500" y="4263966"/>
            <a:chExt cx="7776001" cy="411480"/>
          </a:xfrm>
        </p:grpSpPr>
        <p:sp>
          <p:nvSpPr>
            <p:cNvPr id="2251" name="Google Shape;2251;p13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2" name="Google Shape;2252;p13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253" name="Google Shape;2253;p13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4" name="Google Shape;2254;p13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Emphasize once again that the customer can either use our switch or not use our switch. If they use our switch, they can either use the default/recommended configuration or they can create their own config. Please highlight this flexibility. Also explain that in the classroom, the HPE-Aruba Switch is the one they’ll be working on.</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Note that the System Installation module has diagrams for HP and CISCO switches. Refer to documentation for updated information.</a:t>
            </a:r>
            <a:endParaRPr b="0" i="0" sz="1100" u="none" cap="none" strike="noStrike">
              <a:solidFill>
                <a:srgbClr val="000000"/>
              </a:solidFill>
              <a:latin typeface="Arial"/>
              <a:ea typeface="Arial"/>
              <a:cs typeface="Arial"/>
              <a:sym typeface="Arial"/>
            </a:endParaRPr>
          </a:p>
        </p:txBody>
      </p:sp>
      <p:pic>
        <p:nvPicPr>
          <p:cNvPr id="2255" name="Google Shape;2255;p132"/>
          <p:cNvPicPr preferRelativeResize="0"/>
          <p:nvPr/>
        </p:nvPicPr>
        <p:blipFill rotWithShape="1">
          <a:blip r:embed="rId4">
            <a:alphaModFix/>
          </a:blip>
          <a:srcRect b="8189" l="0" r="0" t="9423"/>
          <a:stretch/>
        </p:blipFill>
        <p:spPr>
          <a:xfrm>
            <a:off x="1801600" y="1054300"/>
            <a:ext cx="4591849" cy="28375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9" name="Shape 2259"/>
        <p:cNvGrpSpPr/>
        <p:nvPr/>
      </p:nvGrpSpPr>
      <p:grpSpPr>
        <a:xfrm>
          <a:off x="0" y="0"/>
          <a:ext cx="0" cy="0"/>
          <a:chOff x="0" y="0"/>
          <a:chExt cx="0" cy="0"/>
        </a:xfrm>
      </p:grpSpPr>
      <p:sp>
        <p:nvSpPr>
          <p:cNvPr id="2260" name="Google Shape;2260;g124930c33bf_0_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l">
              <a:lnSpc>
                <a:spcPct val="115000"/>
              </a:lnSpc>
              <a:spcBef>
                <a:spcPts val="0"/>
              </a:spcBef>
              <a:spcAft>
                <a:spcPts val="0"/>
              </a:spcAft>
              <a:buClr>
                <a:schemeClr val="dk1"/>
              </a:buClr>
              <a:buSzPts val="1000"/>
              <a:buFont typeface="Arial"/>
              <a:buNone/>
            </a:pPr>
            <a:r>
              <a:t/>
            </a:r>
            <a:endParaRPr/>
          </a:p>
        </p:txBody>
      </p:sp>
      <p:sp>
        <p:nvSpPr>
          <p:cNvPr id="2261" name="Google Shape;2261;g124930c33bf_0_0"/>
          <p:cNvSpPr txBox="1"/>
          <p:nvPr>
            <p:ph idx="2" type="body"/>
          </p:nvPr>
        </p:nvSpPr>
        <p:spPr>
          <a:xfrm>
            <a:off x="63500" y="4957266"/>
            <a:ext cx="7712400" cy="1900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1000"/>
              <a:buFont typeface="Arial"/>
              <a:buNone/>
            </a:pPr>
            <a:r>
              <a:t/>
            </a:r>
            <a:endParaRPr/>
          </a:p>
        </p:txBody>
      </p:sp>
      <p:sp>
        <p:nvSpPr>
          <p:cNvPr id="2262" name="Google Shape;2262;g124930c33bf_0_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263" name="Google Shape;2263;g124930c33bf_0_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highlight>
                  <a:srgbClr val="D9EAD3"/>
                </a:highlight>
                <a:latin typeface="Arial"/>
                <a:ea typeface="Arial"/>
                <a:cs typeface="Arial"/>
                <a:sym typeface="Arial"/>
              </a:rPr>
              <a:t>Switch Redundancy Consideration</a:t>
            </a:r>
            <a:endParaRPr b="1" i="0" sz="1200" u="none" cap="none" strike="noStrike">
              <a:solidFill>
                <a:srgbClr val="0063BE"/>
              </a:solidFill>
              <a:highlight>
                <a:srgbClr val="D9EAD3"/>
              </a:highlight>
              <a:latin typeface="Arial"/>
              <a:ea typeface="Arial"/>
              <a:cs typeface="Arial"/>
              <a:sym typeface="Arial"/>
            </a:endParaRPr>
          </a:p>
        </p:txBody>
      </p:sp>
      <p:sp>
        <p:nvSpPr>
          <p:cNvPr id="2264" name="Google Shape;2264;g124930c33bf_0_0"/>
          <p:cNvSpPr/>
          <p:nvPr/>
        </p:nvSpPr>
        <p:spPr>
          <a:xfrm>
            <a:off x="487259" y="1015860"/>
            <a:ext cx="6096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Additional switch on the site can be considered to support :</a:t>
            </a:r>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Additional LAN ports required for Application, repeaters etc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Co-located CMSS server deployed</a:t>
            </a:r>
            <a:endParaRPr b="0" i="0" sz="1400" u="none" cap="none" strike="noStrike">
              <a:solidFill>
                <a:srgbClr val="000000"/>
              </a:solidFill>
              <a:latin typeface="Arial"/>
              <a:ea typeface="Arial"/>
              <a:cs typeface="Arial"/>
              <a:sym typeface="Arial"/>
            </a:endParaRPr>
          </a:p>
        </p:txBody>
      </p:sp>
      <p:pic>
        <p:nvPicPr>
          <p:cNvPr id="2265" name="Google Shape;2265;g124930c33bf_0_0"/>
          <p:cNvPicPr preferRelativeResize="0"/>
          <p:nvPr/>
        </p:nvPicPr>
        <p:blipFill rotWithShape="1">
          <a:blip r:embed="rId3">
            <a:alphaModFix/>
          </a:blip>
          <a:srcRect b="0" l="0" r="0" t="0"/>
          <a:stretch/>
        </p:blipFill>
        <p:spPr>
          <a:xfrm>
            <a:off x="1638625" y="1754524"/>
            <a:ext cx="3608716" cy="2897433"/>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sp>
        <p:nvSpPr>
          <p:cNvPr id="2270" name="Google Shape;2270;g124930c33bf_0_14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l">
              <a:lnSpc>
                <a:spcPct val="115000"/>
              </a:lnSpc>
              <a:spcBef>
                <a:spcPts val="0"/>
              </a:spcBef>
              <a:spcAft>
                <a:spcPts val="0"/>
              </a:spcAft>
              <a:buClr>
                <a:schemeClr val="dk1"/>
              </a:buClr>
              <a:buSzPts val="1000"/>
              <a:buFont typeface="Arial"/>
              <a:buNone/>
            </a:pPr>
            <a:r>
              <a:t/>
            </a:r>
            <a:endParaRPr/>
          </a:p>
        </p:txBody>
      </p:sp>
      <p:sp>
        <p:nvSpPr>
          <p:cNvPr id="2271" name="Google Shape;2271;g124930c33bf_0_145"/>
          <p:cNvSpPr txBox="1"/>
          <p:nvPr>
            <p:ph idx="2" type="body"/>
          </p:nvPr>
        </p:nvSpPr>
        <p:spPr>
          <a:xfrm>
            <a:off x="63500" y="4957266"/>
            <a:ext cx="7712400" cy="1900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1000"/>
              <a:buFont typeface="Arial"/>
              <a:buNone/>
            </a:pPr>
            <a:r>
              <a:t/>
            </a:r>
            <a:endParaRPr/>
          </a:p>
        </p:txBody>
      </p:sp>
      <p:sp>
        <p:nvSpPr>
          <p:cNvPr id="2272" name="Google Shape;2272;g124930c33bf_0_14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273" name="Google Shape;2273;g124930c33bf_0_14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SRX Router Redundancy –Chassis Cluster Configuration</a:t>
            </a:r>
            <a:endParaRPr b="1" i="0" sz="1200" u="none" cap="none" strike="noStrike">
              <a:solidFill>
                <a:srgbClr val="0063BE"/>
              </a:solidFill>
              <a:highlight>
                <a:srgbClr val="D9EAD3"/>
              </a:highlight>
              <a:latin typeface="Arial"/>
              <a:ea typeface="Arial"/>
              <a:cs typeface="Arial"/>
              <a:sym typeface="Arial"/>
            </a:endParaRPr>
          </a:p>
        </p:txBody>
      </p:sp>
      <p:sp>
        <p:nvSpPr>
          <p:cNvPr id="2274" name="Google Shape;2274;g124930c33bf_0_145"/>
          <p:cNvSpPr/>
          <p:nvPr/>
        </p:nvSpPr>
        <p:spPr>
          <a:xfrm>
            <a:off x="487259" y="1015860"/>
            <a:ext cx="6096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The Junos OS provides high availability on SRX Series devices by using chassis clustering.</a:t>
            </a:r>
            <a:endParaRPr b="0" i="0" sz="1400" u="none" cap="none" strike="noStrike">
              <a:solidFill>
                <a:srgbClr val="000000"/>
              </a:solidFill>
              <a:latin typeface="Arial"/>
              <a:ea typeface="Arial"/>
              <a:cs typeface="Arial"/>
              <a:sym typeface="Arial"/>
            </a:endParaRPr>
          </a:p>
        </p:txBody>
      </p:sp>
      <p:sp>
        <p:nvSpPr>
          <p:cNvPr id="2275" name="Google Shape;2275;g124930c33bf_0_145"/>
          <p:cNvSpPr/>
          <p:nvPr/>
        </p:nvSpPr>
        <p:spPr>
          <a:xfrm>
            <a:off x="487259" y="1430993"/>
            <a:ext cx="6096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Motorola Solutions recommends chassis cluster configuration with at minimum SRX345 Services Gateway hardware.</a:t>
            </a:r>
            <a:endParaRPr b="0" i="0" sz="1400" u="none" cap="none" strike="noStrike">
              <a:solidFill>
                <a:srgbClr val="000000"/>
              </a:solidFill>
              <a:latin typeface="Arial"/>
              <a:ea typeface="Arial"/>
              <a:cs typeface="Arial"/>
              <a:sym typeface="Arial"/>
            </a:endParaRPr>
          </a:p>
        </p:txBody>
      </p:sp>
      <p:pic>
        <p:nvPicPr>
          <p:cNvPr id="2276" name="Google Shape;2276;g124930c33bf_0_145"/>
          <p:cNvPicPr preferRelativeResize="0"/>
          <p:nvPr/>
        </p:nvPicPr>
        <p:blipFill rotWithShape="1">
          <a:blip r:embed="rId3">
            <a:alphaModFix/>
          </a:blip>
          <a:srcRect b="0" l="0" r="0" t="0"/>
          <a:stretch/>
        </p:blipFill>
        <p:spPr>
          <a:xfrm>
            <a:off x="736223" y="2060209"/>
            <a:ext cx="5847036" cy="2375012"/>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0" name="Shape 2280"/>
        <p:cNvGrpSpPr/>
        <p:nvPr/>
      </p:nvGrpSpPr>
      <p:grpSpPr>
        <a:xfrm>
          <a:off x="0" y="0"/>
          <a:ext cx="0" cy="0"/>
          <a:chOff x="0" y="0"/>
          <a:chExt cx="0" cy="0"/>
        </a:xfrm>
      </p:grpSpPr>
      <p:sp>
        <p:nvSpPr>
          <p:cNvPr id="2281" name="Google Shape;2281;g124930c33bf_0_15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228600" lvl="0" marL="457200" marR="0" rtl="0" algn="l">
              <a:lnSpc>
                <a:spcPct val="115000"/>
              </a:lnSpc>
              <a:spcBef>
                <a:spcPts val="0"/>
              </a:spcBef>
              <a:spcAft>
                <a:spcPts val="0"/>
              </a:spcAft>
              <a:buClr>
                <a:schemeClr val="dk1"/>
              </a:buClr>
              <a:buSzPts val="1000"/>
              <a:buFont typeface="Arial"/>
              <a:buNone/>
            </a:pPr>
            <a:r>
              <a:t/>
            </a:r>
            <a:endParaRPr/>
          </a:p>
        </p:txBody>
      </p:sp>
      <p:sp>
        <p:nvSpPr>
          <p:cNvPr id="2282" name="Google Shape;2282;g124930c33bf_0_155"/>
          <p:cNvSpPr txBox="1"/>
          <p:nvPr>
            <p:ph idx="2" type="body"/>
          </p:nvPr>
        </p:nvSpPr>
        <p:spPr>
          <a:xfrm>
            <a:off x="63500" y="4957266"/>
            <a:ext cx="7712400" cy="1900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1000"/>
              <a:buFont typeface="Arial"/>
              <a:buNone/>
            </a:pPr>
            <a:r>
              <a:rPr b="1" lang="en-GB"/>
              <a:t>Note  : </a:t>
            </a:r>
            <a:r>
              <a:rPr lang="en-GB"/>
              <a:t>Juniper SRX implementation of ADVPN protocol requires PKI (Private Key Infrastructure) for Identity</a:t>
            </a:r>
            <a:endParaRPr/>
          </a:p>
          <a:p>
            <a:pPr indent="-228600" lvl="0" marL="457200" marR="0" rtl="0" algn="l">
              <a:lnSpc>
                <a:spcPct val="90000"/>
              </a:lnSpc>
              <a:spcBef>
                <a:spcPts val="1000"/>
              </a:spcBef>
              <a:spcAft>
                <a:spcPts val="0"/>
              </a:spcAft>
              <a:buClr>
                <a:schemeClr val="dk1"/>
              </a:buClr>
              <a:buSzPts val="1000"/>
              <a:buFont typeface="Arial"/>
              <a:buNone/>
            </a:pPr>
            <a:r>
              <a:rPr lang="en-GB"/>
              <a:t>Management. Because of this requirement, before each SRX router can set up a VPN tunnel with any</a:t>
            </a:r>
            <a:endParaRPr/>
          </a:p>
          <a:p>
            <a:pPr indent="-228600" lvl="0" marL="457200" marR="0" rtl="0" algn="l">
              <a:lnSpc>
                <a:spcPct val="90000"/>
              </a:lnSpc>
              <a:spcBef>
                <a:spcPts val="1000"/>
              </a:spcBef>
              <a:spcAft>
                <a:spcPts val="0"/>
              </a:spcAft>
              <a:buClr>
                <a:schemeClr val="dk1"/>
              </a:buClr>
              <a:buSzPts val="1000"/>
              <a:buFont typeface="Arial"/>
              <a:buNone/>
            </a:pPr>
            <a:r>
              <a:rPr lang="en-GB"/>
              <a:t>other SRX in the system, it must be equipped with a private certificate signed by the same CA. This</a:t>
            </a:r>
            <a:endParaRPr/>
          </a:p>
          <a:p>
            <a:pPr indent="-228600" lvl="0" marL="457200" marR="0" rtl="0" algn="l">
              <a:lnSpc>
                <a:spcPct val="90000"/>
              </a:lnSpc>
              <a:spcBef>
                <a:spcPts val="1000"/>
              </a:spcBef>
              <a:spcAft>
                <a:spcPts val="0"/>
              </a:spcAft>
              <a:buClr>
                <a:schemeClr val="dk1"/>
              </a:buClr>
              <a:buSzPts val="1000"/>
              <a:buFont typeface="Arial"/>
              <a:buNone/>
            </a:pPr>
            <a:r>
              <a:rPr lang="en-GB"/>
              <a:t>is a crucial point of creating the transport network infrastructure for any Capacity Max system when</a:t>
            </a:r>
            <a:endParaRPr/>
          </a:p>
          <a:p>
            <a:pPr indent="-228600" lvl="0" marL="457200" marR="0" rtl="0" algn="l">
              <a:lnSpc>
                <a:spcPct val="90000"/>
              </a:lnSpc>
              <a:spcBef>
                <a:spcPts val="1000"/>
              </a:spcBef>
              <a:spcAft>
                <a:spcPts val="0"/>
              </a:spcAft>
              <a:buClr>
                <a:schemeClr val="dk1"/>
              </a:buClr>
              <a:buSzPts val="1000"/>
              <a:buFont typeface="Arial"/>
              <a:buNone/>
            </a:pPr>
            <a:r>
              <a:rPr lang="en-GB"/>
              <a:t>ADVPN is in use.</a:t>
            </a:r>
            <a:endParaRPr/>
          </a:p>
          <a:p>
            <a:pPr indent="-228600" lvl="0" marL="457200" marR="0" rtl="0" algn="l">
              <a:lnSpc>
                <a:spcPct val="90000"/>
              </a:lnSpc>
              <a:spcBef>
                <a:spcPts val="1000"/>
              </a:spcBef>
              <a:spcAft>
                <a:spcPts val="0"/>
              </a:spcAft>
              <a:buClr>
                <a:schemeClr val="dk1"/>
              </a:buClr>
              <a:buSzPts val="1000"/>
              <a:buFont typeface="Arial"/>
              <a:buNone/>
            </a:pPr>
            <a:r>
              <a:rPr b="1" lang="en-GB"/>
              <a:t>MSI provides   </a:t>
            </a:r>
            <a:r>
              <a:rPr lang="en-GB"/>
              <a:t>Certificate Authority (CA) server and this need to be setup on a PC to generate certificates for Juniper devices for ADVPN function.</a:t>
            </a:r>
            <a:endParaRPr b="1"/>
          </a:p>
          <a:p>
            <a:pPr indent="-228600" lvl="0" marL="457200" marR="0" rtl="0" algn="l">
              <a:lnSpc>
                <a:spcPct val="90000"/>
              </a:lnSpc>
              <a:spcBef>
                <a:spcPts val="1000"/>
              </a:spcBef>
              <a:spcAft>
                <a:spcPts val="0"/>
              </a:spcAft>
              <a:buClr>
                <a:schemeClr val="dk1"/>
              </a:buClr>
              <a:buSzPts val="1000"/>
              <a:buFont typeface="Arial"/>
              <a:buNone/>
            </a:pPr>
            <a:r>
              <a:t/>
            </a:r>
            <a:endParaRPr/>
          </a:p>
        </p:txBody>
      </p:sp>
      <p:sp>
        <p:nvSpPr>
          <p:cNvPr id="2283" name="Google Shape;2283;g124930c33bf_0_15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284" name="Google Shape;2284;g124930c33bf_0_155"/>
          <p:cNvSpPr/>
          <p:nvPr/>
        </p:nvSpPr>
        <p:spPr>
          <a:xfrm>
            <a:off x="181554" y="393366"/>
            <a:ext cx="3294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0063BF"/>
                </a:solidFill>
                <a:latin typeface="Arial"/>
                <a:ea typeface="Arial"/>
                <a:cs typeface="Arial"/>
                <a:sym typeface="Arial"/>
              </a:rPr>
              <a:t>Network Topologies in Capacity Max</a:t>
            </a:r>
            <a:endParaRPr b="0" i="0" sz="1400" u="none" cap="none" strike="noStrike">
              <a:solidFill>
                <a:srgbClr val="000000"/>
              </a:solidFill>
              <a:latin typeface="Arial"/>
              <a:ea typeface="Arial"/>
              <a:cs typeface="Arial"/>
              <a:sym typeface="Arial"/>
            </a:endParaRPr>
          </a:p>
        </p:txBody>
      </p:sp>
      <p:sp>
        <p:nvSpPr>
          <p:cNvPr id="2285" name="Google Shape;2285;g124930c33bf_0_155"/>
          <p:cNvSpPr/>
          <p:nvPr/>
        </p:nvSpPr>
        <p:spPr>
          <a:xfrm>
            <a:off x="871700" y="1347934"/>
            <a:ext cx="6096000" cy="181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The system planner, installation document and the transport network templates covers the following types of network topologies:</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Single Site Topology</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Multi-Site Topology</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Topology without Tunnels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Topology with Static Tunnels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Topology with Dynamic Tunnels – ADVPN</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9" name="Shape 2289"/>
        <p:cNvGrpSpPr/>
        <p:nvPr/>
      </p:nvGrpSpPr>
      <p:grpSpPr>
        <a:xfrm>
          <a:off x="0" y="0"/>
          <a:ext cx="0" cy="0"/>
          <a:chOff x="0" y="0"/>
          <a:chExt cx="0" cy="0"/>
        </a:xfrm>
      </p:grpSpPr>
      <p:sp>
        <p:nvSpPr>
          <p:cNvPr id="2290" name="Google Shape;2290;p13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291" name="Google Shape;2291;p13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292" name="Google Shape;2292;p13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Networking Task Checklist</a:t>
            </a:r>
            <a:endParaRPr b="1" i="0" sz="1200" u="none" cap="none" strike="noStrike">
              <a:solidFill>
                <a:srgbClr val="0063BE"/>
              </a:solidFill>
              <a:highlight>
                <a:srgbClr val="D9EAD3"/>
              </a:highlight>
              <a:latin typeface="Arial"/>
              <a:ea typeface="Arial"/>
              <a:cs typeface="Arial"/>
              <a:sym typeface="Arial"/>
            </a:endParaRPr>
          </a:p>
        </p:txBody>
      </p:sp>
      <p:grpSp>
        <p:nvGrpSpPr>
          <p:cNvPr id="2293" name="Google Shape;2293;p133"/>
          <p:cNvGrpSpPr/>
          <p:nvPr/>
        </p:nvGrpSpPr>
        <p:grpSpPr>
          <a:xfrm>
            <a:off x="63500" y="4263966"/>
            <a:ext cx="7776001" cy="411480"/>
            <a:chOff x="63500" y="4263966"/>
            <a:chExt cx="7776001" cy="411480"/>
          </a:xfrm>
        </p:grpSpPr>
        <p:sp>
          <p:nvSpPr>
            <p:cNvPr id="2294" name="Google Shape;2294;p13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5" name="Google Shape;2295;p13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296" name="Google Shape;2296;p13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97" name="Google Shape;2297;p13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Explain to students: “Open Shortest Path First” (OSPF) is a routing protocol that enables routers to exchange information about attached subnets and path routing information.</a:t>
            </a:r>
            <a:endParaRPr b="0" i="0" sz="1100" u="none" cap="none" strike="noStrike">
              <a:solidFill>
                <a:srgbClr val="000000"/>
              </a:solidFill>
              <a:latin typeface="Arial"/>
              <a:ea typeface="Arial"/>
              <a:cs typeface="Arial"/>
              <a:sym typeface="Arial"/>
            </a:endParaRPr>
          </a:p>
        </p:txBody>
      </p:sp>
      <p:pic>
        <p:nvPicPr>
          <p:cNvPr id="2298" name="Google Shape;2298;p133"/>
          <p:cNvPicPr preferRelativeResize="0"/>
          <p:nvPr/>
        </p:nvPicPr>
        <p:blipFill rotWithShape="1">
          <a:blip r:embed="rId4">
            <a:alphaModFix/>
          </a:blip>
          <a:srcRect b="10337" l="0" r="0" t="9712"/>
          <a:stretch/>
        </p:blipFill>
        <p:spPr>
          <a:xfrm>
            <a:off x="1763925" y="1098125"/>
            <a:ext cx="4234601" cy="253915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2" name="Shape 2302"/>
        <p:cNvGrpSpPr/>
        <p:nvPr/>
      </p:nvGrpSpPr>
      <p:grpSpPr>
        <a:xfrm>
          <a:off x="0" y="0"/>
          <a:ext cx="0" cy="0"/>
          <a:chOff x="0" y="0"/>
          <a:chExt cx="0" cy="0"/>
        </a:xfrm>
      </p:grpSpPr>
      <p:sp>
        <p:nvSpPr>
          <p:cNvPr id="2303" name="Google Shape;2303;g124930c33bf_0_29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304" name="Google Shape;2304;g124930c33bf_0_29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305" name="Google Shape;2305;g124930c33bf_0_29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Workbook Activity</a:t>
            </a:r>
            <a:endParaRPr b="1" i="0" sz="1200" u="none" cap="none" strike="noStrike">
              <a:solidFill>
                <a:srgbClr val="0063BE"/>
              </a:solidFill>
              <a:highlight>
                <a:srgbClr val="D9EAD3"/>
              </a:highlight>
              <a:latin typeface="Arial"/>
              <a:ea typeface="Arial"/>
              <a:cs typeface="Arial"/>
              <a:sym typeface="Arial"/>
            </a:endParaRPr>
          </a:p>
        </p:txBody>
      </p:sp>
      <p:grpSp>
        <p:nvGrpSpPr>
          <p:cNvPr id="2306" name="Google Shape;2306;g124930c33bf_0_299"/>
          <p:cNvGrpSpPr/>
          <p:nvPr/>
        </p:nvGrpSpPr>
        <p:grpSpPr>
          <a:xfrm>
            <a:off x="63500" y="4263966"/>
            <a:ext cx="7776001" cy="411480"/>
            <a:chOff x="63500" y="4263966"/>
            <a:chExt cx="7776001" cy="411480"/>
          </a:xfrm>
        </p:grpSpPr>
        <p:sp>
          <p:nvSpPr>
            <p:cNvPr id="2307" name="Google Shape;2307;g124930c33bf_0_29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08" name="Google Shape;2308;g124930c33bf_0_29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309" name="Google Shape;2309;g124930c33bf_0_29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10" name="Google Shape;2310;g124930c33bf_0_29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311" name="Google Shape;2311;g124930c33bf_0_299"/>
          <p:cNvPicPr preferRelativeResize="0"/>
          <p:nvPr/>
        </p:nvPicPr>
        <p:blipFill rotWithShape="1">
          <a:blip r:embed="rId4">
            <a:alphaModFix/>
          </a:blip>
          <a:srcRect b="0" l="0" r="0" t="0"/>
          <a:stretch/>
        </p:blipFill>
        <p:spPr>
          <a:xfrm>
            <a:off x="2680900" y="481073"/>
            <a:ext cx="2367775" cy="2372001"/>
          </a:xfrm>
          <a:prstGeom prst="rect">
            <a:avLst/>
          </a:prstGeom>
          <a:noFill/>
          <a:ln>
            <a:noFill/>
          </a:ln>
        </p:spPr>
      </p:pic>
      <p:pic>
        <p:nvPicPr>
          <p:cNvPr id="2312" name="Google Shape;2312;g124930c33bf_0_299"/>
          <p:cNvPicPr preferRelativeResize="0"/>
          <p:nvPr/>
        </p:nvPicPr>
        <p:blipFill rotWithShape="1">
          <a:blip r:embed="rId5">
            <a:alphaModFix/>
          </a:blip>
          <a:srcRect b="0" l="0" r="0" t="0"/>
          <a:stretch/>
        </p:blipFill>
        <p:spPr>
          <a:xfrm>
            <a:off x="1573875" y="2485724"/>
            <a:ext cx="4352675" cy="1665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358" name="Google Shape;358;p1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59" name="Google Shape;359;p1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Software Components of a Capacity MAX System</a:t>
            </a:r>
            <a:endParaRPr b="1" i="0" sz="1200" u="none" cap="none" strike="noStrike">
              <a:solidFill>
                <a:srgbClr val="0063BE"/>
              </a:solidFill>
              <a:highlight>
                <a:srgbClr val="D9EAD3"/>
              </a:highlight>
              <a:latin typeface="Arial"/>
              <a:ea typeface="Arial"/>
              <a:cs typeface="Arial"/>
              <a:sym typeface="Arial"/>
            </a:endParaRPr>
          </a:p>
        </p:txBody>
      </p:sp>
      <p:grpSp>
        <p:nvGrpSpPr>
          <p:cNvPr id="360" name="Google Shape;360;p17"/>
          <p:cNvGrpSpPr/>
          <p:nvPr/>
        </p:nvGrpSpPr>
        <p:grpSpPr>
          <a:xfrm>
            <a:off x="63500" y="4263966"/>
            <a:ext cx="7776001" cy="411480"/>
            <a:chOff x="63500" y="4263966"/>
            <a:chExt cx="7776001" cy="411480"/>
          </a:xfrm>
        </p:grpSpPr>
        <p:sp>
          <p:nvSpPr>
            <p:cNvPr id="361" name="Google Shape;361;p1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2" name="Google Shape;362;p1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363" name="Google Shape;363;p1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4" name="Google Shape;364;p1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5" name="Google Shape;365;p17"/>
          <p:cNvSpPr txBox="1"/>
          <p:nvPr/>
        </p:nvSpPr>
        <p:spPr>
          <a:xfrm>
            <a:off x="497950" y="912125"/>
            <a:ext cx="6639300" cy="3336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n-GB" sz="1500" u="none" cap="none" strike="noStrike">
                <a:solidFill>
                  <a:schemeClr val="dk1"/>
                </a:solidFill>
                <a:latin typeface="Arial"/>
                <a:ea typeface="Arial"/>
                <a:cs typeface="Arial"/>
                <a:sym typeface="Arial"/>
              </a:rPr>
              <a:t>The following are mandatory software requirements that must be fulfilled in order to deploy a basic Capacity MAX system. A Capacity MAX system must have at least: </a:t>
            </a:r>
            <a:endParaRPr b="0" i="0" sz="1500" u="none" cap="none" strike="noStrike">
              <a:solidFill>
                <a:schemeClr val="dk1"/>
              </a:solidFill>
              <a:latin typeface="Arial"/>
              <a:ea typeface="Arial"/>
              <a:cs typeface="Arial"/>
              <a:sym typeface="Arial"/>
            </a:endParaRPr>
          </a:p>
          <a:p>
            <a:pPr indent="-279400" lvl="0" marL="457200" marR="0" rtl="0" algn="l">
              <a:lnSpc>
                <a:spcPct val="115000"/>
              </a:lnSpc>
              <a:spcBef>
                <a:spcPts val="0"/>
              </a:spcBef>
              <a:spcAft>
                <a:spcPts val="0"/>
              </a:spcAft>
              <a:buClr>
                <a:srgbClr val="000000"/>
              </a:buClr>
              <a:buSzPts val="800"/>
              <a:buFont typeface="Calibri"/>
              <a:buChar char="●"/>
            </a:pPr>
            <a:r>
              <a:rPr b="0" i="0" lang="en-GB" sz="1500" u="none" cap="none" strike="noStrike">
                <a:solidFill>
                  <a:schemeClr val="dk1"/>
                </a:solidFill>
                <a:latin typeface="Arial"/>
                <a:ea typeface="Arial"/>
                <a:cs typeface="Arial"/>
                <a:sym typeface="Arial"/>
              </a:rPr>
              <a:t>The Radio Management application to program the equipment.</a:t>
            </a:r>
            <a:endParaRPr b="0" i="0" sz="1500" u="none" cap="none" strike="noStrike">
              <a:solidFill>
                <a:schemeClr val="dk1"/>
              </a:solidFill>
              <a:latin typeface="Arial"/>
              <a:ea typeface="Arial"/>
              <a:cs typeface="Arial"/>
              <a:sym typeface="Arial"/>
            </a:endParaRPr>
          </a:p>
          <a:p>
            <a:pPr indent="-279400" lvl="0" marL="457200" marR="0" rtl="0" algn="l">
              <a:lnSpc>
                <a:spcPct val="115000"/>
              </a:lnSpc>
              <a:spcBef>
                <a:spcPts val="0"/>
              </a:spcBef>
              <a:spcAft>
                <a:spcPts val="0"/>
              </a:spcAft>
              <a:buClr>
                <a:srgbClr val="000000"/>
              </a:buClr>
              <a:buSzPts val="800"/>
              <a:buFont typeface="Calibri"/>
              <a:buChar char="●"/>
            </a:pPr>
            <a:r>
              <a:rPr b="0" i="0" lang="en-GB" sz="1500" u="none" cap="none" strike="noStrike">
                <a:solidFill>
                  <a:schemeClr val="dk1"/>
                </a:solidFill>
                <a:latin typeface="Arial"/>
                <a:ea typeface="Arial"/>
                <a:cs typeface="Arial"/>
                <a:sym typeface="Arial"/>
              </a:rPr>
              <a:t>Other software applications which may be needed depending on which Capacity MAX configuration is being deployed.</a:t>
            </a:r>
            <a:endParaRPr b="0" i="0" sz="1500" u="none" cap="none" strike="noStrike">
              <a:solidFill>
                <a:schemeClr val="dk1"/>
              </a:solidFill>
              <a:latin typeface="Arial"/>
              <a:ea typeface="Arial"/>
              <a:cs typeface="Arial"/>
              <a:sym typeface="Arial"/>
            </a:endParaRPr>
          </a:p>
          <a:p>
            <a:pPr indent="-279400" lvl="0" marL="457200" marR="0" rtl="0" algn="l">
              <a:lnSpc>
                <a:spcPct val="115000"/>
              </a:lnSpc>
              <a:spcBef>
                <a:spcPts val="0"/>
              </a:spcBef>
              <a:spcAft>
                <a:spcPts val="0"/>
              </a:spcAft>
              <a:buClr>
                <a:srgbClr val="000000"/>
              </a:buClr>
              <a:buSzPts val="800"/>
              <a:buFont typeface="Calibri"/>
              <a:buChar char="●"/>
            </a:pPr>
            <a:r>
              <a:rPr b="0" i="0" lang="en-GB" sz="1500" u="none" cap="none" strike="noStrike">
                <a:solidFill>
                  <a:schemeClr val="dk1"/>
                </a:solidFill>
                <a:latin typeface="Arial"/>
                <a:ea typeface="Arial"/>
                <a:cs typeface="Arial"/>
                <a:sym typeface="Arial"/>
              </a:rPr>
              <a:t>The System Advisor which can be optionally added to monitor call activity and equipment status.</a:t>
            </a:r>
            <a:endParaRPr b="0" i="0" sz="1500" u="none" cap="none" strike="noStrike">
              <a:solidFill>
                <a:schemeClr val="dk1"/>
              </a:solidFill>
              <a:latin typeface="Arial"/>
              <a:ea typeface="Arial"/>
              <a:cs typeface="Arial"/>
              <a:sym typeface="Arial"/>
            </a:endParaRPr>
          </a:p>
          <a:p>
            <a:pPr indent="-279400" lvl="0" marL="457200" marR="0" rtl="0" algn="l">
              <a:lnSpc>
                <a:spcPct val="115000"/>
              </a:lnSpc>
              <a:spcBef>
                <a:spcPts val="0"/>
              </a:spcBef>
              <a:spcAft>
                <a:spcPts val="0"/>
              </a:spcAft>
              <a:buClr>
                <a:srgbClr val="000000"/>
              </a:buClr>
              <a:buSzPts val="800"/>
              <a:buFont typeface="Calibri"/>
              <a:buChar char="●"/>
            </a:pPr>
            <a:r>
              <a:rPr b="0" i="0" lang="en-GB" sz="1500" u="none" cap="none" strike="noStrike">
                <a:solidFill>
                  <a:schemeClr val="dk1"/>
                </a:solidFill>
                <a:latin typeface="Arial"/>
                <a:ea typeface="Arial"/>
                <a:cs typeface="Arial"/>
                <a:sym typeface="Arial"/>
              </a:rPr>
              <a:t>MNIS VRC Gateways and MNIS Data Gateways which can be added to support wire-line voice and data applications.</a:t>
            </a:r>
            <a:endParaRPr b="0" i="0" sz="1500" u="none" cap="none" strike="noStrike">
              <a:solidFill>
                <a:schemeClr val="dk1"/>
              </a:solidFill>
              <a:latin typeface="Arial"/>
              <a:ea typeface="Arial"/>
              <a:cs typeface="Arial"/>
              <a:sym typeface="Arial"/>
            </a:endParaRPr>
          </a:p>
          <a:p>
            <a:pPr indent="-279400" lvl="0" marL="457200" marR="0" rtl="0" algn="l">
              <a:lnSpc>
                <a:spcPct val="115000"/>
              </a:lnSpc>
              <a:spcBef>
                <a:spcPts val="0"/>
              </a:spcBef>
              <a:spcAft>
                <a:spcPts val="0"/>
              </a:spcAft>
              <a:buClr>
                <a:srgbClr val="000000"/>
              </a:buClr>
              <a:buSzPts val="800"/>
              <a:buFont typeface="Calibri"/>
              <a:buChar char="●"/>
            </a:pPr>
            <a:r>
              <a:rPr b="0" i="0" lang="en-GB" sz="1500" u="none" cap="none" strike="noStrike">
                <a:solidFill>
                  <a:schemeClr val="dk1"/>
                </a:solidFill>
                <a:latin typeface="Arial"/>
                <a:ea typeface="Arial"/>
                <a:cs typeface="Arial"/>
                <a:sym typeface="Arial"/>
              </a:rPr>
              <a:t>A Battery Management application to manage the health of the radio’s batteries in the system.</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6" name="Shape 2316"/>
        <p:cNvGrpSpPr/>
        <p:nvPr/>
      </p:nvGrpSpPr>
      <p:grpSpPr>
        <a:xfrm>
          <a:off x="0" y="0"/>
          <a:ext cx="0" cy="0"/>
          <a:chOff x="0" y="0"/>
          <a:chExt cx="0" cy="0"/>
        </a:xfrm>
      </p:grpSpPr>
      <p:sp>
        <p:nvSpPr>
          <p:cNvPr id="2317" name="Google Shape;2317;p13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318" name="Google Shape;2318;p13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319" name="Google Shape;2319;p135"/>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p135"/>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p135"/>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p135"/>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3" name="Google Shape;2323;p135"/>
          <p:cNvSpPr txBox="1"/>
          <p:nvPr/>
        </p:nvSpPr>
        <p:spPr>
          <a:xfrm>
            <a:off x="203575" y="7271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End of Module</a:t>
            </a:r>
            <a:endParaRPr b="1" i="0" sz="1200" u="none" cap="none" strike="noStrike">
              <a:solidFill>
                <a:srgbClr val="0063BE"/>
              </a:solidFill>
              <a:highlight>
                <a:srgbClr val="D9EAD3"/>
              </a:highlight>
              <a:latin typeface="Arial"/>
              <a:ea typeface="Arial"/>
              <a:cs typeface="Arial"/>
              <a:sym typeface="Arial"/>
            </a:endParaRPr>
          </a:p>
        </p:txBody>
      </p:sp>
      <p:pic>
        <p:nvPicPr>
          <p:cNvPr id="2324" name="Google Shape;2324;p135"/>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325" name="Google Shape;2325;p135"/>
          <p:cNvSpPr txBox="1"/>
          <p:nvPr/>
        </p:nvSpPr>
        <p:spPr>
          <a:xfrm>
            <a:off x="203575" y="10878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You should now be able to:</a:t>
            </a:r>
            <a:endParaRPr b="1"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Describe deploying Capacity Max on a Virtual Private Network (VPN).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Describe deploying Capacity Max without VPN and using a Customized IP Plan.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Identify networking considerations that are common to deployments with and without a VPN.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Determine the IP address of a specific Capacity Max  component by using the Standard IP map. </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Describe the standard Capacity Max Subnet Mapping scheme. </a:t>
            </a:r>
            <a:endParaRPr b="0" i="0" sz="1100" u="none" cap="none" strike="noStrike">
              <a:solidFill>
                <a:schemeClr val="dk1"/>
              </a:solidFill>
              <a:latin typeface="Arial"/>
              <a:ea typeface="Arial"/>
              <a:cs typeface="Arial"/>
              <a:sym typeface="Arial"/>
            </a:endParaRPr>
          </a:p>
        </p:txBody>
      </p:sp>
      <p:sp>
        <p:nvSpPr>
          <p:cNvPr id="2326" name="Google Shape;2326;p13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0" name="Shape 2330"/>
        <p:cNvGrpSpPr/>
        <p:nvPr/>
      </p:nvGrpSpPr>
      <p:grpSpPr>
        <a:xfrm>
          <a:off x="0" y="0"/>
          <a:ext cx="0" cy="0"/>
          <a:chOff x="0" y="0"/>
          <a:chExt cx="0" cy="0"/>
        </a:xfrm>
      </p:grpSpPr>
      <p:sp>
        <p:nvSpPr>
          <p:cNvPr id="2331" name="Google Shape;2331;p13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32" name="Google Shape;2332;p13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333" name="Google Shape;2333;p136"/>
          <p:cNvSpPr txBox="1"/>
          <p:nvPr/>
        </p:nvSpPr>
        <p:spPr>
          <a:xfrm>
            <a:off x="68575" y="314249"/>
            <a:ext cx="7776000" cy="4351200"/>
          </a:xfrm>
          <a:prstGeom prst="rect">
            <a:avLst/>
          </a:prstGeom>
          <a:solidFill>
            <a:srgbClr val="666666"/>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2334" name="Google Shape;2334;p136"/>
          <p:cNvSpPr/>
          <p:nvPr/>
        </p:nvSpPr>
        <p:spPr>
          <a:xfrm>
            <a:off x="68575" y="695600"/>
            <a:ext cx="7776000" cy="840000"/>
          </a:xfrm>
          <a:prstGeom prst="rect">
            <a:avLst/>
          </a:prstGeom>
          <a:solidFill>
            <a:srgbClr val="43434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p136"/>
          <p:cNvSpPr/>
          <p:nvPr/>
        </p:nvSpPr>
        <p:spPr>
          <a:xfrm rot="8100000">
            <a:off x="4678034" y="3247712"/>
            <a:ext cx="3857833"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6" name="Google Shape;2336;p136"/>
          <p:cNvSpPr/>
          <p:nvPr/>
        </p:nvSpPr>
        <p:spPr>
          <a:xfrm rot="8100000">
            <a:off x="5565814" y="3617685"/>
            <a:ext cx="2812022"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7" name="Google Shape;2337;p136"/>
          <p:cNvSpPr/>
          <p:nvPr/>
        </p:nvSpPr>
        <p:spPr>
          <a:xfrm rot="8100000">
            <a:off x="6454715" y="3982983"/>
            <a:ext cx="1777666"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8" name="Google Shape;2338;p136"/>
          <p:cNvSpPr/>
          <p:nvPr/>
        </p:nvSpPr>
        <p:spPr>
          <a:xfrm flipH="1">
            <a:off x="7327700" y="4150100"/>
            <a:ext cx="511800" cy="511800"/>
          </a:xfrm>
          <a:prstGeom prst="rtTriangle">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9" name="Google Shape;2339;p136"/>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RM Planning</a:t>
            </a:r>
            <a:endParaRPr b="1" i="0" sz="1200" u="none" cap="none" strike="noStrike">
              <a:solidFill>
                <a:srgbClr val="FFFFFF"/>
              </a:solidFill>
              <a:highlight>
                <a:srgbClr val="D9EAD3"/>
              </a:highlight>
              <a:latin typeface="Arial"/>
              <a:ea typeface="Arial"/>
              <a:cs typeface="Arial"/>
              <a:sym typeface="Arial"/>
            </a:endParaRPr>
          </a:p>
        </p:txBody>
      </p:sp>
      <p:sp>
        <p:nvSpPr>
          <p:cNvPr id="2340" name="Google Shape;2340;p136"/>
          <p:cNvSpPr txBox="1"/>
          <p:nvPr/>
        </p:nvSpPr>
        <p:spPr>
          <a:xfrm>
            <a:off x="51175" y="728277"/>
            <a:ext cx="5616000" cy="3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Module 5</a:t>
            </a:r>
            <a:endParaRPr b="0" i="0" sz="1400" u="none" cap="none" strike="noStrike">
              <a:solidFill>
                <a:srgbClr val="FFFFFF"/>
              </a:solidFill>
              <a:highlight>
                <a:srgbClr val="D9EAD3"/>
              </a:highlight>
              <a:latin typeface="Arial"/>
              <a:ea typeface="Arial"/>
              <a:cs typeface="Arial"/>
              <a:sym typeface="Arial"/>
            </a:endParaRPr>
          </a:p>
        </p:txBody>
      </p:sp>
      <p:pic>
        <p:nvPicPr>
          <p:cNvPr id="2341" name="Google Shape;2341;p136"/>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342" name="Google Shape;2342;p13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6" name="Shape 2346"/>
        <p:cNvGrpSpPr/>
        <p:nvPr/>
      </p:nvGrpSpPr>
      <p:grpSpPr>
        <a:xfrm>
          <a:off x="0" y="0"/>
          <a:ext cx="0" cy="0"/>
          <a:chOff x="0" y="0"/>
          <a:chExt cx="0" cy="0"/>
        </a:xfrm>
      </p:grpSpPr>
      <p:sp>
        <p:nvSpPr>
          <p:cNvPr id="2347" name="Google Shape;2347;p13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State the Objectives</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48" name="Google Shape;2348;p13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349" name="Google Shape;2349;p137"/>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5 Objectives</a:t>
            </a:r>
            <a:endParaRPr b="1" i="0" sz="1200" u="none" cap="none" strike="noStrike">
              <a:solidFill>
                <a:srgbClr val="000000"/>
              </a:solidFill>
              <a:latin typeface="Arial"/>
              <a:ea typeface="Arial"/>
              <a:cs typeface="Arial"/>
              <a:sym typeface="Arial"/>
            </a:endParaRPr>
          </a:p>
        </p:txBody>
      </p:sp>
      <p:grpSp>
        <p:nvGrpSpPr>
          <p:cNvPr id="2350" name="Google Shape;2350;p137"/>
          <p:cNvGrpSpPr/>
          <p:nvPr/>
        </p:nvGrpSpPr>
        <p:grpSpPr>
          <a:xfrm>
            <a:off x="63500" y="4263966"/>
            <a:ext cx="7776001" cy="411480"/>
            <a:chOff x="63500" y="4263966"/>
            <a:chExt cx="7776001" cy="411480"/>
          </a:xfrm>
        </p:grpSpPr>
        <p:sp>
          <p:nvSpPr>
            <p:cNvPr id="2351" name="Google Shape;2351;p13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52" name="Google Shape;2352;p13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353" name="Google Shape;2353;p13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54" name="Google Shape;2354;p137"/>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rgbClr val="666666"/>
                </a:solidFill>
                <a:latin typeface="Arial"/>
                <a:ea typeface="Arial"/>
                <a:cs typeface="Arial"/>
                <a:sym typeface="Arial"/>
              </a:rPr>
              <a:t>At the end of this module, you should be able to:</a:t>
            </a:r>
            <a:endParaRPr b="0" i="0" sz="1100" u="none" cap="none" strike="noStrike">
              <a:solidFill>
                <a:srgbClr val="666666"/>
              </a:solidFill>
              <a:latin typeface="Arial"/>
              <a:ea typeface="Arial"/>
              <a:cs typeface="Arial"/>
              <a:sym typeface="Arial"/>
            </a:endParaRPr>
          </a:p>
          <a:p>
            <a:pPr indent="-298450" lvl="0" marL="457200" marR="0" rtl="0" algn="l">
              <a:lnSpc>
                <a:spcPct val="100000"/>
              </a:lnSpc>
              <a:spcBef>
                <a:spcPts val="120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Describe the overall purpose of the Radio Management (RM) Application.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Describe the components that make up the RM Application.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lang="en-GB" sz="1100"/>
              <a:t>Describe the different RM deployment topologies and examples.</a:t>
            </a:r>
            <a:endParaRPr b="0" i="0" sz="1100" u="none" cap="none" strike="noStrike">
              <a:solidFill>
                <a:srgbClr val="000000"/>
              </a:solidFill>
              <a:latin typeface="Arial"/>
              <a:ea typeface="Arial"/>
              <a:cs typeface="Arial"/>
              <a:sym typeface="Arial"/>
            </a:endParaRPr>
          </a:p>
        </p:txBody>
      </p:sp>
      <p:sp>
        <p:nvSpPr>
          <p:cNvPr id="2355" name="Google Shape;2355;p13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sp>
        <p:nvSpPr>
          <p:cNvPr id="2360" name="Google Shape;2360;p13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sections for this module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61" name="Google Shape;2361;p13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362" name="Google Shape;2362;p13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Map / Module Outline</a:t>
            </a:r>
            <a:endParaRPr b="1" i="0" sz="1200" u="none" cap="none" strike="noStrike">
              <a:solidFill>
                <a:srgbClr val="0063BE"/>
              </a:solidFill>
              <a:highlight>
                <a:srgbClr val="D9EAD3"/>
              </a:highlight>
              <a:latin typeface="Arial"/>
              <a:ea typeface="Arial"/>
              <a:cs typeface="Arial"/>
              <a:sym typeface="Arial"/>
            </a:endParaRPr>
          </a:p>
        </p:txBody>
      </p:sp>
      <p:sp>
        <p:nvSpPr>
          <p:cNvPr id="2363" name="Google Shape;2363;p138"/>
          <p:cNvSpPr txBox="1"/>
          <p:nvPr/>
        </p:nvSpPr>
        <p:spPr>
          <a:xfrm>
            <a:off x="51175" y="1018125"/>
            <a:ext cx="5616000" cy="10785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Section 1: Radio Management (RM) Overview</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a:t>
            </a:r>
            <a:r>
              <a:rPr lang="en-GB" sz="1100">
                <a:solidFill>
                  <a:schemeClr val="dk1"/>
                </a:solidFill>
              </a:rPr>
              <a:t>2</a:t>
            </a:r>
            <a:r>
              <a:rPr b="0" i="0" lang="en-GB" sz="1100" u="none" cap="none" strike="noStrike">
                <a:solidFill>
                  <a:schemeClr val="dk1"/>
                </a:solidFill>
                <a:latin typeface="Arial"/>
                <a:ea typeface="Arial"/>
                <a:cs typeface="Arial"/>
                <a:sym typeface="Arial"/>
              </a:rPr>
              <a:t>: Radio Management Deployment </a:t>
            </a:r>
            <a:r>
              <a:rPr lang="en-GB" sz="1100">
                <a:solidFill>
                  <a:schemeClr val="dk1"/>
                </a:solidFill>
              </a:rPr>
              <a:t>Topologies</a:t>
            </a:r>
            <a:endParaRPr b="0" i="0" sz="1100" u="none" cap="none" strike="noStrike">
              <a:solidFill>
                <a:srgbClr val="000000"/>
              </a:solidFill>
              <a:latin typeface="Arial"/>
              <a:ea typeface="Arial"/>
              <a:cs typeface="Arial"/>
              <a:sym typeface="Arial"/>
            </a:endParaRPr>
          </a:p>
        </p:txBody>
      </p:sp>
      <p:grpSp>
        <p:nvGrpSpPr>
          <p:cNvPr id="2364" name="Google Shape;2364;p138"/>
          <p:cNvGrpSpPr/>
          <p:nvPr/>
        </p:nvGrpSpPr>
        <p:grpSpPr>
          <a:xfrm>
            <a:off x="63500" y="4263966"/>
            <a:ext cx="7776001" cy="411480"/>
            <a:chOff x="63500" y="4263966"/>
            <a:chExt cx="7776001" cy="411480"/>
          </a:xfrm>
        </p:grpSpPr>
        <p:sp>
          <p:nvSpPr>
            <p:cNvPr id="2365" name="Google Shape;2365;p13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6" name="Google Shape;2366;p13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367" name="Google Shape;2367;p13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68" name="Google Shape;2368;p13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2" name="Shape 2372"/>
        <p:cNvGrpSpPr/>
        <p:nvPr/>
      </p:nvGrpSpPr>
      <p:grpSpPr>
        <a:xfrm>
          <a:off x="0" y="0"/>
          <a:ext cx="0" cy="0"/>
          <a:chOff x="0" y="0"/>
          <a:chExt cx="0" cy="0"/>
        </a:xfrm>
      </p:grpSpPr>
      <p:sp>
        <p:nvSpPr>
          <p:cNvPr id="2373" name="Google Shape;2373;p13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374" name="Google Shape;2374;p13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375" name="Google Shape;2375;p139"/>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6" name="Google Shape;2376;p139"/>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7" name="Google Shape;2377;p139"/>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8" name="Google Shape;2378;p139"/>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9" name="Google Shape;2379;p139"/>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Management (RM) Overview</a:t>
            </a:r>
            <a:endParaRPr b="1" i="0" sz="1200" u="none" cap="none" strike="noStrike">
              <a:solidFill>
                <a:srgbClr val="0063BE"/>
              </a:solidFill>
              <a:highlight>
                <a:srgbClr val="D9EAD3"/>
              </a:highlight>
              <a:latin typeface="Arial"/>
              <a:ea typeface="Arial"/>
              <a:cs typeface="Arial"/>
              <a:sym typeface="Arial"/>
            </a:endParaRPr>
          </a:p>
        </p:txBody>
      </p:sp>
      <p:pic>
        <p:nvPicPr>
          <p:cNvPr id="2380" name="Google Shape;2380;p139"/>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381" name="Google Shape;2381;p139"/>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1</a:t>
            </a:r>
            <a:endParaRPr b="0" i="0" sz="600" u="none" cap="none" strike="noStrike">
              <a:solidFill>
                <a:srgbClr val="666666"/>
              </a:solidFill>
              <a:highlight>
                <a:srgbClr val="D9EAD3"/>
              </a:highlight>
              <a:latin typeface="Arial"/>
              <a:ea typeface="Arial"/>
              <a:cs typeface="Arial"/>
              <a:sym typeface="Arial"/>
            </a:endParaRPr>
          </a:p>
        </p:txBody>
      </p:sp>
      <p:sp>
        <p:nvSpPr>
          <p:cNvPr id="2382" name="Google Shape;2382;p13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6" name="Shape 2386"/>
        <p:cNvGrpSpPr/>
        <p:nvPr/>
      </p:nvGrpSpPr>
      <p:grpSpPr>
        <a:xfrm>
          <a:off x="0" y="0"/>
          <a:ext cx="0" cy="0"/>
          <a:chOff x="0" y="0"/>
          <a:chExt cx="0" cy="0"/>
        </a:xfrm>
      </p:grpSpPr>
      <p:sp>
        <p:nvSpPr>
          <p:cNvPr id="2387" name="Google Shape;2387;p14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388" name="Google Shape;2388;p14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389" name="Google Shape;2389;p14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Management Description</a:t>
            </a:r>
            <a:endParaRPr b="1" i="0" sz="1200" u="none" cap="none" strike="noStrike">
              <a:solidFill>
                <a:srgbClr val="0063BE"/>
              </a:solidFill>
              <a:highlight>
                <a:srgbClr val="D9EAD3"/>
              </a:highlight>
              <a:latin typeface="Arial"/>
              <a:ea typeface="Arial"/>
              <a:cs typeface="Arial"/>
              <a:sym typeface="Arial"/>
            </a:endParaRPr>
          </a:p>
        </p:txBody>
      </p:sp>
      <p:grpSp>
        <p:nvGrpSpPr>
          <p:cNvPr id="2390" name="Google Shape;2390;p142"/>
          <p:cNvGrpSpPr/>
          <p:nvPr/>
        </p:nvGrpSpPr>
        <p:grpSpPr>
          <a:xfrm>
            <a:off x="63500" y="4263966"/>
            <a:ext cx="7776001" cy="411480"/>
            <a:chOff x="63500" y="4263966"/>
            <a:chExt cx="7776001" cy="411480"/>
          </a:xfrm>
        </p:grpSpPr>
        <p:sp>
          <p:nvSpPr>
            <p:cNvPr id="2391" name="Google Shape;2391;p14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92" name="Google Shape;2392;p14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393" name="Google Shape;2393;p14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94" name="Google Shape;2394;p14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395" name="Google Shape;2395;p142"/>
          <p:cNvPicPr preferRelativeResize="0"/>
          <p:nvPr/>
        </p:nvPicPr>
        <p:blipFill rotWithShape="1">
          <a:blip r:embed="rId4">
            <a:alphaModFix/>
          </a:blip>
          <a:srcRect b="0" l="0" r="0" t="0"/>
          <a:stretch/>
        </p:blipFill>
        <p:spPr>
          <a:xfrm>
            <a:off x="1169046" y="825602"/>
            <a:ext cx="5421829" cy="1508125"/>
          </a:xfrm>
          <a:prstGeom prst="rect">
            <a:avLst/>
          </a:prstGeom>
          <a:noFill/>
          <a:ln>
            <a:noFill/>
          </a:ln>
        </p:spPr>
      </p:pic>
      <p:sp>
        <p:nvSpPr>
          <p:cNvPr id="2396" name="Google Shape;2396;p142"/>
          <p:cNvSpPr txBox="1"/>
          <p:nvPr/>
        </p:nvSpPr>
        <p:spPr>
          <a:xfrm>
            <a:off x="820825" y="2356175"/>
            <a:ext cx="6325800" cy="2124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 Management (RM) is a suite of applications that allows the user to centrally manage their fleet of radios, and in the case of Capacity Max, their entire system.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following devices are configured and managed using RM:</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Repeaters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Subscribers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Capacity Max System Servers (CMSS) </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Capacity Max MNIS Data Gateways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0" name="Shape 2400"/>
        <p:cNvGrpSpPr/>
        <p:nvPr/>
      </p:nvGrpSpPr>
      <p:grpSpPr>
        <a:xfrm>
          <a:off x="0" y="0"/>
          <a:ext cx="0" cy="0"/>
          <a:chOff x="0" y="0"/>
          <a:chExt cx="0" cy="0"/>
        </a:xfrm>
      </p:grpSpPr>
      <p:sp>
        <p:nvSpPr>
          <p:cNvPr id="2401" name="Google Shape;2401;p14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402" name="Google Shape;2402;p14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403" name="Google Shape;2403;p14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Management Key Concepts</a:t>
            </a:r>
            <a:endParaRPr b="1" i="0" sz="1200" u="none" cap="none" strike="noStrike">
              <a:solidFill>
                <a:srgbClr val="0063BE"/>
              </a:solidFill>
              <a:highlight>
                <a:srgbClr val="D9EAD3"/>
              </a:highlight>
              <a:latin typeface="Arial"/>
              <a:ea typeface="Arial"/>
              <a:cs typeface="Arial"/>
              <a:sym typeface="Arial"/>
            </a:endParaRPr>
          </a:p>
        </p:txBody>
      </p:sp>
      <p:grpSp>
        <p:nvGrpSpPr>
          <p:cNvPr id="2404" name="Google Shape;2404;p144"/>
          <p:cNvGrpSpPr/>
          <p:nvPr/>
        </p:nvGrpSpPr>
        <p:grpSpPr>
          <a:xfrm>
            <a:off x="63500" y="4263966"/>
            <a:ext cx="7776001" cy="411480"/>
            <a:chOff x="63500" y="4263966"/>
            <a:chExt cx="7776001" cy="411480"/>
          </a:xfrm>
        </p:grpSpPr>
        <p:sp>
          <p:nvSpPr>
            <p:cNvPr id="2405" name="Google Shape;2405;p14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06" name="Google Shape;2406;p14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407" name="Google Shape;2407;p14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08" name="Google Shape;2408;p14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09" name="Google Shape;2409;p144"/>
          <p:cNvSpPr txBox="1"/>
          <p:nvPr/>
        </p:nvSpPr>
        <p:spPr>
          <a:xfrm>
            <a:off x="866025" y="1061825"/>
            <a:ext cx="5783400" cy="2770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Scheduled read and write operations via flexible delivery methods: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Over the Air (OTA).</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Subscriber radios only.</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Requires MNIS Data Gateway installed on a PC (can cohab with RM).</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Over the IP network.</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Repeaters and Capacity Max System Servers.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Over the air via WiFi.</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Compatible subscriber radios only.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Direct USB connection.</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Radios and repeaters only.</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3" name="Shape 2413"/>
        <p:cNvGrpSpPr/>
        <p:nvPr/>
      </p:nvGrpSpPr>
      <p:grpSpPr>
        <a:xfrm>
          <a:off x="0" y="0"/>
          <a:ext cx="0" cy="0"/>
          <a:chOff x="0" y="0"/>
          <a:chExt cx="0" cy="0"/>
        </a:xfrm>
      </p:grpSpPr>
      <p:sp>
        <p:nvSpPr>
          <p:cNvPr id="2414" name="Google Shape;2414;p14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415" name="Google Shape;2415;p14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416" name="Google Shape;2416;p14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Management Server</a:t>
            </a:r>
            <a:endParaRPr b="1" i="0" sz="1200" u="none" cap="none" strike="noStrike">
              <a:solidFill>
                <a:srgbClr val="0063BE"/>
              </a:solidFill>
              <a:highlight>
                <a:srgbClr val="D9EAD3"/>
              </a:highlight>
              <a:latin typeface="Arial"/>
              <a:ea typeface="Arial"/>
              <a:cs typeface="Arial"/>
              <a:sym typeface="Arial"/>
            </a:endParaRPr>
          </a:p>
        </p:txBody>
      </p:sp>
      <p:grpSp>
        <p:nvGrpSpPr>
          <p:cNvPr id="2417" name="Google Shape;2417;p146"/>
          <p:cNvGrpSpPr/>
          <p:nvPr/>
        </p:nvGrpSpPr>
        <p:grpSpPr>
          <a:xfrm>
            <a:off x="63500" y="4263966"/>
            <a:ext cx="7776001" cy="411480"/>
            <a:chOff x="63500" y="4263966"/>
            <a:chExt cx="7776001" cy="411480"/>
          </a:xfrm>
        </p:grpSpPr>
        <p:sp>
          <p:nvSpPr>
            <p:cNvPr id="2418" name="Google Shape;2418;p14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19" name="Google Shape;2419;p14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420" name="Google Shape;2420;p14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21" name="Google Shape;2421;p14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RM Server</a:t>
            </a:r>
            <a:endParaRPr>
              <a:solidFill>
                <a:schemeClr val="dk1"/>
              </a:solidFill>
            </a:endParaRPr>
          </a:p>
          <a:p>
            <a:pPr indent="-317500" lvl="1" marL="9144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Contains the RM Database. </a:t>
            </a:r>
            <a:endParaRPr>
              <a:solidFill>
                <a:schemeClr val="dk1"/>
              </a:solidFill>
            </a:endParaRPr>
          </a:p>
          <a:p>
            <a:pPr indent="-317500" lvl="0" marL="4572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RM Client</a:t>
            </a:r>
            <a:endParaRPr>
              <a:solidFill>
                <a:schemeClr val="dk1"/>
              </a:solidFill>
            </a:endParaRPr>
          </a:p>
          <a:p>
            <a:pPr indent="-317500" lvl="1" marL="9144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Used to edit and manage configuration data in RM.</a:t>
            </a:r>
            <a:endParaRPr>
              <a:solidFill>
                <a:schemeClr val="dk1"/>
              </a:solidFill>
            </a:endParaRPr>
          </a:p>
          <a:p>
            <a:pPr indent="-317500" lvl="0" marL="4572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RM Job Processor</a:t>
            </a:r>
            <a:endParaRPr>
              <a:solidFill>
                <a:schemeClr val="dk1"/>
              </a:solidFill>
            </a:endParaRPr>
          </a:p>
          <a:p>
            <a:pPr indent="-317500" lvl="1" marL="9144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Processes scheduled jobs for targeted devices. </a:t>
            </a:r>
            <a:endParaRPr>
              <a:solidFill>
                <a:schemeClr val="dk1"/>
              </a:solidFill>
            </a:endParaRPr>
          </a:p>
          <a:p>
            <a:pPr indent="-317500" lvl="0" marL="4572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RM Device Programmer</a:t>
            </a:r>
            <a:endParaRPr>
              <a:solidFill>
                <a:schemeClr val="dk1"/>
              </a:solidFill>
            </a:endParaRPr>
          </a:p>
          <a:p>
            <a:pPr indent="-317500" lvl="1" marL="914400" rtl="0" algn="l">
              <a:spcBef>
                <a:spcPts val="0"/>
              </a:spcBef>
              <a:spcAft>
                <a:spcPts val="0"/>
              </a:spcAft>
              <a:buClr>
                <a:schemeClr val="dk1"/>
              </a:buClr>
              <a:buSzPts val="1400"/>
              <a:buFont typeface="Calibri"/>
              <a:buChar char="○"/>
            </a:pPr>
            <a:r>
              <a:rPr lang="en-GB">
                <a:solidFill>
                  <a:schemeClr val="dk1"/>
                </a:solidFill>
                <a:latin typeface="Calibri"/>
                <a:ea typeface="Calibri"/>
                <a:cs typeface="Calibri"/>
                <a:sym typeface="Calibri"/>
              </a:rPr>
              <a:t>Programs subscribers, repeaters and CMSS with scheduled jobs from RM</a:t>
            </a:r>
            <a:endParaRPr sz="1100"/>
          </a:p>
        </p:txBody>
      </p:sp>
      <p:pic>
        <p:nvPicPr>
          <p:cNvPr id="2422" name="Google Shape;2422;p146"/>
          <p:cNvPicPr preferRelativeResize="0"/>
          <p:nvPr/>
        </p:nvPicPr>
        <p:blipFill rotWithShape="1">
          <a:blip r:embed="rId4">
            <a:alphaModFix/>
          </a:blip>
          <a:srcRect b="0" l="0" r="0" t="0"/>
          <a:stretch/>
        </p:blipFill>
        <p:spPr>
          <a:xfrm>
            <a:off x="1093721" y="2595302"/>
            <a:ext cx="5421829" cy="1508125"/>
          </a:xfrm>
          <a:prstGeom prst="rect">
            <a:avLst/>
          </a:prstGeom>
          <a:noFill/>
          <a:ln>
            <a:noFill/>
          </a:ln>
        </p:spPr>
      </p:pic>
      <p:sp>
        <p:nvSpPr>
          <p:cNvPr id="2423" name="Google Shape;2423;p146"/>
          <p:cNvSpPr txBox="1"/>
          <p:nvPr/>
        </p:nvSpPr>
        <p:spPr>
          <a:xfrm>
            <a:off x="512075" y="888600"/>
            <a:ext cx="69057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RM Server is the main hub of the RM.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RM database resides on the RM Server.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All other RM components (Client, Device Programmer, Job Processor) contact the RM Server to interface with the RM database.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7" name="Shape 2427"/>
        <p:cNvGrpSpPr/>
        <p:nvPr/>
      </p:nvGrpSpPr>
      <p:grpSpPr>
        <a:xfrm>
          <a:off x="0" y="0"/>
          <a:ext cx="0" cy="0"/>
          <a:chOff x="0" y="0"/>
          <a:chExt cx="0" cy="0"/>
        </a:xfrm>
      </p:grpSpPr>
      <p:sp>
        <p:nvSpPr>
          <p:cNvPr id="2428" name="Google Shape;2428;p14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429" name="Google Shape;2429;p14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430" name="Google Shape;2430;p14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Management Client</a:t>
            </a:r>
            <a:endParaRPr b="1" i="0" sz="1200" u="none" cap="none" strike="noStrike">
              <a:solidFill>
                <a:srgbClr val="0063BE"/>
              </a:solidFill>
              <a:highlight>
                <a:srgbClr val="D9EAD3"/>
              </a:highlight>
              <a:latin typeface="Arial"/>
              <a:ea typeface="Arial"/>
              <a:cs typeface="Arial"/>
              <a:sym typeface="Arial"/>
            </a:endParaRPr>
          </a:p>
        </p:txBody>
      </p:sp>
      <p:grpSp>
        <p:nvGrpSpPr>
          <p:cNvPr id="2431" name="Google Shape;2431;p147"/>
          <p:cNvGrpSpPr/>
          <p:nvPr/>
        </p:nvGrpSpPr>
        <p:grpSpPr>
          <a:xfrm>
            <a:off x="63500" y="4263966"/>
            <a:ext cx="7776001" cy="411480"/>
            <a:chOff x="63500" y="4263966"/>
            <a:chExt cx="7776001" cy="411480"/>
          </a:xfrm>
        </p:grpSpPr>
        <p:sp>
          <p:nvSpPr>
            <p:cNvPr id="2432" name="Google Shape;2432;p14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33" name="Google Shape;2433;p14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434" name="Google Shape;2434;p14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35" name="Google Shape;2435;p14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436" name="Google Shape;2436;p147"/>
          <p:cNvPicPr preferRelativeResize="0"/>
          <p:nvPr/>
        </p:nvPicPr>
        <p:blipFill rotWithShape="1">
          <a:blip r:embed="rId4">
            <a:alphaModFix/>
          </a:blip>
          <a:srcRect b="0" l="0" r="0" t="0"/>
          <a:stretch/>
        </p:blipFill>
        <p:spPr>
          <a:xfrm>
            <a:off x="2034175" y="2378995"/>
            <a:ext cx="3709199" cy="1808779"/>
          </a:xfrm>
          <a:prstGeom prst="rect">
            <a:avLst/>
          </a:prstGeom>
          <a:noFill/>
          <a:ln>
            <a:noFill/>
          </a:ln>
        </p:spPr>
      </p:pic>
      <p:sp>
        <p:nvSpPr>
          <p:cNvPr id="2437" name="Google Shape;2437;p147"/>
          <p:cNvSpPr txBox="1"/>
          <p:nvPr/>
        </p:nvSpPr>
        <p:spPr>
          <a:xfrm>
            <a:off x="353925" y="820825"/>
            <a:ext cx="7184100" cy="1262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RM Client is the tool that users work with to manage the devices in the RM Database and schedule programming jobs.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All RM data is created and managed using the RM Clients.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An RM system can have multiple RM Clients connected to the same database.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1" name="Shape 2441"/>
        <p:cNvGrpSpPr/>
        <p:nvPr/>
      </p:nvGrpSpPr>
      <p:grpSpPr>
        <a:xfrm>
          <a:off x="0" y="0"/>
          <a:ext cx="0" cy="0"/>
          <a:chOff x="0" y="0"/>
          <a:chExt cx="0" cy="0"/>
        </a:xfrm>
      </p:grpSpPr>
      <p:sp>
        <p:nvSpPr>
          <p:cNvPr id="2442" name="Google Shape;2442;p15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443" name="Google Shape;2443;p15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444" name="Google Shape;2444;p15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Management Job Processor</a:t>
            </a:r>
            <a:endParaRPr b="1" i="0" sz="1200" u="none" cap="none" strike="noStrike">
              <a:solidFill>
                <a:srgbClr val="0063BE"/>
              </a:solidFill>
              <a:highlight>
                <a:srgbClr val="D9EAD3"/>
              </a:highlight>
              <a:latin typeface="Arial"/>
              <a:ea typeface="Arial"/>
              <a:cs typeface="Arial"/>
              <a:sym typeface="Arial"/>
            </a:endParaRPr>
          </a:p>
        </p:txBody>
      </p:sp>
      <p:grpSp>
        <p:nvGrpSpPr>
          <p:cNvPr id="2445" name="Google Shape;2445;p151"/>
          <p:cNvGrpSpPr/>
          <p:nvPr/>
        </p:nvGrpSpPr>
        <p:grpSpPr>
          <a:xfrm>
            <a:off x="63500" y="4263966"/>
            <a:ext cx="7776001" cy="411480"/>
            <a:chOff x="63500" y="4263966"/>
            <a:chExt cx="7776001" cy="411480"/>
          </a:xfrm>
        </p:grpSpPr>
        <p:sp>
          <p:nvSpPr>
            <p:cNvPr id="2446" name="Google Shape;2446;p15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7" name="Google Shape;2447;p15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448" name="Google Shape;2448;p15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49" name="Google Shape;2449;p15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50" name="Google Shape;2450;p151"/>
          <p:cNvSpPr txBox="1"/>
          <p:nvPr/>
        </p:nvSpPr>
        <p:spPr>
          <a:xfrm>
            <a:off x="436775" y="1001575"/>
            <a:ext cx="6159900" cy="1693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On Device writes, the Job Processor combines the programming elements from the RM database into a single package that is sent to the Device Programmer.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On Device reads, the Job Processor deconstructs the information read from the radio into all the programming elements managed in the RM Database.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 Radio Management system can have multiple Job Processors.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19"/>
          <p:cNvPicPr preferRelativeResize="0"/>
          <p:nvPr/>
        </p:nvPicPr>
        <p:blipFill rotWithShape="1">
          <a:blip r:embed="rId3">
            <a:alphaModFix/>
          </a:blip>
          <a:srcRect b="0" l="0" r="0" t="0"/>
          <a:stretch/>
        </p:blipFill>
        <p:spPr>
          <a:xfrm>
            <a:off x="1552375" y="2944077"/>
            <a:ext cx="5033400" cy="1312424"/>
          </a:xfrm>
          <a:prstGeom prst="rect">
            <a:avLst/>
          </a:prstGeom>
          <a:noFill/>
          <a:ln>
            <a:noFill/>
          </a:ln>
        </p:spPr>
      </p:pic>
      <p:sp>
        <p:nvSpPr>
          <p:cNvPr id="371" name="Google Shape;371;p1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br>
              <a:rPr b="1" lang="en-GB"/>
            </a:br>
            <a:r>
              <a:rPr b="1" lang="en-GB"/>
              <a:t>Refer to the PPT slide deck.</a:t>
            </a:r>
            <a:endParaRPr b="1"/>
          </a:p>
        </p:txBody>
      </p:sp>
      <p:sp>
        <p:nvSpPr>
          <p:cNvPr id="372" name="Google Shape;372;p1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73" name="Google Shape;373;p1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Three Site System Example (2/2)</a:t>
            </a:r>
            <a:endParaRPr b="1" i="0" sz="1200" u="none" cap="none" strike="noStrike">
              <a:solidFill>
                <a:srgbClr val="0063BE"/>
              </a:solidFill>
              <a:highlight>
                <a:srgbClr val="D9EAD3"/>
              </a:highlight>
              <a:latin typeface="Arial"/>
              <a:ea typeface="Arial"/>
              <a:cs typeface="Arial"/>
              <a:sym typeface="Arial"/>
            </a:endParaRPr>
          </a:p>
        </p:txBody>
      </p:sp>
      <p:grpSp>
        <p:nvGrpSpPr>
          <p:cNvPr id="374" name="Google Shape;374;p19"/>
          <p:cNvGrpSpPr/>
          <p:nvPr/>
        </p:nvGrpSpPr>
        <p:grpSpPr>
          <a:xfrm>
            <a:off x="63500" y="4263966"/>
            <a:ext cx="7776001" cy="411480"/>
            <a:chOff x="63500" y="4263966"/>
            <a:chExt cx="7776001" cy="411480"/>
          </a:xfrm>
        </p:grpSpPr>
        <p:sp>
          <p:nvSpPr>
            <p:cNvPr id="375" name="Google Shape;375;p1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6" name="Google Shape;376;p19"/>
            <p:cNvPicPr preferRelativeResize="0"/>
            <p:nvPr/>
          </p:nvPicPr>
          <p:blipFill rotWithShape="1">
            <a:blip r:embed="rId4">
              <a:alphaModFix/>
            </a:blip>
            <a:srcRect b="0" l="0" r="0" t="0"/>
            <a:stretch/>
          </p:blipFill>
          <p:spPr>
            <a:xfrm>
              <a:off x="78370" y="4263966"/>
              <a:ext cx="411480" cy="411480"/>
            </a:xfrm>
            <a:prstGeom prst="rect">
              <a:avLst/>
            </a:prstGeom>
            <a:noFill/>
            <a:ln>
              <a:noFill/>
            </a:ln>
          </p:spPr>
        </p:pic>
        <p:sp>
          <p:nvSpPr>
            <p:cNvPr id="377" name="Google Shape;377;p1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78" name="Google Shape;378;p1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Example of three site system with a single CMSS and 2 repeaters on each site. Assuming the learner completed all the course pre-requisites, this graphic should be used to quiz their knowledge of the different components, both hardware and software, that make up a Capacity MAX system. You should not lecture them but rather use questioning technique to review these concepts.</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Note: Number 17 represents iLo connection.</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Answers to previous slide now shown onscreen, review with learners as situation requires.</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p:txBody>
      </p:sp>
      <p:pic>
        <p:nvPicPr>
          <p:cNvPr id="379" name="Google Shape;379;p19"/>
          <p:cNvPicPr preferRelativeResize="0"/>
          <p:nvPr/>
        </p:nvPicPr>
        <p:blipFill rotWithShape="1">
          <a:blip r:embed="rId5">
            <a:alphaModFix/>
          </a:blip>
          <a:srcRect b="0" l="0" r="0" t="0"/>
          <a:stretch/>
        </p:blipFill>
        <p:spPr>
          <a:xfrm>
            <a:off x="2667000" y="622100"/>
            <a:ext cx="3905050" cy="768550"/>
          </a:xfrm>
          <a:prstGeom prst="rect">
            <a:avLst/>
          </a:prstGeom>
          <a:noFill/>
          <a:ln>
            <a:noFill/>
          </a:ln>
        </p:spPr>
      </p:pic>
      <p:pic>
        <p:nvPicPr>
          <p:cNvPr id="380" name="Google Shape;380;p19"/>
          <p:cNvPicPr preferRelativeResize="0"/>
          <p:nvPr/>
        </p:nvPicPr>
        <p:blipFill rotWithShape="1">
          <a:blip r:embed="rId6">
            <a:alphaModFix/>
          </a:blip>
          <a:srcRect b="0" l="0" r="0" t="0"/>
          <a:stretch/>
        </p:blipFill>
        <p:spPr>
          <a:xfrm>
            <a:off x="1362686" y="1350275"/>
            <a:ext cx="5299290" cy="2549138"/>
          </a:xfrm>
          <a:prstGeom prst="rect">
            <a:avLst/>
          </a:prstGeom>
          <a:noFill/>
          <a:ln>
            <a:noFill/>
          </a:ln>
        </p:spPr>
      </p:pic>
      <p:pic>
        <p:nvPicPr>
          <p:cNvPr id="381" name="Google Shape;381;p19"/>
          <p:cNvPicPr preferRelativeResize="0"/>
          <p:nvPr/>
        </p:nvPicPr>
        <p:blipFill rotWithShape="1">
          <a:blip r:embed="rId7">
            <a:alphaModFix/>
          </a:blip>
          <a:srcRect b="0" l="0" r="0" t="0"/>
          <a:stretch/>
        </p:blipFill>
        <p:spPr>
          <a:xfrm flipH="1">
            <a:off x="3733377" y="1108076"/>
            <a:ext cx="9381" cy="863050"/>
          </a:xfrm>
          <a:prstGeom prst="rect">
            <a:avLst/>
          </a:prstGeom>
          <a:noFill/>
          <a:ln>
            <a:noFill/>
          </a:ln>
        </p:spPr>
      </p:pic>
      <p:pic>
        <p:nvPicPr>
          <p:cNvPr id="382" name="Google Shape;382;p19"/>
          <p:cNvPicPr preferRelativeResize="0"/>
          <p:nvPr/>
        </p:nvPicPr>
        <p:blipFill rotWithShape="1">
          <a:blip r:embed="rId8">
            <a:alphaModFix/>
          </a:blip>
          <a:srcRect b="0" l="0" r="0" t="0"/>
          <a:stretch/>
        </p:blipFill>
        <p:spPr>
          <a:xfrm>
            <a:off x="3667650" y="1911750"/>
            <a:ext cx="609603" cy="511638"/>
          </a:xfrm>
          <a:prstGeom prst="rect">
            <a:avLst/>
          </a:prstGeom>
          <a:noFill/>
          <a:ln>
            <a:noFill/>
          </a:ln>
        </p:spPr>
      </p:pic>
      <p:pic>
        <p:nvPicPr>
          <p:cNvPr id="383" name="Google Shape;383;p19"/>
          <p:cNvPicPr preferRelativeResize="0"/>
          <p:nvPr/>
        </p:nvPicPr>
        <p:blipFill rotWithShape="1">
          <a:blip r:embed="rId9">
            <a:alphaModFix/>
          </a:blip>
          <a:srcRect b="0" l="0" r="0" t="0"/>
          <a:stretch/>
        </p:blipFill>
        <p:spPr>
          <a:xfrm>
            <a:off x="5326925" y="1971125"/>
            <a:ext cx="1188350" cy="737375"/>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g113ed23d07b_0_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456" name="Google Shape;2456;g113ed23d07b_0_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457" name="Google Shape;2457;g113ed23d07b_0_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Management Device Programmer</a:t>
            </a:r>
            <a:endParaRPr b="1" i="0" sz="1200" u="none" cap="none" strike="noStrike">
              <a:solidFill>
                <a:srgbClr val="0063BE"/>
              </a:solidFill>
              <a:highlight>
                <a:srgbClr val="D9EAD3"/>
              </a:highlight>
              <a:latin typeface="Arial"/>
              <a:ea typeface="Arial"/>
              <a:cs typeface="Arial"/>
              <a:sym typeface="Arial"/>
            </a:endParaRPr>
          </a:p>
        </p:txBody>
      </p:sp>
      <p:grpSp>
        <p:nvGrpSpPr>
          <p:cNvPr id="2458" name="Google Shape;2458;g113ed23d07b_0_0"/>
          <p:cNvGrpSpPr/>
          <p:nvPr/>
        </p:nvGrpSpPr>
        <p:grpSpPr>
          <a:xfrm>
            <a:off x="63500" y="4263966"/>
            <a:ext cx="7776001" cy="411480"/>
            <a:chOff x="63500" y="4263966"/>
            <a:chExt cx="7776001" cy="411480"/>
          </a:xfrm>
        </p:grpSpPr>
        <p:sp>
          <p:nvSpPr>
            <p:cNvPr id="2459" name="Google Shape;2459;g113ed23d07b_0_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60" name="Google Shape;2460;g113ed23d07b_0_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461" name="Google Shape;2461;g113ed23d07b_0_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62" name="Google Shape;2462;g113ed23d07b_0_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63" name="Google Shape;2463;g113ed23d07b_0_0"/>
          <p:cNvSpPr txBox="1"/>
          <p:nvPr/>
        </p:nvSpPr>
        <p:spPr>
          <a:xfrm>
            <a:off x="197224" y="914400"/>
            <a:ext cx="7306200" cy="31092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Device Programmer (DP) completes programming jobs scheduled in the RM Client. </a:t>
            </a:r>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Device Programmer supports and be configured to allow the following programming method:</a:t>
            </a:r>
            <a:endParaRPr b="0" i="0" sz="1400" u="none" cap="none" strike="noStrike">
              <a:solidFill>
                <a:srgbClr val="000000"/>
              </a:solidFill>
              <a:latin typeface="Calibri"/>
              <a:ea typeface="Calibri"/>
              <a:cs typeface="Calibri"/>
              <a:sym typeface="Calibri"/>
            </a:endParaRPr>
          </a:p>
          <a:p>
            <a:pPr indent="0" lvl="8" marL="139700" marR="0" rtl="0" algn="l">
              <a:lnSpc>
                <a:spcPct val="100000"/>
              </a:lnSpc>
              <a:spcBef>
                <a:spcPts val="0"/>
              </a:spcBef>
              <a:spcAft>
                <a:spcPts val="0"/>
              </a:spcAft>
              <a:buNone/>
            </a:pPr>
            <a:r>
              <a:rPr b="0" i="0" lang="en-GB" sz="1400" u="none" cap="none" strike="noStrike">
                <a:solidFill>
                  <a:srgbClr val="000000"/>
                </a:solidFill>
                <a:latin typeface="Calibri"/>
                <a:ea typeface="Calibri"/>
                <a:cs typeface="Calibri"/>
                <a:sym typeface="Calibri"/>
              </a:rPr>
              <a:t>                                 - USB, </a:t>
            </a:r>
            <a:endParaRPr b="0" i="0" sz="1400" u="none" cap="none" strike="noStrike">
              <a:solidFill>
                <a:srgbClr val="000000"/>
              </a:solidFill>
              <a:latin typeface="Calibri"/>
              <a:ea typeface="Calibri"/>
              <a:cs typeface="Calibri"/>
              <a:sym typeface="Calibri"/>
            </a:endParaRPr>
          </a:p>
          <a:p>
            <a:pPr indent="0" lvl="8" marL="139700" marR="0" rtl="0" algn="l">
              <a:lnSpc>
                <a:spcPct val="100000"/>
              </a:lnSpc>
              <a:spcBef>
                <a:spcPts val="0"/>
              </a:spcBef>
              <a:spcAft>
                <a:spcPts val="0"/>
              </a:spcAft>
              <a:buNone/>
            </a:pPr>
            <a:r>
              <a:rPr b="0" i="0" lang="en-GB" sz="1400" u="none" cap="none" strike="noStrike">
                <a:solidFill>
                  <a:srgbClr val="000000"/>
                </a:solidFill>
                <a:latin typeface="Calibri"/>
                <a:ea typeface="Calibri"/>
                <a:cs typeface="Calibri"/>
                <a:sym typeface="Calibri"/>
              </a:rPr>
              <a:t>                                  - Over The Air programming (OTAP)</a:t>
            </a:r>
            <a:endParaRPr/>
          </a:p>
          <a:p>
            <a:pPr indent="0" lvl="8" marL="139700" marR="0" rtl="0" algn="l">
              <a:lnSpc>
                <a:spcPct val="100000"/>
              </a:lnSpc>
              <a:spcBef>
                <a:spcPts val="0"/>
              </a:spcBef>
              <a:spcAft>
                <a:spcPts val="0"/>
              </a:spcAft>
              <a:buNone/>
            </a:pPr>
            <a:r>
              <a:rPr b="0" i="0" lang="en-GB" sz="1400" u="none" cap="none" strike="noStrike">
                <a:solidFill>
                  <a:srgbClr val="000000"/>
                </a:solidFill>
                <a:latin typeface="Calibri"/>
                <a:ea typeface="Calibri"/>
                <a:cs typeface="Calibri"/>
                <a:sym typeface="Calibri"/>
              </a:rPr>
              <a:t>                                  - IP programming.</a:t>
            </a:r>
            <a:endParaRPr/>
          </a:p>
          <a:p>
            <a:pPr indent="0" lvl="8" marL="139700" marR="0" rtl="0" algn="l">
              <a:lnSpc>
                <a:spcPct val="100000"/>
              </a:lnSpc>
              <a:spcBef>
                <a:spcPts val="0"/>
              </a:spcBef>
              <a:spcAft>
                <a:spcPts val="0"/>
              </a:spcAft>
              <a:buNone/>
            </a:pPr>
            <a:r>
              <a:rPr b="0" i="0" lang="en-GB" sz="1400" u="none" cap="none" strike="noStrike">
                <a:solidFill>
                  <a:srgbClr val="000000"/>
                </a:solidFill>
                <a:latin typeface="Calibri"/>
                <a:ea typeface="Calibri"/>
                <a:cs typeface="Calibri"/>
                <a:sym typeface="Calibri"/>
              </a:rPr>
              <a:t>                                  - WiFi Programming</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 Radio Management system can have multiple DPs to enable remote programming stations.</a:t>
            </a:r>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Device Programmer installation includes the RM Device Monitor. </a:t>
            </a:r>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Device Monitor displays the settings for the DP and also displays the status of jobs currently running in the DP. </a:t>
            </a:r>
            <a:endParaRPr/>
          </a:p>
          <a:p>
            <a:pPr indent="-228600" lvl="0" marL="45720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7" name="Shape 2467"/>
        <p:cNvGrpSpPr/>
        <p:nvPr/>
      </p:nvGrpSpPr>
      <p:grpSpPr>
        <a:xfrm>
          <a:off x="0" y="0"/>
          <a:ext cx="0" cy="0"/>
          <a:chOff x="0" y="0"/>
          <a:chExt cx="0" cy="0"/>
        </a:xfrm>
      </p:grpSpPr>
      <p:sp>
        <p:nvSpPr>
          <p:cNvPr id="2468" name="Google Shape;2468;p15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469" name="Google Shape;2469;p15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470" name="Google Shape;2470;p15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Management Device Programmer (cont…)</a:t>
            </a:r>
            <a:endParaRPr b="1" i="0" sz="1200" u="none" cap="none" strike="noStrike">
              <a:solidFill>
                <a:srgbClr val="0063BE"/>
              </a:solidFill>
              <a:highlight>
                <a:srgbClr val="D9EAD3"/>
              </a:highlight>
              <a:latin typeface="Arial"/>
              <a:ea typeface="Arial"/>
              <a:cs typeface="Arial"/>
              <a:sym typeface="Arial"/>
            </a:endParaRPr>
          </a:p>
        </p:txBody>
      </p:sp>
      <p:grpSp>
        <p:nvGrpSpPr>
          <p:cNvPr id="2471" name="Google Shape;2471;p153"/>
          <p:cNvGrpSpPr/>
          <p:nvPr/>
        </p:nvGrpSpPr>
        <p:grpSpPr>
          <a:xfrm>
            <a:off x="63500" y="4263966"/>
            <a:ext cx="7776001" cy="411480"/>
            <a:chOff x="63500" y="4263966"/>
            <a:chExt cx="7776001" cy="411480"/>
          </a:xfrm>
        </p:grpSpPr>
        <p:sp>
          <p:nvSpPr>
            <p:cNvPr id="2472" name="Google Shape;2472;p15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73" name="Google Shape;2473;p15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474" name="Google Shape;2474;p15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75" name="Google Shape;2475;p15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476" name="Google Shape;2476;p153"/>
          <p:cNvPicPr preferRelativeResize="0"/>
          <p:nvPr/>
        </p:nvPicPr>
        <p:blipFill rotWithShape="1">
          <a:blip r:embed="rId4">
            <a:alphaModFix/>
          </a:blip>
          <a:srcRect b="0" l="0" r="0" t="0"/>
          <a:stretch/>
        </p:blipFill>
        <p:spPr>
          <a:xfrm>
            <a:off x="1850478" y="2093497"/>
            <a:ext cx="4320751" cy="2108449"/>
          </a:xfrm>
          <a:prstGeom prst="rect">
            <a:avLst/>
          </a:prstGeom>
          <a:noFill/>
          <a:ln>
            <a:noFill/>
          </a:ln>
        </p:spPr>
      </p:pic>
      <p:sp>
        <p:nvSpPr>
          <p:cNvPr id="2477" name="Google Shape;2477;p153"/>
          <p:cNvSpPr txBox="1"/>
          <p:nvPr/>
        </p:nvSpPr>
        <p:spPr>
          <a:xfrm>
            <a:off x="316275" y="918725"/>
            <a:ext cx="7586700" cy="1477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Having multiple Device Programmers in distributed locations allows devices to be programmed conveniently near to their current location.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For example, an operator can schedule a job at a central location (such as the Dealer’s Office). The radio programming can then be handled by the Device Programmer PC located at the customer location.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1" name="Shape 2481"/>
        <p:cNvGrpSpPr/>
        <p:nvPr/>
      </p:nvGrpSpPr>
      <p:grpSpPr>
        <a:xfrm>
          <a:off x="0" y="0"/>
          <a:ext cx="0" cy="0"/>
          <a:chOff x="0" y="0"/>
          <a:chExt cx="0" cy="0"/>
        </a:xfrm>
      </p:grpSpPr>
      <p:sp>
        <p:nvSpPr>
          <p:cNvPr id="2482" name="Google Shape;2482;g113ed23d07b_0_16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483" name="Google Shape;2483;g113ed23d07b_0_16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484" name="Google Shape;2484;g113ed23d07b_0_165"/>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g113ed23d07b_0_165"/>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6" name="Google Shape;2486;g113ed23d07b_0_165"/>
          <p:cNvSpPr/>
          <p:nvPr/>
        </p:nvSpPr>
        <p:spPr>
          <a:xfrm rot="8100000">
            <a:off x="6454714"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7" name="Google Shape;2487;g113ed23d07b_0_165"/>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8" name="Google Shape;2488;g113ed23d07b_0_165"/>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Radio Management Deployment Topologies</a:t>
            </a:r>
            <a:endParaRPr b="1" i="0" sz="1200" u="none" cap="none" strike="noStrike">
              <a:solidFill>
                <a:srgbClr val="0063BE"/>
              </a:solidFill>
              <a:highlight>
                <a:srgbClr val="D9EAD3"/>
              </a:highlight>
              <a:latin typeface="Arial"/>
              <a:ea typeface="Arial"/>
              <a:cs typeface="Arial"/>
              <a:sym typeface="Arial"/>
            </a:endParaRPr>
          </a:p>
        </p:txBody>
      </p:sp>
      <p:pic>
        <p:nvPicPr>
          <p:cNvPr id="2489" name="Google Shape;2489;g113ed23d07b_0_165"/>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490" name="Google Shape;2490;g113ed23d07b_0_165"/>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a:t>
            </a:r>
            <a:r>
              <a:rPr lang="en-GB" sz="1200">
                <a:solidFill>
                  <a:srgbClr val="666666"/>
                </a:solidFill>
              </a:rPr>
              <a:t>2</a:t>
            </a:r>
            <a:endParaRPr b="0" i="0" sz="600" u="none" cap="none" strike="noStrike">
              <a:solidFill>
                <a:srgbClr val="666666"/>
              </a:solidFill>
              <a:highlight>
                <a:srgbClr val="D9EAD3"/>
              </a:highlight>
              <a:latin typeface="Arial"/>
              <a:ea typeface="Arial"/>
              <a:cs typeface="Arial"/>
              <a:sym typeface="Arial"/>
            </a:endParaRPr>
          </a:p>
        </p:txBody>
      </p:sp>
      <p:sp>
        <p:nvSpPr>
          <p:cNvPr id="2491" name="Google Shape;2491;g113ed23d07b_0_16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5" name="Shape 2495"/>
        <p:cNvGrpSpPr/>
        <p:nvPr/>
      </p:nvGrpSpPr>
      <p:grpSpPr>
        <a:xfrm>
          <a:off x="0" y="0"/>
          <a:ext cx="0" cy="0"/>
          <a:chOff x="0" y="0"/>
          <a:chExt cx="0" cy="0"/>
        </a:xfrm>
      </p:grpSpPr>
      <p:sp>
        <p:nvSpPr>
          <p:cNvPr id="2496" name="Google Shape;2496;g113ed23d07b_0_17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497" name="Google Shape;2497;g113ed23d07b_0_17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498" name="Google Shape;2498;g113ed23d07b_0_178"/>
          <p:cNvSpPr txBox="1"/>
          <p:nvPr/>
        </p:nvSpPr>
        <p:spPr>
          <a:xfrm>
            <a:off x="284110" y="308327"/>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RM Deployment - Topologies</a:t>
            </a:r>
            <a:endParaRPr b="1" i="0" sz="1200" u="none" cap="none" strike="noStrike">
              <a:solidFill>
                <a:srgbClr val="0063BE"/>
              </a:solidFill>
              <a:highlight>
                <a:srgbClr val="D9EAD3"/>
              </a:highlight>
              <a:latin typeface="Arial"/>
              <a:ea typeface="Arial"/>
              <a:cs typeface="Arial"/>
              <a:sym typeface="Arial"/>
            </a:endParaRPr>
          </a:p>
        </p:txBody>
      </p:sp>
      <p:grpSp>
        <p:nvGrpSpPr>
          <p:cNvPr id="2499" name="Google Shape;2499;g113ed23d07b_0_178"/>
          <p:cNvGrpSpPr/>
          <p:nvPr/>
        </p:nvGrpSpPr>
        <p:grpSpPr>
          <a:xfrm>
            <a:off x="63500" y="4263966"/>
            <a:ext cx="7776001" cy="411480"/>
            <a:chOff x="63500" y="4263966"/>
            <a:chExt cx="7776001" cy="411480"/>
          </a:xfrm>
        </p:grpSpPr>
        <p:sp>
          <p:nvSpPr>
            <p:cNvPr id="2500" name="Google Shape;2500;g113ed23d07b_0_17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01" name="Google Shape;2501;g113ed23d07b_0_17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02" name="Google Shape;2502;g113ed23d07b_0_17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03" name="Google Shape;2503;g113ed23d07b_0_17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NOTICE: </a:t>
            </a:r>
            <a:r>
              <a:rPr b="0" i="0" lang="en-GB" sz="1400" u="none" cap="none" strike="noStrike">
                <a:solidFill>
                  <a:srgbClr val="000000"/>
                </a:solidFill>
                <a:latin typeface="Arial"/>
                <a:ea typeface="Arial"/>
                <a:cs typeface="Arial"/>
                <a:sym typeface="Arial"/>
              </a:rPr>
              <a:t>Deployment of Radio Management on Cloud/VM environments is currently not</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supported.</a:t>
            </a:r>
            <a:endParaRPr b="0" i="0" sz="1100" u="none" cap="none" strike="noStrike">
              <a:solidFill>
                <a:srgbClr val="000000"/>
              </a:solidFill>
              <a:latin typeface="Arial"/>
              <a:ea typeface="Arial"/>
              <a:cs typeface="Arial"/>
              <a:sym typeface="Arial"/>
            </a:endParaRPr>
          </a:p>
        </p:txBody>
      </p:sp>
      <p:sp>
        <p:nvSpPr>
          <p:cNvPr id="2504" name="Google Shape;2504;g113ed23d07b_0_178"/>
          <p:cNvSpPr txBox="1"/>
          <p:nvPr/>
        </p:nvSpPr>
        <p:spPr>
          <a:xfrm>
            <a:off x="63500" y="1073527"/>
            <a:ext cx="7586700" cy="1262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All In One Deployment – RM server, RM DP , RM JP and RM Client Installed in on the same PC</a:t>
            </a:r>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Distributed Deployment – This deployment is scalable. The PC specification to support this deployment type depends on the components deployed on the PC.</a:t>
            </a:r>
            <a:endParaRPr b="0" i="0" sz="1400" u="none" cap="none" strike="noStrike">
              <a:solidFill>
                <a:srgbClr val="000000"/>
              </a:solidFill>
              <a:latin typeface="Calibri"/>
              <a:ea typeface="Calibri"/>
              <a:cs typeface="Calibri"/>
              <a:sym typeface="Calibri"/>
            </a:endParaRPr>
          </a:p>
          <a:p>
            <a:pPr indent="-228600" lvl="6" marL="45720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8" name="Shape 2508"/>
        <p:cNvGrpSpPr/>
        <p:nvPr/>
      </p:nvGrpSpPr>
      <p:grpSpPr>
        <a:xfrm>
          <a:off x="0" y="0"/>
          <a:ext cx="0" cy="0"/>
          <a:chOff x="0" y="0"/>
          <a:chExt cx="0" cy="0"/>
        </a:xfrm>
      </p:grpSpPr>
      <p:sp>
        <p:nvSpPr>
          <p:cNvPr id="2509" name="Google Shape;2509;g113ed23d07b_0_19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510" name="Google Shape;2510;g113ed23d07b_0_19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511" name="Google Shape;2511;g113ed23d07b_0_190"/>
          <p:cNvSpPr txBox="1"/>
          <p:nvPr/>
        </p:nvSpPr>
        <p:spPr>
          <a:xfrm>
            <a:off x="284110" y="308327"/>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highlight>
                  <a:srgbClr val="D9EAD3"/>
                </a:highlight>
                <a:latin typeface="Arial"/>
                <a:ea typeface="Arial"/>
                <a:cs typeface="Arial"/>
                <a:sym typeface="Arial"/>
              </a:rPr>
              <a:t>All in One Deployment</a:t>
            </a:r>
            <a:endParaRPr b="1" i="0" sz="1200" u="none" cap="none" strike="noStrike">
              <a:solidFill>
                <a:srgbClr val="0063BE"/>
              </a:solidFill>
              <a:highlight>
                <a:srgbClr val="D9EAD3"/>
              </a:highlight>
              <a:latin typeface="Arial"/>
              <a:ea typeface="Arial"/>
              <a:cs typeface="Arial"/>
              <a:sym typeface="Arial"/>
            </a:endParaRPr>
          </a:p>
        </p:txBody>
      </p:sp>
      <p:grpSp>
        <p:nvGrpSpPr>
          <p:cNvPr id="2512" name="Google Shape;2512;g113ed23d07b_0_190"/>
          <p:cNvGrpSpPr/>
          <p:nvPr/>
        </p:nvGrpSpPr>
        <p:grpSpPr>
          <a:xfrm>
            <a:off x="63500" y="4263966"/>
            <a:ext cx="7776001" cy="411480"/>
            <a:chOff x="63500" y="4263966"/>
            <a:chExt cx="7776001" cy="411480"/>
          </a:xfrm>
        </p:grpSpPr>
        <p:sp>
          <p:nvSpPr>
            <p:cNvPr id="2513" name="Google Shape;2513;g113ed23d07b_0_19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4" name="Google Shape;2514;g113ed23d07b_0_19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15" name="Google Shape;2515;g113ed23d07b_0_19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16" name="Google Shape;2516;g113ed23d07b_0_19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517" name="Google Shape;2517;g113ed23d07b_0_190"/>
          <p:cNvPicPr preferRelativeResize="0"/>
          <p:nvPr/>
        </p:nvPicPr>
        <p:blipFill rotWithShape="1">
          <a:blip r:embed="rId4">
            <a:alphaModFix/>
          </a:blip>
          <a:srcRect b="0" l="0" r="0" t="0"/>
          <a:stretch/>
        </p:blipFill>
        <p:spPr>
          <a:xfrm>
            <a:off x="5152441" y="2417984"/>
            <a:ext cx="1430818" cy="1500050"/>
          </a:xfrm>
          <a:prstGeom prst="rect">
            <a:avLst/>
          </a:prstGeom>
          <a:noFill/>
          <a:ln>
            <a:noFill/>
          </a:ln>
        </p:spPr>
      </p:pic>
      <p:sp>
        <p:nvSpPr>
          <p:cNvPr id="2518" name="Google Shape;2518;g113ed23d07b_0_190"/>
          <p:cNvSpPr/>
          <p:nvPr/>
        </p:nvSpPr>
        <p:spPr>
          <a:xfrm>
            <a:off x="805555" y="1183773"/>
            <a:ext cx="60960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The following are some requirements and considerations: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All radio programming is perform on a single computer</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All radios are physically accessible to the single computer</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Fleet size is small or requires minimal programming time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2" name="Shape 2522"/>
        <p:cNvGrpSpPr/>
        <p:nvPr/>
      </p:nvGrpSpPr>
      <p:grpSpPr>
        <a:xfrm>
          <a:off x="0" y="0"/>
          <a:ext cx="0" cy="0"/>
          <a:chOff x="0" y="0"/>
          <a:chExt cx="0" cy="0"/>
        </a:xfrm>
      </p:grpSpPr>
      <p:sp>
        <p:nvSpPr>
          <p:cNvPr id="2523" name="Google Shape;2523;g113ed23d07b_0_20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292100" lvl="0" marL="457200" marR="0" rtl="0" algn="l">
              <a:lnSpc>
                <a:spcPct val="115000"/>
              </a:lnSpc>
              <a:spcBef>
                <a:spcPts val="0"/>
              </a:spcBef>
              <a:spcAft>
                <a:spcPts val="0"/>
              </a:spcAft>
              <a:buClr>
                <a:schemeClr val="dk1"/>
              </a:buClr>
              <a:buSzPts val="1000"/>
              <a:buFont typeface="Arial"/>
              <a:buChar char="•"/>
            </a:pPr>
            <a:r>
              <a:rPr lang="en-GB"/>
              <a:t>This deployment method allows the customer to deploy an RM system across a large geographical area to support a large fleet of radios. </a:t>
            </a:r>
            <a:endParaRPr/>
          </a:p>
          <a:p>
            <a:pPr indent="-292100" lvl="0" marL="457200" marR="0" rtl="0" algn="l">
              <a:lnSpc>
                <a:spcPct val="115000"/>
              </a:lnSpc>
              <a:spcBef>
                <a:spcPts val="0"/>
              </a:spcBef>
              <a:spcAft>
                <a:spcPts val="0"/>
              </a:spcAft>
              <a:buClr>
                <a:schemeClr val="dk1"/>
              </a:buClr>
              <a:buSzPts val="1000"/>
              <a:buFont typeface="Arial"/>
              <a:buChar char="•"/>
            </a:pPr>
            <a:r>
              <a:rPr lang="en-GB"/>
              <a:t>• Only one RM server is supported in an RM system.</a:t>
            </a:r>
            <a:endParaRPr/>
          </a:p>
          <a:p>
            <a:pPr indent="-292100" lvl="0" marL="457200" marR="0" rtl="0" algn="l">
              <a:lnSpc>
                <a:spcPct val="115000"/>
              </a:lnSpc>
              <a:spcBef>
                <a:spcPts val="0"/>
              </a:spcBef>
              <a:spcAft>
                <a:spcPts val="0"/>
              </a:spcAft>
              <a:buClr>
                <a:schemeClr val="dk1"/>
              </a:buClr>
              <a:buSzPts val="1000"/>
              <a:buFont typeface="Arial"/>
              <a:buChar char="•"/>
            </a:pPr>
            <a:r>
              <a:rPr lang="en-GB"/>
              <a:t>• Additional RM Job Processors enable more computing resources for processing jobs. It is</a:t>
            </a:r>
            <a:endParaRPr/>
          </a:p>
          <a:p>
            <a:pPr indent="-292100" lvl="0" marL="457200" marR="0" rtl="0" algn="l">
              <a:lnSpc>
                <a:spcPct val="115000"/>
              </a:lnSpc>
              <a:spcBef>
                <a:spcPts val="0"/>
              </a:spcBef>
              <a:spcAft>
                <a:spcPts val="0"/>
              </a:spcAft>
              <a:buClr>
                <a:schemeClr val="dk1"/>
              </a:buClr>
              <a:buSzPts val="1000"/>
              <a:buFont typeface="Arial"/>
              <a:buChar char="•"/>
            </a:pPr>
            <a:r>
              <a:rPr lang="en-GB"/>
              <a:t>recommended to install the RM Job Processors on the same computer as the RM Server.</a:t>
            </a:r>
            <a:endParaRPr/>
          </a:p>
          <a:p>
            <a:pPr indent="-292100" lvl="0" marL="457200" marR="0" rtl="0" algn="l">
              <a:lnSpc>
                <a:spcPct val="115000"/>
              </a:lnSpc>
              <a:spcBef>
                <a:spcPts val="0"/>
              </a:spcBef>
              <a:spcAft>
                <a:spcPts val="0"/>
              </a:spcAft>
              <a:buClr>
                <a:schemeClr val="dk1"/>
              </a:buClr>
              <a:buSzPts val="1000"/>
              <a:buFont typeface="Arial"/>
              <a:buChar char="•"/>
            </a:pPr>
            <a:r>
              <a:rPr lang="en-GB"/>
              <a:t>• Colocating additional RM Job Processor with the RM Server machine is recommended to improve performance and reduce traffic across the whole LAN.</a:t>
            </a:r>
            <a:endParaRPr/>
          </a:p>
          <a:p>
            <a:pPr indent="-292100" lvl="0" marL="457200" marR="0" rtl="0" algn="l">
              <a:lnSpc>
                <a:spcPct val="115000"/>
              </a:lnSpc>
              <a:spcBef>
                <a:spcPts val="0"/>
              </a:spcBef>
              <a:spcAft>
                <a:spcPts val="0"/>
              </a:spcAft>
              <a:buClr>
                <a:schemeClr val="dk1"/>
              </a:buClr>
              <a:buSzPts val="1000"/>
              <a:buFont typeface="Arial"/>
              <a:buChar char="•"/>
            </a:pPr>
            <a:r>
              <a:rPr lang="en-GB"/>
              <a:t>• Multiple RM Clients (CPS with RM and RM Configuration Client) enable radio configuration editing and job scheduling by multiple people in remote locations.</a:t>
            </a:r>
            <a:endParaRPr/>
          </a:p>
          <a:p>
            <a:pPr indent="-292100" lvl="0" marL="457200" marR="0" rtl="0" algn="l">
              <a:lnSpc>
                <a:spcPct val="115000"/>
              </a:lnSpc>
              <a:spcBef>
                <a:spcPts val="0"/>
              </a:spcBef>
              <a:spcAft>
                <a:spcPts val="0"/>
              </a:spcAft>
              <a:buClr>
                <a:schemeClr val="dk1"/>
              </a:buClr>
              <a:buSzPts val="1000"/>
              <a:buFont typeface="Arial"/>
              <a:buChar char="•"/>
            </a:pPr>
            <a:r>
              <a:rPr lang="en-GB"/>
              <a:t>• RM Device Programmers can be deployed remotely to enable programming of radios from different locations convenient to the location of the radios.</a:t>
            </a:r>
            <a:endParaRPr/>
          </a:p>
          <a:p>
            <a:pPr indent="-292100" lvl="0" marL="457200" marR="0" rtl="0" algn="l">
              <a:lnSpc>
                <a:spcPct val="115000"/>
              </a:lnSpc>
              <a:spcBef>
                <a:spcPts val="0"/>
              </a:spcBef>
              <a:spcAft>
                <a:spcPts val="0"/>
              </a:spcAft>
              <a:buClr>
                <a:schemeClr val="dk1"/>
              </a:buClr>
              <a:buSzPts val="1000"/>
              <a:buFont typeface="Arial"/>
              <a:buChar char="•"/>
            </a:pPr>
            <a:r>
              <a:rPr lang="en-GB"/>
              <a:t>• For distributed deployments, it is recommended to enable the AutoUpdate feature, either from the install program or from within the RM Server utility. AutoUpdate upgrades remote RM client components (RMC, RM Device Programmer, or RM Job Processor) to the latest version</a:t>
            </a:r>
            <a:endParaRPr/>
          </a:p>
          <a:p>
            <a:pPr indent="-292100" lvl="0" marL="457200" marR="0" rtl="0" algn="l">
              <a:lnSpc>
                <a:spcPct val="115000"/>
              </a:lnSpc>
              <a:spcBef>
                <a:spcPts val="0"/>
              </a:spcBef>
              <a:spcAft>
                <a:spcPts val="0"/>
              </a:spcAft>
              <a:buClr>
                <a:schemeClr val="dk1"/>
              </a:buClr>
              <a:buSzPts val="1000"/>
              <a:buFont typeface="Arial"/>
              <a:buChar char="•"/>
            </a:pPr>
            <a:r>
              <a:rPr lang="en-GB"/>
              <a:t>automatically over the network. </a:t>
            </a:r>
            <a:endParaRPr>
              <a:solidFill>
                <a:srgbClr val="00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524" name="Google Shape;2524;g113ed23d07b_0_20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525" name="Google Shape;2525;g113ed23d07b_0_203"/>
          <p:cNvSpPr txBox="1"/>
          <p:nvPr/>
        </p:nvSpPr>
        <p:spPr>
          <a:xfrm>
            <a:off x="284110" y="308327"/>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highlight>
                  <a:srgbClr val="D9EAD3"/>
                </a:highlight>
                <a:latin typeface="Arial"/>
                <a:ea typeface="Arial"/>
                <a:cs typeface="Arial"/>
                <a:sym typeface="Arial"/>
              </a:rPr>
              <a:t>Distributed Deployment</a:t>
            </a:r>
            <a:endParaRPr b="1" i="0" sz="1200" u="none" cap="none" strike="noStrike">
              <a:solidFill>
                <a:srgbClr val="0063BE"/>
              </a:solidFill>
              <a:highlight>
                <a:srgbClr val="D9EAD3"/>
              </a:highlight>
              <a:latin typeface="Arial"/>
              <a:ea typeface="Arial"/>
              <a:cs typeface="Arial"/>
              <a:sym typeface="Arial"/>
            </a:endParaRPr>
          </a:p>
        </p:txBody>
      </p:sp>
      <p:grpSp>
        <p:nvGrpSpPr>
          <p:cNvPr id="2526" name="Google Shape;2526;g113ed23d07b_0_203"/>
          <p:cNvGrpSpPr/>
          <p:nvPr/>
        </p:nvGrpSpPr>
        <p:grpSpPr>
          <a:xfrm>
            <a:off x="63500" y="4263966"/>
            <a:ext cx="7776001" cy="411480"/>
            <a:chOff x="63500" y="4263966"/>
            <a:chExt cx="7776001" cy="411480"/>
          </a:xfrm>
        </p:grpSpPr>
        <p:sp>
          <p:nvSpPr>
            <p:cNvPr id="2527" name="Google Shape;2527;g113ed23d07b_0_20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28" name="Google Shape;2528;g113ed23d07b_0_20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29" name="Google Shape;2529;g113ed23d07b_0_20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30" name="Google Shape;2530;g113ed23d07b_0_20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31" name="Google Shape;2531;g113ed23d07b_0_203"/>
          <p:cNvSpPr txBox="1"/>
          <p:nvPr/>
        </p:nvSpPr>
        <p:spPr>
          <a:xfrm>
            <a:off x="158150" y="735903"/>
            <a:ext cx="7586700" cy="1262100"/>
          </a:xfrm>
          <a:prstGeom prst="rect">
            <a:avLst/>
          </a:prstGeom>
          <a:noFill/>
          <a:ln>
            <a:noFill/>
          </a:ln>
        </p:spPr>
        <p:txBody>
          <a:bodyPr anchorCtr="0" anchor="t" bIns="91425" lIns="91425" spcFirstLastPara="1" rIns="91425" wrap="square" tIns="91425">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In a distributed deployment, all installed RM components must have a network connection to the RM Server.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This may require network configuration changes to allow network connectivity through routers and firewalls.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532" name="Google Shape;2532;g113ed23d07b_0_203"/>
          <p:cNvPicPr preferRelativeResize="0"/>
          <p:nvPr/>
        </p:nvPicPr>
        <p:blipFill rotWithShape="1">
          <a:blip r:embed="rId4">
            <a:alphaModFix/>
          </a:blip>
          <a:srcRect b="0" l="0" r="0" t="0"/>
          <a:stretch/>
        </p:blipFill>
        <p:spPr>
          <a:xfrm>
            <a:off x="2339788" y="1634701"/>
            <a:ext cx="4356848" cy="2639303"/>
          </a:xfrm>
          <a:prstGeom prst="rect">
            <a:avLst/>
          </a:prstGeom>
          <a:noFill/>
          <a:ln>
            <a:noFill/>
          </a:ln>
        </p:spPr>
      </p:pic>
      <p:sp>
        <p:nvSpPr>
          <p:cNvPr id="2533" name="Google Shape;2533;g113ed23d07b_0_203"/>
          <p:cNvSpPr txBox="1"/>
          <p:nvPr/>
        </p:nvSpPr>
        <p:spPr>
          <a:xfrm>
            <a:off x="0" y="5058271"/>
            <a:ext cx="7586700" cy="615600"/>
          </a:xfrm>
          <a:prstGeom prst="rect">
            <a:avLst/>
          </a:prstGeom>
          <a:noFill/>
          <a:ln>
            <a:noFill/>
          </a:ln>
        </p:spPr>
        <p:txBody>
          <a:bodyPr anchorCtr="0" anchor="t" bIns="91425" lIns="91425" spcFirstLastPara="1" rIns="91425" wrap="square" tIns="91425">
            <a:spAutoFit/>
          </a:bodyPr>
          <a:lstStyle/>
          <a:p>
            <a:pPr indent="-228600" lvl="6" marL="45720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7" name="Shape 2537"/>
        <p:cNvGrpSpPr/>
        <p:nvPr/>
      </p:nvGrpSpPr>
      <p:grpSpPr>
        <a:xfrm>
          <a:off x="0" y="0"/>
          <a:ext cx="0" cy="0"/>
          <a:chOff x="0" y="0"/>
          <a:chExt cx="0" cy="0"/>
        </a:xfrm>
      </p:grpSpPr>
      <p:sp>
        <p:nvSpPr>
          <p:cNvPr id="2538" name="Google Shape;2538;g113ed23d07b_0_21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539" name="Google Shape;2539;g113ed23d07b_0_21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540" name="Google Shape;2540;g113ed23d07b_0_217"/>
          <p:cNvSpPr txBox="1"/>
          <p:nvPr/>
        </p:nvSpPr>
        <p:spPr>
          <a:xfrm>
            <a:off x="284110" y="308327"/>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Hardware Specifications for Radio Management</a:t>
            </a:r>
            <a:endParaRPr b="1" i="0" sz="1200" u="none" cap="none" strike="noStrike">
              <a:solidFill>
                <a:srgbClr val="0063BE"/>
              </a:solidFill>
              <a:highlight>
                <a:srgbClr val="D9EAD3"/>
              </a:highlight>
              <a:latin typeface="Arial"/>
              <a:ea typeface="Arial"/>
              <a:cs typeface="Arial"/>
              <a:sym typeface="Arial"/>
            </a:endParaRPr>
          </a:p>
        </p:txBody>
      </p:sp>
      <p:grpSp>
        <p:nvGrpSpPr>
          <p:cNvPr id="2541" name="Google Shape;2541;g113ed23d07b_0_217"/>
          <p:cNvGrpSpPr/>
          <p:nvPr/>
        </p:nvGrpSpPr>
        <p:grpSpPr>
          <a:xfrm>
            <a:off x="63500" y="4263966"/>
            <a:ext cx="7776001" cy="411480"/>
            <a:chOff x="63500" y="4263966"/>
            <a:chExt cx="7776001" cy="411480"/>
          </a:xfrm>
        </p:grpSpPr>
        <p:sp>
          <p:nvSpPr>
            <p:cNvPr id="2542" name="Google Shape;2542;g113ed23d07b_0_21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43" name="Google Shape;2543;g113ed23d07b_0_21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44" name="Google Shape;2544;g113ed23d07b_0_21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45" name="Google Shape;2545;g113ed23d07b_0_21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pic>
        <p:nvPicPr>
          <p:cNvPr id="2546" name="Google Shape;2546;g113ed23d07b_0_217"/>
          <p:cNvPicPr preferRelativeResize="0"/>
          <p:nvPr/>
        </p:nvPicPr>
        <p:blipFill rotWithShape="1">
          <a:blip r:embed="rId4">
            <a:alphaModFix/>
          </a:blip>
          <a:srcRect b="0" l="0" r="0" t="0"/>
          <a:stretch/>
        </p:blipFill>
        <p:spPr>
          <a:xfrm>
            <a:off x="1112707" y="776927"/>
            <a:ext cx="5359812" cy="2491237"/>
          </a:xfrm>
          <a:prstGeom prst="rect">
            <a:avLst/>
          </a:prstGeom>
          <a:noFill/>
          <a:ln>
            <a:noFill/>
          </a:ln>
        </p:spPr>
      </p:pic>
      <p:pic>
        <p:nvPicPr>
          <p:cNvPr id="2547" name="Google Shape;2547;g113ed23d07b_0_217"/>
          <p:cNvPicPr preferRelativeResize="0"/>
          <p:nvPr/>
        </p:nvPicPr>
        <p:blipFill rotWithShape="1">
          <a:blip r:embed="rId5">
            <a:alphaModFix/>
          </a:blip>
          <a:srcRect b="0" l="0" r="0" t="0"/>
          <a:stretch/>
        </p:blipFill>
        <p:spPr>
          <a:xfrm>
            <a:off x="1112707" y="3230753"/>
            <a:ext cx="5338914" cy="981031"/>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1" name="Shape 2551"/>
        <p:cNvGrpSpPr/>
        <p:nvPr/>
      </p:nvGrpSpPr>
      <p:grpSpPr>
        <a:xfrm>
          <a:off x="0" y="0"/>
          <a:ext cx="0" cy="0"/>
          <a:chOff x="0" y="0"/>
          <a:chExt cx="0" cy="0"/>
        </a:xfrm>
      </p:grpSpPr>
      <p:sp>
        <p:nvSpPr>
          <p:cNvPr id="2552" name="Google Shape;2552;g113ed23d07b_0_23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292100" lvl="0" marL="457200" marR="0" rtl="0" algn="l">
              <a:lnSpc>
                <a:spcPct val="115000"/>
              </a:lnSpc>
              <a:spcBef>
                <a:spcPts val="0"/>
              </a:spcBef>
              <a:spcAft>
                <a:spcPts val="0"/>
              </a:spcAft>
              <a:buClr>
                <a:schemeClr val="dk1"/>
              </a:buClr>
              <a:buSzPts val="1000"/>
              <a:buFont typeface="Arial"/>
              <a:buChar char="•"/>
            </a:pPr>
            <a:r>
              <a:rPr lang="en-GB"/>
              <a:t>If &gt; 2,000 configurations or &gt; 20,000 radios, using SQL Server Standard Edition is recommended.</a:t>
            </a:r>
            <a:endParaRPr/>
          </a:p>
          <a:p>
            <a:pPr indent="-292100" lvl="0" marL="457200" marR="0" rtl="0" algn="l">
              <a:lnSpc>
                <a:spcPct val="115000"/>
              </a:lnSpc>
              <a:spcBef>
                <a:spcPts val="0"/>
              </a:spcBef>
              <a:spcAft>
                <a:spcPts val="0"/>
              </a:spcAft>
              <a:buClr>
                <a:schemeClr val="dk1"/>
              </a:buClr>
              <a:buSzPts val="1000"/>
              <a:buFont typeface="Arial"/>
              <a:buChar char="•"/>
            </a:pPr>
            <a:r>
              <a:rPr lang="en-GB"/>
              <a:t>• 1 GB Ethernet for all configurations is required.</a:t>
            </a:r>
            <a:endParaRPr/>
          </a:p>
          <a:p>
            <a:pPr indent="-292100" lvl="0" marL="457200" marR="0" rtl="0" algn="l">
              <a:lnSpc>
                <a:spcPct val="115000"/>
              </a:lnSpc>
              <a:spcBef>
                <a:spcPts val="0"/>
              </a:spcBef>
              <a:spcAft>
                <a:spcPts val="0"/>
              </a:spcAft>
              <a:buClr>
                <a:schemeClr val="dk1"/>
              </a:buClr>
              <a:buSzPts val="1000"/>
              <a:buFont typeface="Arial"/>
              <a:buChar char="•"/>
            </a:pPr>
            <a:r>
              <a:rPr lang="en-GB"/>
              <a:t>• Recommendations are for codeplug programming only, firmware upgrades increase the time</a:t>
            </a:r>
            <a:endParaRPr/>
          </a:p>
          <a:p>
            <a:pPr indent="-292100" lvl="0" marL="457200" marR="0" rtl="0" algn="l">
              <a:lnSpc>
                <a:spcPct val="115000"/>
              </a:lnSpc>
              <a:spcBef>
                <a:spcPts val="0"/>
              </a:spcBef>
              <a:spcAft>
                <a:spcPts val="0"/>
              </a:spcAft>
              <a:buClr>
                <a:schemeClr val="dk1"/>
              </a:buClr>
              <a:buSzPts val="1000"/>
              <a:buFont typeface="Arial"/>
              <a:buChar char="•"/>
            </a:pPr>
            <a:r>
              <a:rPr lang="en-GB"/>
              <a:t>significantly.</a:t>
            </a:r>
            <a:endParaRPr/>
          </a:p>
          <a:p>
            <a:pPr indent="-292100" lvl="0" marL="457200" marR="0" rtl="0" algn="l">
              <a:lnSpc>
                <a:spcPct val="115000"/>
              </a:lnSpc>
              <a:spcBef>
                <a:spcPts val="0"/>
              </a:spcBef>
              <a:spcAft>
                <a:spcPts val="0"/>
              </a:spcAft>
              <a:buClr>
                <a:schemeClr val="dk1"/>
              </a:buClr>
              <a:buSzPts val="1000"/>
              <a:buFont typeface="Arial"/>
              <a:buChar char="•"/>
            </a:pPr>
            <a:r>
              <a:rPr lang="en-GB"/>
              <a:t>• Time to program radios vary depending on when radios are connected to the system.</a:t>
            </a:r>
            <a:endParaRPr/>
          </a:p>
          <a:p>
            <a:pPr indent="-292100" lvl="0" marL="457200" marR="0" rtl="0" algn="l">
              <a:lnSpc>
                <a:spcPct val="115000"/>
              </a:lnSpc>
              <a:spcBef>
                <a:spcPts val="0"/>
              </a:spcBef>
              <a:spcAft>
                <a:spcPts val="0"/>
              </a:spcAft>
              <a:buClr>
                <a:schemeClr val="dk1"/>
              </a:buClr>
              <a:buSzPts val="1000"/>
              <a:buFont typeface="Arial"/>
              <a:buChar char="•"/>
            </a:pPr>
            <a:r>
              <a:rPr lang="en-GB"/>
              <a:t>• Assumes medium size codeplug, 500 Contacts, 100 Channels.</a:t>
            </a:r>
            <a:endParaRPr b="1"/>
          </a:p>
        </p:txBody>
      </p:sp>
      <p:sp>
        <p:nvSpPr>
          <p:cNvPr id="2553" name="Google Shape;2553;g113ed23d07b_0_23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554" name="Google Shape;2554;g113ed23d07b_0_230"/>
          <p:cNvSpPr txBox="1"/>
          <p:nvPr/>
        </p:nvSpPr>
        <p:spPr>
          <a:xfrm>
            <a:off x="284110" y="308327"/>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Radio Fleet Topology Recommendations</a:t>
            </a:r>
            <a:endParaRPr b="1" i="0" sz="1200" u="none" cap="none" strike="noStrike">
              <a:solidFill>
                <a:srgbClr val="0063BE"/>
              </a:solidFill>
              <a:highlight>
                <a:srgbClr val="D9EAD3"/>
              </a:highlight>
              <a:latin typeface="Arial"/>
              <a:ea typeface="Arial"/>
              <a:cs typeface="Arial"/>
              <a:sym typeface="Arial"/>
            </a:endParaRPr>
          </a:p>
        </p:txBody>
      </p:sp>
      <p:grpSp>
        <p:nvGrpSpPr>
          <p:cNvPr id="2555" name="Google Shape;2555;g113ed23d07b_0_230"/>
          <p:cNvGrpSpPr/>
          <p:nvPr/>
        </p:nvGrpSpPr>
        <p:grpSpPr>
          <a:xfrm>
            <a:off x="63500" y="4263966"/>
            <a:ext cx="7776001" cy="411480"/>
            <a:chOff x="63500" y="4263966"/>
            <a:chExt cx="7776001" cy="411480"/>
          </a:xfrm>
        </p:grpSpPr>
        <p:sp>
          <p:nvSpPr>
            <p:cNvPr id="2556" name="Google Shape;2556;g113ed23d07b_0_23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57" name="Google Shape;2557;g113ed23d07b_0_23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58" name="Google Shape;2558;g113ed23d07b_0_23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59" name="Google Shape;2559;g113ed23d07b_0_23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a:t>
            </a:r>
            <a:endParaRPr b="0" i="0" sz="1100" u="none" cap="none" strike="noStrike">
              <a:solidFill>
                <a:srgbClr val="000000"/>
              </a:solidFill>
              <a:latin typeface="Arial"/>
              <a:ea typeface="Arial"/>
              <a:cs typeface="Arial"/>
              <a:sym typeface="Arial"/>
            </a:endParaRPr>
          </a:p>
        </p:txBody>
      </p:sp>
      <p:pic>
        <p:nvPicPr>
          <p:cNvPr id="2560" name="Google Shape;2560;g113ed23d07b_0_230"/>
          <p:cNvPicPr preferRelativeResize="0"/>
          <p:nvPr/>
        </p:nvPicPr>
        <p:blipFill rotWithShape="1">
          <a:blip r:embed="rId4">
            <a:alphaModFix/>
          </a:blip>
          <a:srcRect b="0" l="0" r="0" t="0"/>
          <a:stretch/>
        </p:blipFill>
        <p:spPr>
          <a:xfrm>
            <a:off x="464128" y="1058756"/>
            <a:ext cx="6943677" cy="2338868"/>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4" name="Shape 2564"/>
        <p:cNvGrpSpPr/>
        <p:nvPr/>
      </p:nvGrpSpPr>
      <p:grpSpPr>
        <a:xfrm>
          <a:off x="0" y="0"/>
          <a:ext cx="0" cy="0"/>
          <a:chOff x="0" y="0"/>
          <a:chExt cx="0" cy="0"/>
        </a:xfrm>
      </p:grpSpPr>
      <p:sp>
        <p:nvSpPr>
          <p:cNvPr id="2565" name="Google Shape;2565;g113ed23d07b_0_24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566" name="Google Shape;2566;g113ed23d07b_0_24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567" name="Google Shape;2567;g113ed23d07b_0_242"/>
          <p:cNvSpPr txBox="1"/>
          <p:nvPr/>
        </p:nvSpPr>
        <p:spPr>
          <a:xfrm>
            <a:off x="284110" y="308327"/>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RM Deployment – Example 1- All in One  </a:t>
            </a:r>
            <a:endParaRPr b="1" i="0" sz="1200" u="none" cap="none" strike="noStrike">
              <a:solidFill>
                <a:srgbClr val="0063BE"/>
              </a:solidFill>
              <a:highlight>
                <a:srgbClr val="D9EAD3"/>
              </a:highlight>
              <a:latin typeface="Arial"/>
              <a:ea typeface="Arial"/>
              <a:cs typeface="Arial"/>
              <a:sym typeface="Arial"/>
            </a:endParaRPr>
          </a:p>
        </p:txBody>
      </p:sp>
      <p:grpSp>
        <p:nvGrpSpPr>
          <p:cNvPr id="2568" name="Google Shape;2568;g113ed23d07b_0_242"/>
          <p:cNvGrpSpPr/>
          <p:nvPr/>
        </p:nvGrpSpPr>
        <p:grpSpPr>
          <a:xfrm>
            <a:off x="63500" y="4263966"/>
            <a:ext cx="7776001" cy="411480"/>
            <a:chOff x="63500" y="4263966"/>
            <a:chExt cx="7776001" cy="411480"/>
          </a:xfrm>
        </p:grpSpPr>
        <p:sp>
          <p:nvSpPr>
            <p:cNvPr id="2569" name="Google Shape;2569;g113ed23d07b_0_24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70" name="Google Shape;2570;g113ed23d07b_0_24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71" name="Google Shape;2571;g113ed23d07b_0_24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72" name="Google Shape;2572;g113ed23d07b_0_24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0000"/>
                </a:solidFill>
                <a:latin typeface="Arial"/>
                <a:ea typeface="Arial"/>
                <a:cs typeface="Arial"/>
                <a:sym typeface="Arial"/>
              </a:rPr>
              <a:t>Ask the participants if the OTAP or IP programming is possible in this deployment ?</a:t>
            </a:r>
            <a:endParaRPr/>
          </a:p>
          <a:p>
            <a:pPr indent="0" lvl="0" marL="0" marR="0" rtl="0" algn="l">
              <a:lnSpc>
                <a:spcPct val="100000"/>
              </a:lnSpc>
              <a:spcBef>
                <a:spcPts val="0"/>
              </a:spcBef>
              <a:spcAft>
                <a:spcPts val="0"/>
              </a:spcAft>
              <a:buNone/>
            </a:pPr>
            <a:r>
              <a:rPr b="0" i="0" lang="en-GB" sz="1100" u="none" cap="none" strike="noStrike">
                <a:solidFill>
                  <a:srgbClr val="000000"/>
                </a:solidFill>
                <a:latin typeface="Arial"/>
                <a:ea typeface="Arial"/>
                <a:cs typeface="Arial"/>
                <a:sym typeface="Arial"/>
              </a:rPr>
              <a:t>Answer : the OTAP would not be possible but the IP programming would be possible from the RM DP.</a:t>
            </a:r>
            <a:endParaRPr/>
          </a:p>
          <a:p>
            <a:pPr indent="0" lvl="0" marL="0" marR="0" rtl="0" algn="l">
              <a:lnSpc>
                <a:spcPct val="100000"/>
              </a:lnSpc>
              <a:spcBef>
                <a:spcPts val="0"/>
              </a:spcBef>
              <a:spcAft>
                <a:spcPts val="0"/>
              </a:spcAft>
              <a:buNone/>
            </a:pPr>
            <a:r>
              <a:rPr b="0" i="0" lang="en-GB" sz="1100" u="none" cap="none" strike="noStrike">
                <a:solidFill>
                  <a:srgbClr val="000000"/>
                </a:solidFill>
                <a:latin typeface="Arial"/>
                <a:ea typeface="Arial"/>
                <a:cs typeface="Arial"/>
                <a:sym typeface="Arial"/>
              </a:rPr>
              <a:t>To make OTAP possible, one of the additional setup below is required:</a:t>
            </a:r>
            <a:endParaRPr/>
          </a:p>
          <a:p>
            <a:pPr indent="-171450" lvl="0" marL="17145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Additional MNIS Data gateway software installed on RM server (this will require additional MNIS Data licence)</a:t>
            </a:r>
            <a:endParaRPr/>
          </a:p>
          <a:p>
            <a:pPr indent="-171450" lvl="0" marL="17145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Or RM DP (configure with OTAP option) deployed on the Dispatcher Server.</a:t>
            </a:r>
            <a:endParaRPr b="0" i="0" sz="1100" u="none" cap="none" strike="noStrike">
              <a:solidFill>
                <a:srgbClr val="000000"/>
              </a:solidFill>
              <a:latin typeface="Arial"/>
              <a:ea typeface="Arial"/>
              <a:cs typeface="Arial"/>
              <a:sym typeface="Arial"/>
            </a:endParaRPr>
          </a:p>
        </p:txBody>
      </p:sp>
      <p:pic>
        <p:nvPicPr>
          <p:cNvPr id="2573" name="Google Shape;2573;g113ed23d07b_0_242"/>
          <p:cNvPicPr preferRelativeResize="0"/>
          <p:nvPr/>
        </p:nvPicPr>
        <p:blipFill rotWithShape="1">
          <a:blip r:embed="rId4">
            <a:alphaModFix/>
          </a:blip>
          <a:srcRect b="0" l="0" r="0" t="0"/>
          <a:stretch/>
        </p:blipFill>
        <p:spPr>
          <a:xfrm>
            <a:off x="1274312" y="811236"/>
            <a:ext cx="4968229" cy="3382338"/>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7" name="Shape 2577"/>
        <p:cNvGrpSpPr/>
        <p:nvPr/>
      </p:nvGrpSpPr>
      <p:grpSpPr>
        <a:xfrm>
          <a:off x="0" y="0"/>
          <a:ext cx="0" cy="0"/>
          <a:chOff x="0" y="0"/>
          <a:chExt cx="0" cy="0"/>
        </a:xfrm>
      </p:grpSpPr>
      <p:sp>
        <p:nvSpPr>
          <p:cNvPr id="2578" name="Google Shape;2578;g113ed23d07b_0_25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579" name="Google Shape;2579;g113ed23d07b_0_25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580" name="Google Shape;2580;g113ed23d07b_0_254"/>
          <p:cNvSpPr txBox="1"/>
          <p:nvPr/>
        </p:nvSpPr>
        <p:spPr>
          <a:xfrm>
            <a:off x="248250" y="308327"/>
            <a:ext cx="90483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RM Deployment – Example 2 – Distributed RM (with OTAP and Wi-Fi)</a:t>
            </a:r>
            <a:endParaRPr b="1" i="0" sz="1200" u="none" cap="none" strike="noStrike">
              <a:solidFill>
                <a:srgbClr val="0063BE"/>
              </a:solidFill>
              <a:highlight>
                <a:srgbClr val="D9EAD3"/>
              </a:highlight>
              <a:latin typeface="Arial"/>
              <a:ea typeface="Arial"/>
              <a:cs typeface="Arial"/>
              <a:sym typeface="Arial"/>
            </a:endParaRPr>
          </a:p>
        </p:txBody>
      </p:sp>
      <p:grpSp>
        <p:nvGrpSpPr>
          <p:cNvPr id="2581" name="Google Shape;2581;g113ed23d07b_0_254"/>
          <p:cNvGrpSpPr/>
          <p:nvPr/>
        </p:nvGrpSpPr>
        <p:grpSpPr>
          <a:xfrm>
            <a:off x="63500" y="4263966"/>
            <a:ext cx="7776001" cy="411480"/>
            <a:chOff x="63500" y="4263966"/>
            <a:chExt cx="7776001" cy="411480"/>
          </a:xfrm>
        </p:grpSpPr>
        <p:sp>
          <p:nvSpPr>
            <p:cNvPr id="2582" name="Google Shape;2582;g113ed23d07b_0_25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83" name="Google Shape;2583;g113ed23d07b_0_25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84" name="Google Shape;2584;g113ed23d07b_0_25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85" name="Google Shape;2585;g113ed23d07b_0_25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100" u="none" cap="none" strike="noStrike">
                <a:solidFill>
                  <a:srgbClr val="000000"/>
                </a:solidFill>
                <a:latin typeface="Arial"/>
                <a:ea typeface="Arial"/>
                <a:cs typeface="Arial"/>
                <a:sym typeface="Arial"/>
              </a:rPr>
              <a:t>Note the WIFI deployed at remote site can enabled with SSID-MOTOTRBO and Password-Radio Management since this Wi-Fi information is included in the radio (out of the box) which have Wi-Fi option</a:t>
            </a:r>
            <a:endParaRPr b="0" i="0" sz="1100" u="none" cap="none" strike="noStrike">
              <a:solidFill>
                <a:srgbClr val="000000"/>
              </a:solidFill>
              <a:latin typeface="Arial"/>
              <a:ea typeface="Arial"/>
              <a:cs typeface="Arial"/>
              <a:sym typeface="Arial"/>
            </a:endParaRPr>
          </a:p>
        </p:txBody>
      </p:sp>
      <p:pic>
        <p:nvPicPr>
          <p:cNvPr id="2586" name="Google Shape;2586;g113ed23d07b_0_254"/>
          <p:cNvPicPr preferRelativeResize="0"/>
          <p:nvPr/>
        </p:nvPicPr>
        <p:blipFill rotWithShape="1">
          <a:blip r:embed="rId4">
            <a:alphaModFix/>
          </a:blip>
          <a:srcRect b="0" l="0" r="0" t="0"/>
          <a:stretch/>
        </p:blipFill>
        <p:spPr>
          <a:xfrm>
            <a:off x="1314687" y="784444"/>
            <a:ext cx="5129951" cy="35063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Added a box over</a:t>
            </a:r>
            <a:endParaRPr b="1"/>
          </a:p>
        </p:txBody>
      </p:sp>
      <p:sp>
        <p:nvSpPr>
          <p:cNvPr id="389" name="Google Shape;389;p2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90" name="Google Shape;390;p2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Three Site System Example (2/2)</a:t>
            </a:r>
            <a:endParaRPr b="1" i="0" sz="1200" u="none" cap="none" strike="noStrike">
              <a:solidFill>
                <a:srgbClr val="0063BE"/>
              </a:solidFill>
              <a:highlight>
                <a:srgbClr val="D9EAD3"/>
              </a:highlight>
              <a:latin typeface="Arial"/>
              <a:ea typeface="Arial"/>
              <a:cs typeface="Arial"/>
              <a:sym typeface="Arial"/>
            </a:endParaRPr>
          </a:p>
        </p:txBody>
      </p:sp>
      <p:grpSp>
        <p:nvGrpSpPr>
          <p:cNvPr id="391" name="Google Shape;391;p20"/>
          <p:cNvGrpSpPr/>
          <p:nvPr/>
        </p:nvGrpSpPr>
        <p:grpSpPr>
          <a:xfrm>
            <a:off x="63500" y="4263966"/>
            <a:ext cx="7776001" cy="411480"/>
            <a:chOff x="63500" y="4263966"/>
            <a:chExt cx="7776001" cy="411480"/>
          </a:xfrm>
        </p:grpSpPr>
        <p:sp>
          <p:nvSpPr>
            <p:cNvPr id="392" name="Google Shape;392;p2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3" name="Google Shape;393;p2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394" name="Google Shape;394;p2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95" name="Google Shape;395;p2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Use as required if learners require more details about example on previous few slides.</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 Notes: The improved IP address efficiency feature is introduced in M2021.01 release. Therefore, starting from M2021.01 release, the repeater IP address formula in this slide is only true for device ID 1 to 18. </a:t>
            </a:r>
            <a:endParaRPr b="0" i="0" sz="1200" u="none" cap="none" strike="noStrike">
              <a:solidFill>
                <a:schemeClr val="dk1"/>
              </a:solidFill>
              <a:latin typeface="Arial"/>
              <a:ea typeface="Arial"/>
              <a:cs typeface="Arial"/>
              <a:sym typeface="Arial"/>
            </a:endParaRPr>
          </a:p>
        </p:txBody>
      </p:sp>
      <p:pic>
        <p:nvPicPr>
          <p:cNvPr id="396" name="Google Shape;396;p20"/>
          <p:cNvPicPr preferRelativeResize="0"/>
          <p:nvPr/>
        </p:nvPicPr>
        <p:blipFill rotWithShape="1">
          <a:blip r:embed="rId4">
            <a:alphaModFix/>
          </a:blip>
          <a:srcRect b="8072" l="0" r="0" t="9973"/>
          <a:stretch/>
        </p:blipFill>
        <p:spPr>
          <a:xfrm>
            <a:off x="1622730" y="939626"/>
            <a:ext cx="4829327" cy="2968381"/>
          </a:xfrm>
          <a:prstGeom prst="rect">
            <a:avLst/>
          </a:prstGeom>
          <a:noFill/>
          <a:ln>
            <a:noFill/>
          </a:ln>
        </p:spPr>
      </p:pic>
      <p:sp>
        <p:nvSpPr>
          <p:cNvPr id="397" name="Google Shape;397;p20"/>
          <p:cNvSpPr/>
          <p:nvPr/>
        </p:nvSpPr>
        <p:spPr>
          <a:xfrm>
            <a:off x="2800225" y="3752000"/>
            <a:ext cx="1140600" cy="15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0" name="Shape 2590"/>
        <p:cNvGrpSpPr/>
        <p:nvPr/>
      </p:nvGrpSpPr>
      <p:grpSpPr>
        <a:xfrm>
          <a:off x="0" y="0"/>
          <a:ext cx="0" cy="0"/>
          <a:chOff x="0" y="0"/>
          <a:chExt cx="0" cy="0"/>
        </a:xfrm>
      </p:grpSpPr>
      <p:sp>
        <p:nvSpPr>
          <p:cNvPr id="2591" name="Google Shape;2591;g113ed23d07b_0_26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592" name="Google Shape;2592;g113ed23d07b_0_26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593" name="Google Shape;2593;g113ed23d07b_0_266"/>
          <p:cNvSpPr txBox="1"/>
          <p:nvPr/>
        </p:nvSpPr>
        <p:spPr>
          <a:xfrm>
            <a:off x="284110" y="308327"/>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Questions  (True or False)</a:t>
            </a:r>
            <a:endParaRPr b="1" i="0" sz="1200" u="none" cap="none" strike="noStrike">
              <a:solidFill>
                <a:srgbClr val="0063BE"/>
              </a:solidFill>
              <a:highlight>
                <a:srgbClr val="D9EAD3"/>
              </a:highlight>
              <a:latin typeface="Arial"/>
              <a:ea typeface="Arial"/>
              <a:cs typeface="Arial"/>
              <a:sym typeface="Arial"/>
            </a:endParaRPr>
          </a:p>
        </p:txBody>
      </p:sp>
      <p:grpSp>
        <p:nvGrpSpPr>
          <p:cNvPr id="2594" name="Google Shape;2594;g113ed23d07b_0_266"/>
          <p:cNvGrpSpPr/>
          <p:nvPr/>
        </p:nvGrpSpPr>
        <p:grpSpPr>
          <a:xfrm>
            <a:off x="63500" y="4263966"/>
            <a:ext cx="7776001" cy="411480"/>
            <a:chOff x="63500" y="4263966"/>
            <a:chExt cx="7776001" cy="411480"/>
          </a:xfrm>
        </p:grpSpPr>
        <p:sp>
          <p:nvSpPr>
            <p:cNvPr id="2595" name="Google Shape;2595;g113ed23d07b_0_26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96" name="Google Shape;2596;g113ed23d07b_0_26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97" name="Google Shape;2597;g113ed23d07b_0_26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98" name="Google Shape;2598;g113ed23d07b_0_26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spcBef>
                <a:spcPts val="0"/>
              </a:spcBef>
              <a:spcAft>
                <a:spcPts val="0"/>
              </a:spcAft>
              <a:buClr>
                <a:schemeClr val="dk1"/>
              </a:buClr>
              <a:buSzPts val="1200"/>
              <a:buAutoNum type="arabicPeriod"/>
            </a:pPr>
            <a:r>
              <a:rPr lang="en-GB" sz="1200">
                <a:solidFill>
                  <a:schemeClr val="dk1"/>
                </a:solidFill>
              </a:rPr>
              <a:t>True. However, the RM server will be required to be powered on and connected to the Capacity system for any future programming.</a:t>
            </a:r>
            <a:endParaRPr sz="1200">
              <a:solidFill>
                <a:schemeClr val="dk1"/>
              </a:solidFill>
            </a:endParaRPr>
          </a:p>
          <a:p>
            <a:pPr indent="-228600" lvl="0" marL="228600" rtl="0" algn="l">
              <a:spcBef>
                <a:spcPts val="0"/>
              </a:spcBef>
              <a:spcAft>
                <a:spcPts val="0"/>
              </a:spcAft>
              <a:buClr>
                <a:schemeClr val="dk1"/>
              </a:buClr>
              <a:buSzPts val="1200"/>
              <a:buAutoNum type="arabicPeriod"/>
            </a:pPr>
            <a:r>
              <a:rPr lang="en-GB" sz="1200">
                <a:solidFill>
                  <a:schemeClr val="dk1"/>
                </a:solidFill>
              </a:rPr>
              <a:t>False. Only 1 RM server is deployed in a Capacity Max system regardless of number of CMSS in the system.</a:t>
            </a:r>
            <a:endParaRPr>
              <a:solidFill>
                <a:schemeClr val="dk1"/>
              </a:solidFill>
            </a:endParaRPr>
          </a:p>
          <a:p>
            <a:pPr indent="-228600" lvl="0" marL="228600" rtl="0" algn="l">
              <a:spcBef>
                <a:spcPts val="0"/>
              </a:spcBef>
              <a:spcAft>
                <a:spcPts val="0"/>
              </a:spcAft>
              <a:buClr>
                <a:schemeClr val="dk1"/>
              </a:buClr>
              <a:buSzPts val="1200"/>
              <a:buAutoNum type="arabicPeriod"/>
            </a:pPr>
            <a:r>
              <a:rPr lang="en-GB" sz="1200">
                <a:solidFill>
                  <a:schemeClr val="dk1"/>
                </a:solidFill>
              </a:rPr>
              <a:t>False. Capacity Max system continue to work without RM but any programming/configuration to system would not be possible.</a:t>
            </a:r>
            <a:endParaRPr>
              <a:solidFill>
                <a:schemeClr val="dk1"/>
              </a:solidFill>
            </a:endParaRPr>
          </a:p>
          <a:p>
            <a:pPr indent="-228600" lvl="0" marL="228600" rtl="0" algn="l">
              <a:spcBef>
                <a:spcPts val="0"/>
              </a:spcBef>
              <a:spcAft>
                <a:spcPts val="0"/>
              </a:spcAft>
              <a:buClr>
                <a:schemeClr val="dk1"/>
              </a:buClr>
              <a:buSzPts val="1200"/>
              <a:buAutoNum type="arabicPeriod"/>
            </a:pPr>
            <a:r>
              <a:rPr lang="en-GB" sz="1200">
                <a:solidFill>
                  <a:schemeClr val="dk1"/>
                </a:solidFill>
              </a:rPr>
              <a:t>False. Depending on the fleet size and number jobs need to be executed at a time from RM client, additional job processor or CPU processing might be required.</a:t>
            </a:r>
            <a:endParaRPr>
              <a:solidFill>
                <a:schemeClr val="dk1"/>
              </a:solidFill>
            </a:endParaRPr>
          </a:p>
          <a:p>
            <a:pPr indent="-228600" lvl="0" marL="228600" rtl="0" algn="l">
              <a:spcBef>
                <a:spcPts val="0"/>
              </a:spcBef>
              <a:spcAft>
                <a:spcPts val="0"/>
              </a:spcAft>
              <a:buClr>
                <a:schemeClr val="dk1"/>
              </a:buClr>
              <a:buSzPts val="1200"/>
              <a:buAutoNum type="arabicPeriod"/>
            </a:pPr>
            <a:r>
              <a:rPr lang="en-GB" sz="1200">
                <a:solidFill>
                  <a:schemeClr val="dk1"/>
                </a:solidFill>
              </a:rPr>
              <a:t>True. Device Programmer in the RM system can program up to 16 radios simultaneously. If</a:t>
            </a:r>
            <a:endParaRPr>
              <a:solidFill>
                <a:schemeClr val="dk1"/>
              </a:solidFill>
            </a:endParaRPr>
          </a:p>
          <a:p>
            <a:pPr indent="0" lvl="0" marL="0" rtl="0" algn="l">
              <a:spcBef>
                <a:spcPts val="0"/>
              </a:spcBef>
              <a:spcAft>
                <a:spcPts val="0"/>
              </a:spcAft>
              <a:buClr>
                <a:schemeClr val="dk1"/>
              </a:buClr>
              <a:buFont typeface="Arial"/>
              <a:buNone/>
            </a:pPr>
            <a:r>
              <a:rPr lang="en-GB" sz="1200">
                <a:solidFill>
                  <a:schemeClr val="dk1"/>
                </a:solidFill>
              </a:rPr>
              <a:t>using a USB hub, ensure that it is a powered USB hub. Also, each radio must have a different accessory IP address configured.</a:t>
            </a:r>
            <a:endParaRPr sz="1200"/>
          </a:p>
          <a:p>
            <a:pPr indent="-158750" lvl="0" marL="2286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99" name="Google Shape;2599;g113ed23d07b_0_266"/>
          <p:cNvSpPr txBox="1"/>
          <p:nvPr/>
        </p:nvSpPr>
        <p:spPr>
          <a:xfrm>
            <a:off x="284110" y="878541"/>
            <a:ext cx="7416600" cy="18162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Once all MOTOTRBO Components in Cap Max been configured, RM Server can be switched off.</a:t>
            </a:r>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More than 1 RM server can be deployed on the Capacity Max system with CMSS redundancy.</a:t>
            </a:r>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If RM server fails, the Capacity Max system will stop working.</a:t>
            </a:r>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Only one RM Job Processor can be deployed in RM topology</a:t>
            </a:r>
            <a:endParaRPr/>
          </a:p>
          <a:p>
            <a:pPr indent="-342900" lvl="0" marL="342900" marR="0" rtl="0" algn="l">
              <a:lnSpc>
                <a:spcPct val="100000"/>
              </a:lnSpc>
              <a:spcBef>
                <a:spcPts val="0"/>
              </a:spcBef>
              <a:spcAft>
                <a:spcPts val="0"/>
              </a:spcAft>
              <a:buClr>
                <a:srgbClr val="000000"/>
              </a:buClr>
              <a:buSzPts val="1400"/>
              <a:buFont typeface="Arial"/>
              <a:buAutoNum type="arabicPeriod"/>
            </a:pPr>
            <a:r>
              <a:rPr b="0" i="0" lang="en-GB" sz="1400" u="none" cap="none" strike="noStrike">
                <a:solidFill>
                  <a:srgbClr val="000000"/>
                </a:solidFill>
                <a:latin typeface="Arial"/>
                <a:ea typeface="Arial"/>
                <a:cs typeface="Arial"/>
                <a:sym typeface="Arial"/>
              </a:rPr>
              <a:t>Each RM Device Programmer can program 16 radios simultaneously.</a:t>
            </a:r>
            <a:endParaRPr/>
          </a:p>
          <a:p>
            <a:pPr indent="-254000" lvl="0" marL="3429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3" name="Shape 2603"/>
        <p:cNvGrpSpPr/>
        <p:nvPr/>
      </p:nvGrpSpPr>
      <p:grpSpPr>
        <a:xfrm>
          <a:off x="0" y="0"/>
          <a:ext cx="0" cy="0"/>
          <a:chOff x="0" y="0"/>
          <a:chExt cx="0" cy="0"/>
        </a:xfrm>
      </p:grpSpPr>
      <p:sp>
        <p:nvSpPr>
          <p:cNvPr id="2604" name="Google Shape;2604;p16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605" name="Google Shape;2605;p16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606" name="Google Shape;2606;p165"/>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7" name="Google Shape;2607;p165"/>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8" name="Google Shape;2608;p165"/>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9" name="Google Shape;2609;p165"/>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0" name="Google Shape;2610;p165"/>
          <p:cNvSpPr txBox="1"/>
          <p:nvPr/>
        </p:nvSpPr>
        <p:spPr>
          <a:xfrm>
            <a:off x="203575" y="7271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End of Module</a:t>
            </a:r>
            <a:endParaRPr b="1" i="0" sz="1200" u="none" cap="none" strike="noStrike">
              <a:solidFill>
                <a:srgbClr val="0063BE"/>
              </a:solidFill>
              <a:highlight>
                <a:srgbClr val="D9EAD3"/>
              </a:highlight>
              <a:latin typeface="Arial"/>
              <a:ea typeface="Arial"/>
              <a:cs typeface="Arial"/>
              <a:sym typeface="Arial"/>
            </a:endParaRPr>
          </a:p>
        </p:txBody>
      </p:sp>
      <p:pic>
        <p:nvPicPr>
          <p:cNvPr id="2611" name="Google Shape;2611;p165"/>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612" name="Google Shape;2612;p165"/>
          <p:cNvSpPr txBox="1"/>
          <p:nvPr/>
        </p:nvSpPr>
        <p:spPr>
          <a:xfrm>
            <a:off x="203575" y="10878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You should now be able to:</a:t>
            </a:r>
            <a:endParaRPr b="1" i="0" sz="1100" u="none" cap="none" strike="noStrike">
              <a:solidFill>
                <a:srgbClr val="000000"/>
              </a:solidFill>
              <a:latin typeface="Arial"/>
              <a:ea typeface="Arial"/>
              <a:cs typeface="Arial"/>
              <a:sym typeface="Arial"/>
            </a:endParaRPr>
          </a:p>
          <a:p>
            <a:pPr indent="-298450" lvl="0" marL="457200" marR="0" rtl="0" algn="l">
              <a:lnSpc>
                <a:spcPct val="100000"/>
              </a:lnSpc>
              <a:spcBef>
                <a:spcPts val="120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Discuss and describe the major characteristics of Radio Management 2.0.</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List the Radio Management Components.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Describe the overall purpose of the Radio Management (RM) Application. </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Describe the components that make up the RM application. </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List the Capacity Max devices that are managed by RM.</a:t>
            </a:r>
            <a:endParaRPr b="0" i="0" sz="1100" u="none" cap="none" strike="noStrike">
              <a:solidFill>
                <a:schemeClr val="dk1"/>
              </a:solidFill>
              <a:latin typeface="Arial"/>
              <a:ea typeface="Arial"/>
              <a:cs typeface="Arial"/>
              <a:sym typeface="Arial"/>
            </a:endParaRPr>
          </a:p>
        </p:txBody>
      </p:sp>
      <p:sp>
        <p:nvSpPr>
          <p:cNvPr id="2613" name="Google Shape;2613;p16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7" name="Shape 2617"/>
        <p:cNvGrpSpPr/>
        <p:nvPr/>
      </p:nvGrpSpPr>
      <p:grpSpPr>
        <a:xfrm>
          <a:off x="0" y="0"/>
          <a:ext cx="0" cy="0"/>
          <a:chOff x="0" y="0"/>
          <a:chExt cx="0" cy="0"/>
        </a:xfrm>
      </p:grpSpPr>
      <p:sp>
        <p:nvSpPr>
          <p:cNvPr id="2618" name="Google Shape;2618;p16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19" name="Google Shape;2619;p16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620" name="Google Shape;2620;p166"/>
          <p:cNvSpPr txBox="1"/>
          <p:nvPr/>
        </p:nvSpPr>
        <p:spPr>
          <a:xfrm>
            <a:off x="68575" y="314249"/>
            <a:ext cx="7776000" cy="4351200"/>
          </a:xfrm>
          <a:prstGeom prst="rect">
            <a:avLst/>
          </a:prstGeom>
          <a:solidFill>
            <a:srgbClr val="666666"/>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2621" name="Google Shape;2621;p166"/>
          <p:cNvSpPr/>
          <p:nvPr/>
        </p:nvSpPr>
        <p:spPr>
          <a:xfrm>
            <a:off x="68575" y="695600"/>
            <a:ext cx="7776000" cy="840000"/>
          </a:xfrm>
          <a:prstGeom prst="rect">
            <a:avLst/>
          </a:prstGeom>
          <a:solidFill>
            <a:srgbClr val="43434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p166"/>
          <p:cNvSpPr/>
          <p:nvPr/>
        </p:nvSpPr>
        <p:spPr>
          <a:xfrm rot="8100000">
            <a:off x="4678034" y="3247712"/>
            <a:ext cx="3857833"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3" name="Google Shape;2623;p166"/>
          <p:cNvSpPr/>
          <p:nvPr/>
        </p:nvSpPr>
        <p:spPr>
          <a:xfrm rot="8100000">
            <a:off x="5565814" y="3617685"/>
            <a:ext cx="2812022"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4" name="Google Shape;2624;p166"/>
          <p:cNvSpPr/>
          <p:nvPr/>
        </p:nvSpPr>
        <p:spPr>
          <a:xfrm rot="8100000">
            <a:off x="6454715" y="3982983"/>
            <a:ext cx="1777666"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5" name="Google Shape;2625;p166"/>
          <p:cNvSpPr/>
          <p:nvPr/>
        </p:nvSpPr>
        <p:spPr>
          <a:xfrm flipH="1">
            <a:off x="7327700" y="4150100"/>
            <a:ext cx="511800" cy="511800"/>
          </a:xfrm>
          <a:prstGeom prst="rtTriangle">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6" name="Google Shape;2626;p166"/>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Dispatcher Solution</a:t>
            </a:r>
            <a:endParaRPr b="1" i="0" sz="1200" u="none" cap="none" strike="noStrike">
              <a:solidFill>
                <a:srgbClr val="FFFFFF"/>
              </a:solidFill>
              <a:highlight>
                <a:srgbClr val="D9EAD3"/>
              </a:highlight>
              <a:latin typeface="Arial"/>
              <a:ea typeface="Arial"/>
              <a:cs typeface="Arial"/>
              <a:sym typeface="Arial"/>
            </a:endParaRPr>
          </a:p>
        </p:txBody>
      </p:sp>
      <p:sp>
        <p:nvSpPr>
          <p:cNvPr id="2627" name="Google Shape;2627;p166"/>
          <p:cNvSpPr txBox="1"/>
          <p:nvPr/>
        </p:nvSpPr>
        <p:spPr>
          <a:xfrm>
            <a:off x="51175" y="728277"/>
            <a:ext cx="5616000" cy="3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Module 6</a:t>
            </a:r>
            <a:endParaRPr b="0" i="0" sz="1400" u="none" cap="none" strike="noStrike">
              <a:solidFill>
                <a:srgbClr val="FFFFFF"/>
              </a:solidFill>
              <a:highlight>
                <a:srgbClr val="D9EAD3"/>
              </a:highlight>
              <a:latin typeface="Arial"/>
              <a:ea typeface="Arial"/>
              <a:cs typeface="Arial"/>
              <a:sym typeface="Arial"/>
            </a:endParaRPr>
          </a:p>
        </p:txBody>
      </p:sp>
      <p:pic>
        <p:nvPicPr>
          <p:cNvPr id="2628" name="Google Shape;2628;p166"/>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629" name="Google Shape;2629;p16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3" name="Shape 2633"/>
        <p:cNvGrpSpPr/>
        <p:nvPr/>
      </p:nvGrpSpPr>
      <p:grpSpPr>
        <a:xfrm>
          <a:off x="0" y="0"/>
          <a:ext cx="0" cy="0"/>
          <a:chOff x="0" y="0"/>
          <a:chExt cx="0" cy="0"/>
        </a:xfrm>
      </p:grpSpPr>
      <p:sp>
        <p:nvSpPr>
          <p:cNvPr id="2634" name="Google Shape;2634;p16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State the Objectives</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35" name="Google Shape;2635;p16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636" name="Google Shape;2636;p167"/>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6 Objectives</a:t>
            </a:r>
            <a:endParaRPr b="1" i="0" sz="1200" u="none" cap="none" strike="noStrike">
              <a:solidFill>
                <a:srgbClr val="000000"/>
              </a:solidFill>
              <a:latin typeface="Arial"/>
              <a:ea typeface="Arial"/>
              <a:cs typeface="Arial"/>
              <a:sym typeface="Arial"/>
            </a:endParaRPr>
          </a:p>
        </p:txBody>
      </p:sp>
      <p:grpSp>
        <p:nvGrpSpPr>
          <p:cNvPr id="2637" name="Google Shape;2637;p167"/>
          <p:cNvGrpSpPr/>
          <p:nvPr/>
        </p:nvGrpSpPr>
        <p:grpSpPr>
          <a:xfrm>
            <a:off x="63500" y="4263966"/>
            <a:ext cx="7776001" cy="411480"/>
            <a:chOff x="63500" y="4263966"/>
            <a:chExt cx="7776001" cy="411480"/>
          </a:xfrm>
        </p:grpSpPr>
        <p:sp>
          <p:nvSpPr>
            <p:cNvPr id="2638" name="Google Shape;2638;p16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39" name="Google Shape;2639;p167"/>
            <p:cNvPicPr preferRelativeResize="0"/>
            <p:nvPr/>
          </p:nvPicPr>
          <p:blipFill rotWithShape="1">
            <a:blip r:embed="rId4">
              <a:alphaModFix/>
            </a:blip>
            <a:srcRect b="0" l="0" r="0" t="0"/>
            <a:stretch/>
          </p:blipFill>
          <p:spPr>
            <a:xfrm>
              <a:off x="78370" y="4263966"/>
              <a:ext cx="411480" cy="411480"/>
            </a:xfrm>
            <a:prstGeom prst="rect">
              <a:avLst/>
            </a:prstGeom>
            <a:noFill/>
            <a:ln>
              <a:noFill/>
            </a:ln>
          </p:spPr>
        </p:pic>
        <p:sp>
          <p:nvSpPr>
            <p:cNvPr id="2640" name="Google Shape;2640;p16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41" name="Google Shape;2641;p167"/>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rgbClr val="666666"/>
                </a:solidFill>
                <a:latin typeface="Arial"/>
                <a:ea typeface="Arial"/>
                <a:cs typeface="Arial"/>
                <a:sym typeface="Arial"/>
              </a:rPr>
              <a:t>At the end of this module, you should be able to:</a:t>
            </a:r>
            <a:endParaRPr b="0" i="0" sz="1100" u="none" cap="none" strike="noStrike">
              <a:solidFill>
                <a:srgbClr val="666666"/>
              </a:solidFill>
              <a:latin typeface="Arial"/>
              <a:ea typeface="Arial"/>
              <a:cs typeface="Arial"/>
              <a:sym typeface="Arial"/>
            </a:endParaRPr>
          </a:p>
          <a:p>
            <a:pPr indent="-298450" lvl="0" marL="457200" marR="0" rtl="0" algn="l">
              <a:lnSpc>
                <a:spcPct val="100000"/>
              </a:lnSpc>
              <a:spcBef>
                <a:spcPts val="1200"/>
              </a:spcBef>
              <a:spcAft>
                <a:spcPts val="0"/>
              </a:spcAft>
              <a:buClr>
                <a:srgbClr val="000000"/>
              </a:buClr>
              <a:buSzPts val="1100"/>
              <a:buFont typeface="Arial"/>
              <a:buChar char="•"/>
            </a:pPr>
            <a:r>
              <a:rPr lang="en-GB" sz="1100">
                <a:extLst>
                  <a:ext uri="http://customooxmlschemas.google.com/">
                    <go:slidesCustomData xmlns:go="http://customooxmlschemas.google.com/" textRoundtripDataId="0"/>
                  </a:ext>
                </a:extLst>
              </a:rPr>
              <a:t>Identify the MNIS VRC Voice Solution.</a:t>
            </a:r>
            <a:endParaRPr b="0" i="0" sz="1100" u="none" cap="none" strike="noStrike">
              <a:solidFill>
                <a:srgbClr val="000000"/>
              </a:solidFill>
              <a:latin typeface="Arial"/>
              <a:ea typeface="Arial"/>
              <a:cs typeface="Arial"/>
              <a:sym typeface="Arial"/>
              <a:extLst>
                <a:ext uri="http://customooxmlschemas.google.com/">
                  <go:slidesCustomData xmlns:go="http://customooxmlschemas.google.com/" textRoundtripDataId="1"/>
                </a:ext>
              </a:extLst>
            </a:endParaRPr>
          </a:p>
          <a:p>
            <a:pPr indent="-298450" lvl="0" marL="457200" marR="0" rtl="0" algn="l">
              <a:lnSpc>
                <a:spcPct val="100000"/>
              </a:lnSpc>
              <a:spcBef>
                <a:spcPts val="0"/>
              </a:spcBef>
              <a:spcAft>
                <a:spcPts val="0"/>
              </a:spcAft>
              <a:buClr>
                <a:srgbClr val="000000"/>
              </a:buClr>
              <a:buSzPts val="1100"/>
              <a:buFont typeface="Arial"/>
              <a:buChar char="•"/>
            </a:pPr>
            <a:r>
              <a:rPr lang="en-GB" sz="1100">
                <a:extLst>
                  <a:ext uri="http://customooxmlschemas.google.com/">
                    <go:slidesCustomData xmlns:go="http://customooxmlschemas.google.com/" textRoundtripDataId="2"/>
                  </a:ext>
                </a:extLst>
              </a:rPr>
              <a:t>Identify the MNIS Data Gateway Solution.</a:t>
            </a:r>
            <a:endParaRPr b="0" i="0" sz="1100" u="none" cap="none" strike="noStrike">
              <a:solidFill>
                <a:srgbClr val="000000"/>
              </a:solidFill>
              <a:latin typeface="Arial"/>
              <a:ea typeface="Arial"/>
              <a:cs typeface="Arial"/>
              <a:sym typeface="Arial"/>
              <a:extLst>
                <a:ext uri="http://customooxmlschemas.google.com/">
                  <go:slidesCustomData xmlns:go="http://customooxmlschemas.google.com/" textRoundtripDataId="3"/>
                </a:ext>
              </a:extLst>
            </a:endParaRPr>
          </a:p>
          <a:p>
            <a:pPr indent="-298450" lvl="0" marL="457200" marR="0" rtl="0" algn="l">
              <a:lnSpc>
                <a:spcPct val="100000"/>
              </a:lnSpc>
              <a:spcBef>
                <a:spcPts val="0"/>
              </a:spcBef>
              <a:spcAft>
                <a:spcPts val="0"/>
              </a:spcAft>
              <a:buClr>
                <a:srgbClr val="000000"/>
              </a:buClr>
              <a:buSzPts val="1100"/>
              <a:buFont typeface="Arial"/>
              <a:buChar char="•"/>
            </a:pPr>
            <a:r>
              <a:rPr lang="en-GB" sz="1100">
                <a:extLst>
                  <a:ext uri="http://customooxmlschemas.google.com/">
                    <go:slidesCustomData xmlns:go="http://customooxmlschemas.google.com/" textRoundtripDataId="4"/>
                  </a:ext>
                </a:extLst>
              </a:rPr>
              <a:t>Explain a Third-Party Solutions.</a:t>
            </a:r>
            <a:endParaRPr b="0" i="0" sz="1100" u="none" cap="none" strike="noStrike">
              <a:solidFill>
                <a:srgbClr val="000000"/>
              </a:solidFill>
              <a:latin typeface="Arial"/>
              <a:ea typeface="Arial"/>
              <a:cs typeface="Arial"/>
              <a:sym typeface="Arial"/>
            </a:endParaRPr>
          </a:p>
        </p:txBody>
      </p:sp>
      <p:sp>
        <p:nvSpPr>
          <p:cNvPr id="2642" name="Google Shape;2642;p16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6" name="Shape 2646"/>
        <p:cNvGrpSpPr/>
        <p:nvPr/>
      </p:nvGrpSpPr>
      <p:grpSpPr>
        <a:xfrm>
          <a:off x="0" y="0"/>
          <a:ext cx="0" cy="0"/>
          <a:chOff x="0" y="0"/>
          <a:chExt cx="0" cy="0"/>
        </a:xfrm>
      </p:grpSpPr>
      <p:sp>
        <p:nvSpPr>
          <p:cNvPr id="2647" name="Google Shape;2647;p16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sections for this module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648" name="Google Shape;2648;p16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649" name="Google Shape;2649;p16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Map / Module Outline</a:t>
            </a:r>
            <a:endParaRPr b="1" i="0" sz="1200" u="none" cap="none" strike="noStrike">
              <a:solidFill>
                <a:srgbClr val="0063BE"/>
              </a:solidFill>
              <a:highlight>
                <a:srgbClr val="D9EAD3"/>
              </a:highlight>
              <a:latin typeface="Arial"/>
              <a:ea typeface="Arial"/>
              <a:cs typeface="Arial"/>
              <a:sym typeface="Arial"/>
            </a:endParaRPr>
          </a:p>
        </p:txBody>
      </p:sp>
      <p:sp>
        <p:nvSpPr>
          <p:cNvPr id="2650" name="Google Shape;2650;p168"/>
          <p:cNvSpPr txBox="1"/>
          <p:nvPr/>
        </p:nvSpPr>
        <p:spPr>
          <a:xfrm>
            <a:off x="51175" y="1018125"/>
            <a:ext cx="5616000" cy="10785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Section 1: MNIS VRC Voice Solution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2: MNIS Data Gateway Solution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3: Third-Party Solution Examples</a:t>
            </a:r>
            <a:endParaRPr b="0" i="0" sz="1100" u="none" cap="none" strike="noStrike">
              <a:solidFill>
                <a:srgbClr val="000000"/>
              </a:solidFill>
              <a:latin typeface="Arial"/>
              <a:ea typeface="Arial"/>
              <a:cs typeface="Arial"/>
              <a:sym typeface="Arial"/>
            </a:endParaRPr>
          </a:p>
        </p:txBody>
      </p:sp>
      <p:grpSp>
        <p:nvGrpSpPr>
          <p:cNvPr id="2651" name="Google Shape;2651;p168"/>
          <p:cNvGrpSpPr/>
          <p:nvPr/>
        </p:nvGrpSpPr>
        <p:grpSpPr>
          <a:xfrm>
            <a:off x="63500" y="4263966"/>
            <a:ext cx="7776001" cy="411480"/>
            <a:chOff x="63500" y="4263966"/>
            <a:chExt cx="7776001" cy="411480"/>
          </a:xfrm>
        </p:grpSpPr>
        <p:sp>
          <p:nvSpPr>
            <p:cNvPr id="2652" name="Google Shape;2652;p16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53" name="Google Shape;2653;p16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654" name="Google Shape;2654;p16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55" name="Google Shape;2655;p16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9" name="Shape 2659"/>
        <p:cNvGrpSpPr/>
        <p:nvPr/>
      </p:nvGrpSpPr>
      <p:grpSpPr>
        <a:xfrm>
          <a:off x="0" y="0"/>
          <a:ext cx="0" cy="0"/>
          <a:chOff x="0" y="0"/>
          <a:chExt cx="0" cy="0"/>
        </a:xfrm>
      </p:grpSpPr>
      <p:sp>
        <p:nvSpPr>
          <p:cNvPr id="2660" name="Google Shape;2660;p16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661" name="Google Shape;2661;p16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662" name="Google Shape;2662;p169"/>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p169"/>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p169"/>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5" name="Google Shape;2665;p169"/>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6" name="Google Shape;2666;p169"/>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MNIS VRC Voice Solution</a:t>
            </a:r>
            <a:endParaRPr b="1" i="0" sz="1200" u="none" cap="none" strike="noStrike">
              <a:solidFill>
                <a:srgbClr val="0063BE"/>
              </a:solidFill>
              <a:highlight>
                <a:srgbClr val="D9EAD3"/>
              </a:highlight>
              <a:latin typeface="Arial"/>
              <a:ea typeface="Arial"/>
              <a:cs typeface="Arial"/>
              <a:sym typeface="Arial"/>
            </a:endParaRPr>
          </a:p>
        </p:txBody>
      </p:sp>
      <p:pic>
        <p:nvPicPr>
          <p:cNvPr id="2667" name="Google Shape;2667;p169"/>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668" name="Google Shape;2668;p169"/>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1</a:t>
            </a:r>
            <a:endParaRPr b="0" i="0" sz="600" u="none" cap="none" strike="noStrike">
              <a:solidFill>
                <a:srgbClr val="666666"/>
              </a:solidFill>
              <a:highlight>
                <a:srgbClr val="D9EAD3"/>
              </a:highlight>
              <a:latin typeface="Arial"/>
              <a:ea typeface="Arial"/>
              <a:cs typeface="Arial"/>
              <a:sym typeface="Arial"/>
            </a:endParaRPr>
          </a:p>
        </p:txBody>
      </p:sp>
      <p:sp>
        <p:nvSpPr>
          <p:cNvPr id="2669" name="Google Shape;2669;p16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3" name="Shape 2673"/>
        <p:cNvGrpSpPr/>
        <p:nvPr/>
      </p:nvGrpSpPr>
      <p:grpSpPr>
        <a:xfrm>
          <a:off x="0" y="0"/>
          <a:ext cx="0" cy="0"/>
          <a:chOff x="0" y="0"/>
          <a:chExt cx="0" cy="0"/>
        </a:xfrm>
      </p:grpSpPr>
      <p:sp>
        <p:nvSpPr>
          <p:cNvPr id="2674" name="Google Shape;2674;g124930c33bf_0_44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675" name="Google Shape;2675;g124930c33bf_0_44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676" name="Google Shape;2676;g124930c33bf_0_44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MNIS VRC Gateway</a:t>
            </a:r>
            <a:endParaRPr b="1" i="0" sz="1200" u="none" cap="none" strike="noStrike">
              <a:solidFill>
                <a:srgbClr val="0063BE"/>
              </a:solidFill>
              <a:highlight>
                <a:srgbClr val="D9EAD3"/>
              </a:highlight>
              <a:latin typeface="Arial"/>
              <a:ea typeface="Arial"/>
              <a:cs typeface="Arial"/>
              <a:sym typeface="Arial"/>
            </a:endParaRPr>
          </a:p>
        </p:txBody>
      </p:sp>
      <p:grpSp>
        <p:nvGrpSpPr>
          <p:cNvPr id="2677" name="Google Shape;2677;g124930c33bf_0_448"/>
          <p:cNvGrpSpPr/>
          <p:nvPr/>
        </p:nvGrpSpPr>
        <p:grpSpPr>
          <a:xfrm>
            <a:off x="63500" y="4263966"/>
            <a:ext cx="7776001" cy="411480"/>
            <a:chOff x="63500" y="4263966"/>
            <a:chExt cx="7776001" cy="411480"/>
          </a:xfrm>
        </p:grpSpPr>
        <p:sp>
          <p:nvSpPr>
            <p:cNvPr id="2678" name="Google Shape;2678;g124930c33bf_0_44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9" name="Google Shape;2679;g124930c33bf_0_44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680" name="Google Shape;2680;g124930c33bf_0_44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81" name="Google Shape;2681;g124930c33bf_0_44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82" name="Google Shape;2682;g124930c33bf_0_448"/>
          <p:cNvSpPr txBox="1"/>
          <p:nvPr/>
        </p:nvSpPr>
        <p:spPr>
          <a:xfrm>
            <a:off x="481050" y="1033075"/>
            <a:ext cx="6837300" cy="2555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Software service which resides in the Capacity Max System Server (CMSS)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Connects to Capacity Max repeaters over an IPv4 network.</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Wireline voice applications: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Voice dispatch</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Voice recorders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Telephone gateway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Non-voice wireline applications: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Emergency alarm monitoring</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Stun or revive of radio</a:t>
            </a:r>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 Check</a:t>
            </a:r>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Remote Monitoring</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6" name="Shape 2686"/>
        <p:cNvGrpSpPr/>
        <p:nvPr/>
      </p:nvGrpSpPr>
      <p:grpSpPr>
        <a:xfrm>
          <a:off x="0" y="0"/>
          <a:ext cx="0" cy="0"/>
          <a:chOff x="0" y="0"/>
          <a:chExt cx="0" cy="0"/>
        </a:xfrm>
      </p:grpSpPr>
      <p:sp>
        <p:nvSpPr>
          <p:cNvPr id="2687" name="Google Shape;2687;p17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688" name="Google Shape;2688;p17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689" name="Google Shape;2689;p17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Supported Applications - VRC Gateway</a:t>
            </a:r>
            <a:endParaRPr b="1" i="0" sz="1200" u="none" cap="none" strike="noStrike">
              <a:solidFill>
                <a:srgbClr val="0063BE"/>
              </a:solidFill>
              <a:highlight>
                <a:srgbClr val="D9EAD3"/>
              </a:highlight>
              <a:latin typeface="Arial"/>
              <a:ea typeface="Arial"/>
              <a:cs typeface="Arial"/>
              <a:sym typeface="Arial"/>
            </a:endParaRPr>
          </a:p>
        </p:txBody>
      </p:sp>
      <p:grpSp>
        <p:nvGrpSpPr>
          <p:cNvPr id="2690" name="Google Shape;2690;p171"/>
          <p:cNvGrpSpPr/>
          <p:nvPr/>
        </p:nvGrpSpPr>
        <p:grpSpPr>
          <a:xfrm>
            <a:off x="63500" y="4263966"/>
            <a:ext cx="7776001" cy="411480"/>
            <a:chOff x="63500" y="4263966"/>
            <a:chExt cx="7776001" cy="411480"/>
          </a:xfrm>
        </p:grpSpPr>
        <p:sp>
          <p:nvSpPr>
            <p:cNvPr id="2691" name="Google Shape;2691;p17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92" name="Google Shape;2692;p17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693" name="Google Shape;2693;p17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94" name="Google Shape;2694;p17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95" name="Google Shape;2695;p171"/>
          <p:cNvSpPr txBox="1"/>
          <p:nvPr/>
        </p:nvSpPr>
        <p:spPr>
          <a:xfrm>
            <a:off x="488950" y="1072525"/>
            <a:ext cx="65691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Applications can send or receive the following types of calls via MNIS VRC Gateway: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Group voice calls, broadcast calls, site all calls, multi-site all calls, system wide all calls, and emergency calls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OACSU and FOACSU individual voice calls, remote monitor voice calls.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Telephone initiated group calls and individual telephone calls.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 check, call alert, radio stun or revive, radio kill, and emergency alarm</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Status Messages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Receive Individual voice calls for recording or monitoring. All audio is monitored/recorded by external voice applications such as the voice dispatch, telephony, and audio logging (including Discreet Listening).</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9" name="Shape 2699"/>
        <p:cNvGrpSpPr/>
        <p:nvPr/>
      </p:nvGrpSpPr>
      <p:grpSpPr>
        <a:xfrm>
          <a:off x="0" y="0"/>
          <a:ext cx="0" cy="0"/>
          <a:chOff x="0" y="0"/>
          <a:chExt cx="0" cy="0"/>
        </a:xfrm>
      </p:grpSpPr>
      <p:sp>
        <p:nvSpPr>
          <p:cNvPr id="2700" name="Google Shape;2700;p17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701" name="Google Shape;2701;p17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702" name="Google Shape;2702;p17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Supported Applications - VRC Gateway (cont…)</a:t>
            </a:r>
            <a:endParaRPr b="1" i="0" sz="1200" u="none" cap="none" strike="noStrike">
              <a:solidFill>
                <a:srgbClr val="0063BE"/>
              </a:solidFill>
              <a:highlight>
                <a:srgbClr val="D9EAD3"/>
              </a:highlight>
              <a:latin typeface="Arial"/>
              <a:ea typeface="Arial"/>
              <a:cs typeface="Arial"/>
              <a:sym typeface="Arial"/>
            </a:endParaRPr>
          </a:p>
        </p:txBody>
      </p:sp>
      <p:grpSp>
        <p:nvGrpSpPr>
          <p:cNvPr id="2703" name="Google Shape;2703;p172"/>
          <p:cNvGrpSpPr/>
          <p:nvPr/>
        </p:nvGrpSpPr>
        <p:grpSpPr>
          <a:xfrm>
            <a:off x="63500" y="4263966"/>
            <a:ext cx="7776001" cy="411480"/>
            <a:chOff x="63500" y="4263966"/>
            <a:chExt cx="7776001" cy="411480"/>
          </a:xfrm>
        </p:grpSpPr>
        <p:sp>
          <p:nvSpPr>
            <p:cNvPr id="2704" name="Google Shape;2704;p17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05" name="Google Shape;2705;p17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706" name="Google Shape;2706;p17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07" name="Google Shape;2707;p17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08" name="Google Shape;2708;p172"/>
          <p:cNvSpPr txBox="1"/>
          <p:nvPr/>
        </p:nvSpPr>
        <p:spPr>
          <a:xfrm>
            <a:off x="528375" y="1080400"/>
            <a:ext cx="6443100" cy="1908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Secure voice communication between radios and the application.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Applications can interrupt a transmitting radio and transmit over the radio.</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Transmission request during hang time from an application has higher priority than a transmission request from radios.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System administrator can set the higher priority for the application’s call requests that are waiting for channels.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Voice and Radio Command (VRC) Gateway service in CMSS with a TC supports a voice packet replication service.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2" name="Shape 2712"/>
        <p:cNvGrpSpPr/>
        <p:nvPr/>
      </p:nvGrpSpPr>
      <p:grpSpPr>
        <a:xfrm>
          <a:off x="0" y="0"/>
          <a:ext cx="0" cy="0"/>
          <a:chOff x="0" y="0"/>
          <a:chExt cx="0" cy="0"/>
        </a:xfrm>
      </p:grpSpPr>
      <p:sp>
        <p:nvSpPr>
          <p:cNvPr id="2713" name="Google Shape;2713;g124930c33bf_0_59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714" name="Google Shape;2714;g124930c33bf_0_59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715" name="Google Shape;2715;g124930c33bf_0_59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Gateways Architecture</a:t>
            </a:r>
            <a:endParaRPr b="1" i="0" sz="1200" u="none" cap="none" strike="noStrike">
              <a:solidFill>
                <a:srgbClr val="0063BE"/>
              </a:solidFill>
              <a:highlight>
                <a:srgbClr val="D9EAD3"/>
              </a:highlight>
              <a:latin typeface="Arial"/>
              <a:ea typeface="Arial"/>
              <a:cs typeface="Arial"/>
              <a:sym typeface="Arial"/>
            </a:endParaRPr>
          </a:p>
        </p:txBody>
      </p:sp>
      <p:grpSp>
        <p:nvGrpSpPr>
          <p:cNvPr id="2716" name="Google Shape;2716;g124930c33bf_0_596"/>
          <p:cNvGrpSpPr/>
          <p:nvPr/>
        </p:nvGrpSpPr>
        <p:grpSpPr>
          <a:xfrm>
            <a:off x="63500" y="4263966"/>
            <a:ext cx="7776001" cy="411480"/>
            <a:chOff x="63500" y="4263966"/>
            <a:chExt cx="7776001" cy="411480"/>
          </a:xfrm>
        </p:grpSpPr>
        <p:sp>
          <p:nvSpPr>
            <p:cNvPr id="2717" name="Google Shape;2717;g124930c33bf_0_59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8" name="Google Shape;2718;g124930c33bf_0_59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719" name="Google Shape;2719;g124930c33bf_0_59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20" name="Google Shape;2720;g124930c33bf_0_59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21" name="Google Shape;2721;g124930c33bf_0_596"/>
          <p:cNvSpPr txBox="1"/>
          <p:nvPr/>
        </p:nvSpPr>
        <p:spPr>
          <a:xfrm>
            <a:off x="433750" y="1167150"/>
            <a:ext cx="6435000" cy="2124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Capacity Max system supports a maximum up to 15 MNIS VRC Gateways.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Number of VRCs in the system is licensed, One license is required for:</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Each standalone MNIS VRC Gateway</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Each pair of primary and alternate MNIS VRC Gateway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Talkpath Licences are assigned to TC and these licenses are allocated to VRC in RM configuration</a:t>
            </a:r>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Each VRC is assigned with site ID. The Primary and Alternate VRC will have the same site ID.</a:t>
            </a:r>
            <a:endParaRPr b="0" i="0" sz="14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403" name="Google Shape;403;p2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404" name="Google Shape;404;p21"/>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21"/>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1"/>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21"/>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1"/>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Supported Call Types</a:t>
            </a:r>
            <a:endParaRPr b="1" i="0" sz="1200" u="none" cap="none" strike="noStrike">
              <a:solidFill>
                <a:srgbClr val="0063BE"/>
              </a:solidFill>
              <a:highlight>
                <a:srgbClr val="D9EAD3"/>
              </a:highlight>
              <a:latin typeface="Arial"/>
              <a:ea typeface="Arial"/>
              <a:cs typeface="Arial"/>
              <a:sym typeface="Arial"/>
            </a:endParaRPr>
          </a:p>
        </p:txBody>
      </p:sp>
      <p:pic>
        <p:nvPicPr>
          <p:cNvPr id="409" name="Google Shape;409;p21"/>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410" name="Google Shape;410;p21"/>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2</a:t>
            </a:r>
            <a:endParaRPr b="0" i="0" sz="600" u="none" cap="none" strike="noStrike">
              <a:solidFill>
                <a:srgbClr val="666666"/>
              </a:solidFill>
              <a:highlight>
                <a:srgbClr val="D9EAD3"/>
              </a:highlight>
              <a:latin typeface="Arial"/>
              <a:ea typeface="Arial"/>
              <a:cs typeface="Arial"/>
              <a:sym typeface="Arial"/>
            </a:endParaRPr>
          </a:p>
        </p:txBody>
      </p:sp>
      <p:sp>
        <p:nvSpPr>
          <p:cNvPr id="411" name="Google Shape;411;p2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5" name="Shape 2725"/>
        <p:cNvGrpSpPr/>
        <p:nvPr/>
      </p:nvGrpSpPr>
      <p:grpSpPr>
        <a:xfrm>
          <a:off x="0" y="0"/>
          <a:ext cx="0" cy="0"/>
          <a:chOff x="0" y="0"/>
          <a:chExt cx="0" cy="0"/>
        </a:xfrm>
      </p:grpSpPr>
      <p:sp>
        <p:nvSpPr>
          <p:cNvPr id="2726" name="Google Shape;2726;g119f5a6d081_0_84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727" name="Google Shape;2727;g119f5a6d081_0_84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728" name="Google Shape;2728;g119f5a6d081_0_84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VRC Capacity</a:t>
            </a:r>
            <a:endParaRPr b="1" i="0" sz="1200" u="none" cap="none" strike="noStrike">
              <a:solidFill>
                <a:srgbClr val="0063BE"/>
              </a:solidFill>
              <a:highlight>
                <a:srgbClr val="D9EAD3"/>
              </a:highlight>
              <a:latin typeface="Arial"/>
              <a:ea typeface="Arial"/>
              <a:cs typeface="Arial"/>
              <a:sym typeface="Arial"/>
            </a:endParaRPr>
          </a:p>
        </p:txBody>
      </p:sp>
      <p:grpSp>
        <p:nvGrpSpPr>
          <p:cNvPr id="2729" name="Google Shape;2729;g119f5a6d081_0_847"/>
          <p:cNvGrpSpPr/>
          <p:nvPr/>
        </p:nvGrpSpPr>
        <p:grpSpPr>
          <a:xfrm>
            <a:off x="63500" y="4263966"/>
            <a:ext cx="7776001" cy="411480"/>
            <a:chOff x="63500" y="4263966"/>
            <a:chExt cx="7776001" cy="411480"/>
          </a:xfrm>
        </p:grpSpPr>
        <p:sp>
          <p:nvSpPr>
            <p:cNvPr id="2730" name="Google Shape;2730;g119f5a6d081_0_84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31" name="Google Shape;2731;g119f5a6d081_0_84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732" name="Google Shape;2732;g119f5a6d081_0_84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33" name="Google Shape;2733;g119f5a6d081_0_84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734" name="Google Shape;2734;g119f5a6d081_0_847"/>
          <p:cNvPicPr preferRelativeResize="0"/>
          <p:nvPr/>
        </p:nvPicPr>
        <p:blipFill rotWithShape="1">
          <a:blip r:embed="rId4">
            <a:alphaModFix/>
          </a:blip>
          <a:srcRect b="0" l="0" r="0" t="0"/>
          <a:stretch/>
        </p:blipFill>
        <p:spPr>
          <a:xfrm>
            <a:off x="1380090" y="777654"/>
            <a:ext cx="5182324" cy="3372321"/>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8" name="Shape 2738"/>
        <p:cNvGrpSpPr/>
        <p:nvPr/>
      </p:nvGrpSpPr>
      <p:grpSpPr>
        <a:xfrm>
          <a:off x="0" y="0"/>
          <a:ext cx="0" cy="0"/>
          <a:chOff x="0" y="0"/>
          <a:chExt cx="0" cy="0"/>
        </a:xfrm>
      </p:grpSpPr>
      <p:sp>
        <p:nvSpPr>
          <p:cNvPr id="2739" name="Google Shape;2739;p17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740" name="Google Shape;2740;p17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741" name="Google Shape;2741;p17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VRC Wireline</a:t>
            </a:r>
            <a:endParaRPr b="1" i="0" sz="1200" u="none" cap="none" strike="noStrike">
              <a:solidFill>
                <a:srgbClr val="0063BE"/>
              </a:solidFill>
              <a:highlight>
                <a:srgbClr val="D9EAD3"/>
              </a:highlight>
              <a:latin typeface="Arial"/>
              <a:ea typeface="Arial"/>
              <a:cs typeface="Arial"/>
              <a:sym typeface="Arial"/>
            </a:endParaRPr>
          </a:p>
        </p:txBody>
      </p:sp>
      <p:grpSp>
        <p:nvGrpSpPr>
          <p:cNvPr id="2742" name="Google Shape;2742;p174"/>
          <p:cNvGrpSpPr/>
          <p:nvPr/>
        </p:nvGrpSpPr>
        <p:grpSpPr>
          <a:xfrm>
            <a:off x="63500" y="4263966"/>
            <a:ext cx="7776001" cy="411480"/>
            <a:chOff x="63500" y="4263966"/>
            <a:chExt cx="7776001" cy="411480"/>
          </a:xfrm>
        </p:grpSpPr>
        <p:sp>
          <p:nvSpPr>
            <p:cNvPr id="2743" name="Google Shape;2743;p17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4" name="Google Shape;2744;p17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745" name="Google Shape;2745;p17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46" name="Google Shape;2746;p17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47" name="Google Shape;2747;p174"/>
          <p:cNvSpPr txBox="1"/>
          <p:nvPr/>
        </p:nvSpPr>
        <p:spPr>
          <a:xfrm>
            <a:off x="575700" y="1143500"/>
            <a:ext cx="4158000" cy="2555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Supports up to 10 independent applications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Voice dispatch</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Voice recorders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Telephone gateways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Client-server architecture</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Server connects with the MNIS VRC Gateway</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Multiple operator positions connect to the server as clients.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Server accounts as one of the ten applications.</a:t>
            </a:r>
            <a:endParaRPr b="0" i="0" sz="1400" u="none" cap="none" strike="noStrike">
              <a:solidFill>
                <a:srgbClr val="000000"/>
              </a:solidFill>
              <a:latin typeface="Calibri"/>
              <a:ea typeface="Calibri"/>
              <a:cs typeface="Calibri"/>
              <a:sym typeface="Calibri"/>
            </a:endParaRPr>
          </a:p>
        </p:txBody>
      </p:sp>
      <p:pic>
        <p:nvPicPr>
          <p:cNvPr id="2748" name="Google Shape;2748;p174"/>
          <p:cNvPicPr preferRelativeResize="0"/>
          <p:nvPr/>
        </p:nvPicPr>
        <p:blipFill rotWithShape="1">
          <a:blip r:embed="rId4">
            <a:alphaModFix/>
          </a:blip>
          <a:srcRect b="0" l="0" r="0" t="0"/>
          <a:stretch/>
        </p:blipFill>
        <p:spPr>
          <a:xfrm>
            <a:off x="5103417" y="3426329"/>
            <a:ext cx="685800" cy="685800"/>
          </a:xfrm>
          <a:prstGeom prst="rect">
            <a:avLst/>
          </a:prstGeom>
          <a:noFill/>
          <a:ln>
            <a:noFill/>
          </a:ln>
        </p:spPr>
      </p:pic>
      <p:cxnSp>
        <p:nvCxnSpPr>
          <p:cNvPr id="2749" name="Google Shape;2749;p174"/>
          <p:cNvCxnSpPr>
            <a:stCxn id="2748" idx="3"/>
          </p:cNvCxnSpPr>
          <p:nvPr/>
        </p:nvCxnSpPr>
        <p:spPr>
          <a:xfrm>
            <a:off x="5789217" y="3769229"/>
            <a:ext cx="507300" cy="92100"/>
          </a:xfrm>
          <a:prstGeom prst="straightConnector1">
            <a:avLst/>
          </a:prstGeom>
          <a:noFill/>
          <a:ln cap="flat" cmpd="sng" w="9525">
            <a:solidFill>
              <a:srgbClr val="5597D3"/>
            </a:solidFill>
            <a:prstDash val="solid"/>
            <a:round/>
            <a:headEnd len="sm" w="sm" type="none"/>
            <a:tailEnd len="sm" w="sm" type="none"/>
          </a:ln>
        </p:spPr>
      </p:cxnSp>
      <p:pic>
        <p:nvPicPr>
          <p:cNvPr id="2750" name="Google Shape;2750;p174"/>
          <p:cNvPicPr preferRelativeResize="0"/>
          <p:nvPr/>
        </p:nvPicPr>
        <p:blipFill rotWithShape="1">
          <a:blip r:embed="rId5">
            <a:alphaModFix/>
          </a:blip>
          <a:srcRect b="0" l="0" r="0" t="0"/>
          <a:stretch/>
        </p:blipFill>
        <p:spPr>
          <a:xfrm>
            <a:off x="6448979" y="3541108"/>
            <a:ext cx="924154" cy="534109"/>
          </a:xfrm>
          <a:prstGeom prst="rect">
            <a:avLst/>
          </a:prstGeom>
          <a:noFill/>
          <a:ln>
            <a:noFill/>
          </a:ln>
        </p:spPr>
      </p:pic>
      <p:pic>
        <p:nvPicPr>
          <p:cNvPr id="2751" name="Google Shape;2751;p174"/>
          <p:cNvPicPr preferRelativeResize="0"/>
          <p:nvPr/>
        </p:nvPicPr>
        <p:blipFill rotWithShape="1">
          <a:blip r:embed="rId5">
            <a:alphaModFix/>
          </a:blip>
          <a:srcRect b="0" l="0" r="0" t="0"/>
          <a:stretch/>
        </p:blipFill>
        <p:spPr>
          <a:xfrm>
            <a:off x="6601379" y="3693508"/>
            <a:ext cx="924154" cy="534109"/>
          </a:xfrm>
          <a:prstGeom prst="rect">
            <a:avLst/>
          </a:prstGeom>
          <a:noFill/>
          <a:ln>
            <a:noFill/>
          </a:ln>
        </p:spPr>
      </p:pic>
      <p:pic>
        <p:nvPicPr>
          <p:cNvPr id="2752" name="Google Shape;2752;p174"/>
          <p:cNvPicPr preferRelativeResize="0"/>
          <p:nvPr/>
        </p:nvPicPr>
        <p:blipFill rotWithShape="1">
          <a:blip r:embed="rId5">
            <a:alphaModFix/>
          </a:blip>
          <a:srcRect b="0" l="0" r="0" t="0"/>
          <a:stretch/>
        </p:blipFill>
        <p:spPr>
          <a:xfrm>
            <a:off x="6753779" y="3845908"/>
            <a:ext cx="924154" cy="534109"/>
          </a:xfrm>
          <a:prstGeom prst="rect">
            <a:avLst/>
          </a:prstGeom>
          <a:noFill/>
          <a:ln>
            <a:noFill/>
          </a:ln>
        </p:spPr>
      </p:pic>
      <p:cxnSp>
        <p:nvCxnSpPr>
          <p:cNvPr id="2753" name="Google Shape;2753;p174"/>
          <p:cNvCxnSpPr/>
          <p:nvPr/>
        </p:nvCxnSpPr>
        <p:spPr>
          <a:xfrm>
            <a:off x="5202836" y="2440823"/>
            <a:ext cx="228300" cy="1015500"/>
          </a:xfrm>
          <a:prstGeom prst="straightConnector1">
            <a:avLst/>
          </a:prstGeom>
          <a:noFill/>
          <a:ln cap="flat" cmpd="sng" w="9525">
            <a:solidFill>
              <a:srgbClr val="5597D3"/>
            </a:solidFill>
            <a:prstDash val="solid"/>
            <a:round/>
            <a:headEnd len="sm" w="sm" type="none"/>
            <a:tailEnd len="sm" w="sm" type="none"/>
          </a:ln>
        </p:spPr>
      </p:cxnSp>
      <p:pic>
        <p:nvPicPr>
          <p:cNvPr id="2754" name="Google Shape;2754;p174"/>
          <p:cNvPicPr preferRelativeResize="0"/>
          <p:nvPr/>
        </p:nvPicPr>
        <p:blipFill rotWithShape="1">
          <a:blip r:embed="rId6">
            <a:alphaModFix/>
          </a:blip>
          <a:srcRect b="0" l="0" r="0" t="0"/>
          <a:stretch/>
        </p:blipFill>
        <p:spPr>
          <a:xfrm>
            <a:off x="7121596" y="-202540"/>
            <a:ext cx="685800" cy="685800"/>
          </a:xfrm>
          <a:prstGeom prst="rect">
            <a:avLst/>
          </a:prstGeom>
          <a:noFill/>
          <a:ln>
            <a:noFill/>
          </a:ln>
        </p:spPr>
      </p:pic>
      <p:pic>
        <p:nvPicPr>
          <p:cNvPr id="2755" name="Google Shape;2755;p174"/>
          <p:cNvPicPr preferRelativeResize="0"/>
          <p:nvPr/>
        </p:nvPicPr>
        <p:blipFill rotWithShape="1">
          <a:blip r:embed="rId7">
            <a:alphaModFix/>
          </a:blip>
          <a:srcRect b="0" l="0" r="0" t="0"/>
          <a:stretch/>
        </p:blipFill>
        <p:spPr>
          <a:xfrm>
            <a:off x="7121596" y="784742"/>
            <a:ext cx="685800" cy="685800"/>
          </a:xfrm>
          <a:prstGeom prst="rect">
            <a:avLst/>
          </a:prstGeom>
          <a:noFill/>
          <a:ln>
            <a:noFill/>
          </a:ln>
        </p:spPr>
      </p:pic>
      <p:pic>
        <p:nvPicPr>
          <p:cNvPr id="2756" name="Google Shape;2756;p174"/>
          <p:cNvPicPr preferRelativeResize="0"/>
          <p:nvPr/>
        </p:nvPicPr>
        <p:blipFill rotWithShape="1">
          <a:blip r:embed="rId8">
            <a:alphaModFix/>
          </a:blip>
          <a:srcRect b="0" l="0" r="0" t="0"/>
          <a:stretch/>
        </p:blipFill>
        <p:spPr>
          <a:xfrm>
            <a:off x="7121596" y="1779461"/>
            <a:ext cx="685800" cy="685800"/>
          </a:xfrm>
          <a:prstGeom prst="rect">
            <a:avLst/>
          </a:prstGeom>
          <a:noFill/>
          <a:ln>
            <a:noFill/>
          </a:ln>
        </p:spPr>
      </p:pic>
      <p:cxnSp>
        <p:nvCxnSpPr>
          <p:cNvPr id="2757" name="Google Shape;2757;p174"/>
          <p:cNvCxnSpPr>
            <a:endCxn id="2754" idx="1"/>
          </p:cNvCxnSpPr>
          <p:nvPr/>
        </p:nvCxnSpPr>
        <p:spPr>
          <a:xfrm flipH="1" rot="10800000">
            <a:off x="5612896" y="140360"/>
            <a:ext cx="1508700" cy="957300"/>
          </a:xfrm>
          <a:prstGeom prst="straightConnector1">
            <a:avLst/>
          </a:prstGeom>
          <a:noFill/>
          <a:ln cap="flat" cmpd="sng" w="9525">
            <a:solidFill>
              <a:srgbClr val="5597D3"/>
            </a:solidFill>
            <a:prstDash val="solid"/>
            <a:round/>
            <a:headEnd len="sm" w="sm" type="none"/>
            <a:tailEnd len="sm" w="sm" type="none"/>
          </a:ln>
        </p:spPr>
      </p:cxnSp>
      <p:cxnSp>
        <p:nvCxnSpPr>
          <p:cNvPr id="2758" name="Google Shape;2758;p174"/>
          <p:cNvCxnSpPr>
            <a:endCxn id="2755" idx="1"/>
          </p:cNvCxnSpPr>
          <p:nvPr/>
        </p:nvCxnSpPr>
        <p:spPr>
          <a:xfrm>
            <a:off x="5612896" y="1097642"/>
            <a:ext cx="1508700" cy="30000"/>
          </a:xfrm>
          <a:prstGeom prst="straightConnector1">
            <a:avLst/>
          </a:prstGeom>
          <a:noFill/>
          <a:ln cap="flat" cmpd="sng" w="9525">
            <a:solidFill>
              <a:srgbClr val="5597D3"/>
            </a:solidFill>
            <a:prstDash val="solid"/>
            <a:round/>
            <a:headEnd len="sm" w="sm" type="none"/>
            <a:tailEnd len="sm" w="sm" type="none"/>
          </a:ln>
        </p:spPr>
      </p:cxnSp>
      <p:cxnSp>
        <p:nvCxnSpPr>
          <p:cNvPr id="2759" name="Google Shape;2759;p174"/>
          <p:cNvCxnSpPr>
            <a:endCxn id="2756" idx="1"/>
          </p:cNvCxnSpPr>
          <p:nvPr/>
        </p:nvCxnSpPr>
        <p:spPr>
          <a:xfrm>
            <a:off x="5612896" y="1097561"/>
            <a:ext cx="1508700" cy="1024800"/>
          </a:xfrm>
          <a:prstGeom prst="straightConnector1">
            <a:avLst/>
          </a:prstGeom>
          <a:noFill/>
          <a:ln cap="flat" cmpd="sng" w="9525">
            <a:solidFill>
              <a:srgbClr val="5597D3"/>
            </a:solidFill>
            <a:prstDash val="solid"/>
            <a:round/>
            <a:headEnd len="sm" w="sm" type="none"/>
            <a:tailEnd len="sm" w="sm" type="none"/>
          </a:ln>
        </p:spPr>
      </p:cxnSp>
      <p:pic>
        <p:nvPicPr>
          <p:cNvPr id="2760" name="Google Shape;2760;p174"/>
          <p:cNvPicPr preferRelativeResize="0"/>
          <p:nvPr/>
        </p:nvPicPr>
        <p:blipFill rotWithShape="1">
          <a:blip r:embed="rId9">
            <a:alphaModFix/>
          </a:blip>
          <a:srcRect b="0" l="0" r="0" t="0"/>
          <a:stretch/>
        </p:blipFill>
        <p:spPr>
          <a:xfrm>
            <a:off x="4389590" y="439586"/>
            <a:ext cx="1427651" cy="1332105"/>
          </a:xfrm>
          <a:prstGeom prst="rect">
            <a:avLst/>
          </a:prstGeom>
          <a:noFill/>
          <a:ln>
            <a:noFill/>
          </a:ln>
        </p:spPr>
      </p:pic>
      <p:sp>
        <p:nvSpPr>
          <p:cNvPr id="2761" name="Google Shape;2761;p174"/>
          <p:cNvSpPr/>
          <p:nvPr/>
        </p:nvSpPr>
        <p:spPr>
          <a:xfrm>
            <a:off x="4604321" y="945890"/>
            <a:ext cx="1258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6080A"/>
                </a:solidFill>
                <a:latin typeface="Arial"/>
                <a:ea typeface="Arial"/>
                <a:cs typeface="Arial"/>
                <a:sym typeface="Arial"/>
              </a:rPr>
              <a:t>IP Network</a:t>
            </a:r>
            <a:endParaRPr b="0" i="0" sz="1200" u="none" cap="none" strike="noStrike">
              <a:solidFill>
                <a:srgbClr val="06080A"/>
              </a:solidFill>
              <a:latin typeface="Arial"/>
              <a:ea typeface="Arial"/>
              <a:cs typeface="Arial"/>
              <a:sym typeface="Arial"/>
            </a:endParaRPr>
          </a:p>
        </p:txBody>
      </p:sp>
      <p:sp>
        <p:nvSpPr>
          <p:cNvPr id="2762" name="Google Shape;2762;p174"/>
          <p:cNvSpPr/>
          <p:nvPr/>
        </p:nvSpPr>
        <p:spPr>
          <a:xfrm>
            <a:off x="6527708" y="3239659"/>
            <a:ext cx="1026900" cy="246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06080A"/>
                </a:solidFill>
                <a:latin typeface="Arial"/>
                <a:ea typeface="Arial"/>
                <a:cs typeface="Arial"/>
                <a:sym typeface="Arial"/>
              </a:rPr>
              <a:t>Consoles</a:t>
            </a:r>
            <a:endParaRPr b="0" i="0" sz="1000" u="none" cap="none" strike="noStrike">
              <a:solidFill>
                <a:srgbClr val="06080A"/>
              </a:solidFill>
              <a:latin typeface="Arial"/>
              <a:ea typeface="Arial"/>
              <a:cs typeface="Arial"/>
              <a:sym typeface="Arial"/>
            </a:endParaRPr>
          </a:p>
        </p:txBody>
      </p:sp>
      <p:cxnSp>
        <p:nvCxnSpPr>
          <p:cNvPr id="2763" name="Google Shape;2763;p174"/>
          <p:cNvCxnSpPr/>
          <p:nvPr/>
        </p:nvCxnSpPr>
        <p:spPr>
          <a:xfrm>
            <a:off x="5202836" y="2440823"/>
            <a:ext cx="228300" cy="1015500"/>
          </a:xfrm>
          <a:prstGeom prst="straightConnector1">
            <a:avLst/>
          </a:prstGeom>
          <a:noFill/>
          <a:ln cap="flat" cmpd="sng" w="9525">
            <a:solidFill>
              <a:srgbClr val="5597D3"/>
            </a:solidFill>
            <a:prstDash val="solid"/>
            <a:round/>
            <a:headEnd len="sm" w="sm" type="none"/>
            <a:tailEnd len="sm" w="sm" type="none"/>
          </a:ln>
        </p:spPr>
      </p:cxnSp>
      <p:cxnSp>
        <p:nvCxnSpPr>
          <p:cNvPr id="2764" name="Google Shape;2764;p174"/>
          <p:cNvCxnSpPr/>
          <p:nvPr/>
        </p:nvCxnSpPr>
        <p:spPr>
          <a:xfrm>
            <a:off x="4995519" y="1337787"/>
            <a:ext cx="148500" cy="554100"/>
          </a:xfrm>
          <a:prstGeom prst="straightConnector1">
            <a:avLst/>
          </a:prstGeom>
          <a:noFill/>
          <a:ln cap="flat" cmpd="sng" w="9525">
            <a:solidFill>
              <a:srgbClr val="5597D3"/>
            </a:solidFill>
            <a:prstDash val="solid"/>
            <a:round/>
            <a:headEnd len="sm" w="sm" type="none"/>
            <a:tailEnd len="sm" w="sm" type="none"/>
          </a:ln>
        </p:spPr>
      </p:cxnSp>
      <p:pic>
        <p:nvPicPr>
          <p:cNvPr id="2765" name="Google Shape;2765;p174"/>
          <p:cNvPicPr preferRelativeResize="0"/>
          <p:nvPr/>
        </p:nvPicPr>
        <p:blipFill rotWithShape="1">
          <a:blip r:embed="rId10">
            <a:alphaModFix/>
          </a:blip>
          <a:srcRect b="0" l="0" r="0" t="0"/>
          <a:stretch/>
        </p:blipFill>
        <p:spPr>
          <a:xfrm>
            <a:off x="4442660" y="1750335"/>
            <a:ext cx="1843441" cy="955738"/>
          </a:xfrm>
          <a:prstGeom prst="rect">
            <a:avLst/>
          </a:prstGeom>
          <a:noFill/>
          <a:ln cap="flat" cmpd="sng" w="38100">
            <a:solidFill>
              <a:srgbClr val="385623"/>
            </a:solidFill>
            <a:prstDash val="solid"/>
            <a:round/>
            <a:headEnd len="sm" w="sm" type="none"/>
            <a:tailEnd len="sm" w="sm" type="none"/>
          </a:ln>
        </p:spPr>
      </p:pic>
      <p:pic>
        <p:nvPicPr>
          <p:cNvPr id="2766" name="Google Shape;2766;p174"/>
          <p:cNvPicPr preferRelativeResize="0"/>
          <p:nvPr/>
        </p:nvPicPr>
        <p:blipFill rotWithShape="1">
          <a:blip r:embed="rId5">
            <a:alphaModFix/>
          </a:blip>
          <a:srcRect b="0" l="0" r="0" t="0"/>
          <a:stretch/>
        </p:blipFill>
        <p:spPr>
          <a:xfrm>
            <a:off x="6296579" y="3388708"/>
            <a:ext cx="924154" cy="534109"/>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0" name="Shape 2770"/>
        <p:cNvGrpSpPr/>
        <p:nvPr/>
      </p:nvGrpSpPr>
      <p:grpSpPr>
        <a:xfrm>
          <a:off x="0" y="0"/>
          <a:ext cx="0" cy="0"/>
          <a:chOff x="0" y="0"/>
          <a:chExt cx="0" cy="0"/>
        </a:xfrm>
      </p:grpSpPr>
      <p:sp>
        <p:nvSpPr>
          <p:cNvPr id="2771" name="Google Shape;2771;g124930c33bf_0_74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772" name="Google Shape;2772;g124930c33bf_0_74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773" name="Google Shape;2773;g124930c33bf_0_74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VRC Gateway Licenses</a:t>
            </a:r>
            <a:endParaRPr b="1" i="0" sz="1200" u="none" cap="none" strike="noStrike">
              <a:solidFill>
                <a:srgbClr val="0063BE"/>
              </a:solidFill>
              <a:highlight>
                <a:srgbClr val="D9EAD3"/>
              </a:highlight>
              <a:latin typeface="Arial"/>
              <a:ea typeface="Arial"/>
              <a:cs typeface="Arial"/>
              <a:sym typeface="Arial"/>
            </a:endParaRPr>
          </a:p>
        </p:txBody>
      </p:sp>
      <p:grpSp>
        <p:nvGrpSpPr>
          <p:cNvPr id="2774" name="Google Shape;2774;g124930c33bf_0_744"/>
          <p:cNvGrpSpPr/>
          <p:nvPr/>
        </p:nvGrpSpPr>
        <p:grpSpPr>
          <a:xfrm>
            <a:off x="63500" y="4263966"/>
            <a:ext cx="7776001" cy="411480"/>
            <a:chOff x="63500" y="4263966"/>
            <a:chExt cx="7776001" cy="411480"/>
          </a:xfrm>
        </p:grpSpPr>
        <p:sp>
          <p:nvSpPr>
            <p:cNvPr id="2775" name="Google Shape;2775;g124930c33bf_0_74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76" name="Google Shape;2776;g124930c33bf_0_74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777" name="Google Shape;2777;g124930c33bf_0_74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78" name="Google Shape;2778;g124930c33bf_0_74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79" name="Google Shape;2779;g124930c33bf_0_744"/>
          <p:cNvSpPr txBox="1"/>
          <p:nvPr/>
        </p:nvSpPr>
        <p:spPr>
          <a:xfrm>
            <a:off x="433749" y="1167150"/>
            <a:ext cx="71493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Multiple VRC Gateways is required in the following scenarios: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Capacity Max system is shared by a set of agencies and each agency has its own set of voice applications. </a:t>
            </a:r>
            <a:endParaRPr b="0" i="0" sz="1400" u="none" cap="none" strike="noStrike">
              <a:solidFill>
                <a:srgbClr val="000000"/>
              </a:solidFill>
              <a:latin typeface="Arial"/>
              <a:ea typeface="Arial"/>
              <a:cs typeface="Arial"/>
              <a:sym typeface="Arial"/>
            </a:endParaRPr>
          </a:p>
          <a:p>
            <a:pPr indent="0" lvl="4"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In this scenario, a separate VRC Gateway is required for each agency 	because either they are at different locations or they want independent 	deployment of their VRC Gateway and applications.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If the total capacity required by the system is greater than what is provided by one single VRC Gateway.</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3" name="Shape 2783"/>
        <p:cNvGrpSpPr/>
        <p:nvPr/>
      </p:nvGrpSpPr>
      <p:grpSpPr>
        <a:xfrm>
          <a:off x="0" y="0"/>
          <a:ext cx="0" cy="0"/>
          <a:chOff x="0" y="0"/>
          <a:chExt cx="0" cy="0"/>
        </a:xfrm>
      </p:grpSpPr>
      <p:sp>
        <p:nvSpPr>
          <p:cNvPr id="2784" name="Google Shape;2784;g119f5a6d081_0_85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785" name="Google Shape;2785;g119f5a6d081_0_85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786" name="Google Shape;2786;g119f5a6d081_0_859"/>
          <p:cNvSpPr txBox="1"/>
          <p:nvPr/>
        </p:nvSpPr>
        <p:spPr>
          <a:xfrm>
            <a:off x="51174" y="314625"/>
            <a:ext cx="63495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VRC Active Talkpath License Calculation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2787" name="Google Shape;2787;g119f5a6d081_0_859"/>
          <p:cNvGrpSpPr/>
          <p:nvPr/>
        </p:nvGrpSpPr>
        <p:grpSpPr>
          <a:xfrm>
            <a:off x="63500" y="4263966"/>
            <a:ext cx="7776001" cy="411480"/>
            <a:chOff x="63500" y="4263966"/>
            <a:chExt cx="7776001" cy="411480"/>
          </a:xfrm>
        </p:grpSpPr>
        <p:sp>
          <p:nvSpPr>
            <p:cNvPr id="2788" name="Google Shape;2788;g119f5a6d081_0_85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89" name="Google Shape;2789;g119f5a6d081_0_85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790" name="Google Shape;2790;g119f5a6d081_0_85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91" name="Google Shape;2791;g119f5a6d081_0_85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92" name="Google Shape;2792;g119f5a6d081_0_859"/>
          <p:cNvSpPr/>
          <p:nvPr/>
        </p:nvSpPr>
        <p:spPr>
          <a:xfrm>
            <a:off x="284110" y="1065054"/>
            <a:ext cx="7179000" cy="203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 system has 5 sites and 50 total trunking repeaters.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The number of historical sites per group call for a 5 site system (single talkgroup affiliation) is 2.65.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Let us assume that there are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- 90%  group calls,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- 9% individual radio to radio calls, and </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- 1% individual radio to/from console or telephone calls.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And let us assume that 90% of group calls are either routed to the console or logged by a logging recorder, and 90% of the individual radio to radio calls are logged.</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6" name="Shape 2796"/>
        <p:cNvGrpSpPr/>
        <p:nvPr/>
      </p:nvGrpSpPr>
      <p:grpSpPr>
        <a:xfrm>
          <a:off x="0" y="0"/>
          <a:ext cx="0" cy="0"/>
          <a:chOff x="0" y="0"/>
          <a:chExt cx="0" cy="0"/>
        </a:xfrm>
      </p:grpSpPr>
      <p:sp>
        <p:nvSpPr>
          <p:cNvPr id="2797" name="Google Shape;2797;g11ddbd773dc_0_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798" name="Google Shape;2798;g11ddbd773dc_0_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799" name="Google Shape;2799;g11ddbd773dc_0_0"/>
          <p:cNvSpPr txBox="1"/>
          <p:nvPr/>
        </p:nvSpPr>
        <p:spPr>
          <a:xfrm>
            <a:off x="51174" y="314625"/>
            <a:ext cx="63495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VRC Active Talkpath License Calculation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2800" name="Google Shape;2800;g11ddbd773dc_0_0"/>
          <p:cNvGrpSpPr/>
          <p:nvPr/>
        </p:nvGrpSpPr>
        <p:grpSpPr>
          <a:xfrm>
            <a:off x="63500" y="4263966"/>
            <a:ext cx="7776001" cy="411480"/>
            <a:chOff x="63500" y="4263966"/>
            <a:chExt cx="7776001" cy="411480"/>
          </a:xfrm>
        </p:grpSpPr>
        <p:sp>
          <p:nvSpPr>
            <p:cNvPr id="2801" name="Google Shape;2801;g11ddbd773dc_0_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02" name="Google Shape;2802;g11ddbd773dc_0_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803" name="Google Shape;2803;g11ddbd773dc_0_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04" name="Google Shape;2804;g11ddbd773dc_0_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805" name="Google Shape;2805;g11ddbd773dc_0_0"/>
          <p:cNvPicPr preferRelativeResize="0"/>
          <p:nvPr/>
        </p:nvPicPr>
        <p:blipFill rotWithShape="1">
          <a:blip r:embed="rId4">
            <a:alphaModFix/>
          </a:blip>
          <a:srcRect b="0" l="0" r="0" t="0"/>
          <a:stretch/>
        </p:blipFill>
        <p:spPr>
          <a:xfrm>
            <a:off x="1307947" y="1055899"/>
            <a:ext cx="4798350" cy="2604325"/>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9" name="Shape 2809"/>
        <p:cNvGrpSpPr/>
        <p:nvPr/>
      </p:nvGrpSpPr>
      <p:grpSpPr>
        <a:xfrm>
          <a:off x="0" y="0"/>
          <a:ext cx="0" cy="0"/>
          <a:chOff x="0" y="0"/>
          <a:chExt cx="0" cy="0"/>
        </a:xfrm>
      </p:grpSpPr>
      <p:sp>
        <p:nvSpPr>
          <p:cNvPr id="2810" name="Google Shape;2810;g119f5a6d081_0_87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811" name="Google Shape;2811;g119f5a6d081_0_87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812" name="Google Shape;2812;g119f5a6d081_0_871"/>
          <p:cNvSpPr txBox="1"/>
          <p:nvPr/>
        </p:nvSpPr>
        <p:spPr>
          <a:xfrm>
            <a:off x="51174" y="314625"/>
            <a:ext cx="59985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VRC Active Talkpath License Calculation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2813" name="Google Shape;2813;g119f5a6d081_0_871"/>
          <p:cNvGrpSpPr/>
          <p:nvPr/>
        </p:nvGrpSpPr>
        <p:grpSpPr>
          <a:xfrm>
            <a:off x="63500" y="4263966"/>
            <a:ext cx="7776001" cy="411480"/>
            <a:chOff x="63500" y="4263966"/>
            <a:chExt cx="7776001" cy="411480"/>
          </a:xfrm>
        </p:grpSpPr>
        <p:sp>
          <p:nvSpPr>
            <p:cNvPr id="2814" name="Google Shape;2814;g119f5a6d081_0_87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15" name="Google Shape;2815;g119f5a6d081_0_87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816" name="Google Shape;2816;g119f5a6d081_0_87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17" name="Google Shape;2817;g119f5a6d081_0_87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18" name="Google Shape;2818;g119f5a6d081_0_871"/>
          <p:cNvSpPr/>
          <p:nvPr/>
        </p:nvSpPr>
        <p:spPr>
          <a:xfrm>
            <a:off x="387142" y="1358475"/>
            <a:ext cx="7305900" cy="203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Calculations: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The ultimate peak number of active talkpaths is (50x2)-5 = 95.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The talkpaths required for groups calls is (95 / 2.65) x 0.9 x 0.9 = 29.04.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The talkpaths required for individual radio to radio calls is (95 / 1.5) x 0.09 x 0.9 = 5.13. The talkpaths required for individual radio to/from console or telephone calls is (95 /1) x 0.01 x 1 = 0.95.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And the total number of required talkpaths is 29.04+5.13+0.95 = 35.12.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We round up to 36 talkpaths.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Since 1 VRC Gateway supports 100 talkpaths, only one VRC Gateway is required.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2" name="Shape 2822"/>
        <p:cNvGrpSpPr/>
        <p:nvPr/>
      </p:nvGrpSpPr>
      <p:grpSpPr>
        <a:xfrm>
          <a:off x="0" y="0"/>
          <a:ext cx="0" cy="0"/>
          <a:chOff x="0" y="0"/>
          <a:chExt cx="0" cy="0"/>
        </a:xfrm>
      </p:grpSpPr>
      <p:sp>
        <p:nvSpPr>
          <p:cNvPr id="2823" name="Google Shape;2823;g119f5a6d081_0_88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824" name="Google Shape;2824;g119f5a6d081_0_88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825" name="Google Shape;2825;g119f5a6d081_0_884"/>
          <p:cNvSpPr txBox="1"/>
          <p:nvPr/>
        </p:nvSpPr>
        <p:spPr>
          <a:xfrm>
            <a:off x="51174" y="314625"/>
            <a:ext cx="59985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Talkpath Licenses and VRC Gateway</a:t>
            </a:r>
            <a:endParaRPr b="1" i="0" sz="1200" u="none" cap="none" strike="noStrike">
              <a:solidFill>
                <a:srgbClr val="0063BE"/>
              </a:solidFill>
              <a:highlight>
                <a:srgbClr val="D9EAD3"/>
              </a:highlight>
              <a:latin typeface="Arial"/>
              <a:ea typeface="Arial"/>
              <a:cs typeface="Arial"/>
              <a:sym typeface="Arial"/>
            </a:endParaRPr>
          </a:p>
        </p:txBody>
      </p:sp>
      <p:grpSp>
        <p:nvGrpSpPr>
          <p:cNvPr id="2826" name="Google Shape;2826;g119f5a6d081_0_884"/>
          <p:cNvGrpSpPr/>
          <p:nvPr/>
        </p:nvGrpSpPr>
        <p:grpSpPr>
          <a:xfrm>
            <a:off x="63500" y="4263966"/>
            <a:ext cx="7776001" cy="411480"/>
            <a:chOff x="63500" y="4263966"/>
            <a:chExt cx="7776001" cy="411480"/>
          </a:xfrm>
        </p:grpSpPr>
        <p:sp>
          <p:nvSpPr>
            <p:cNvPr id="2827" name="Google Shape;2827;g119f5a6d081_0_88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28" name="Google Shape;2828;g119f5a6d081_0_88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829" name="Google Shape;2829;g119f5a6d081_0_88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30" name="Google Shape;2830;g119f5a6d081_0_88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31" name="Google Shape;2831;g119f5a6d081_0_884"/>
          <p:cNvSpPr/>
          <p:nvPr/>
        </p:nvSpPr>
        <p:spPr>
          <a:xfrm>
            <a:off x="298518" y="948575"/>
            <a:ext cx="7305900" cy="397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the CMSS server with a TC license (it can be a primary or a backup TC) contains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licenses for other elements of the system.</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If the system has more than CMSS server with TC license, then each server must have the same set of licenses.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Count the number of VRC Sites in the system.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Two VRCs with the same Site ID, where one is primary and the other is redundant, are considered to be </a:t>
            </a:r>
            <a:r>
              <a:rPr b="1" i="0" lang="en-GB" sz="1400" u="none" cap="none" strike="noStrike">
                <a:solidFill>
                  <a:srgbClr val="000000"/>
                </a:solidFill>
                <a:latin typeface="Arial"/>
                <a:ea typeface="Arial"/>
                <a:cs typeface="Arial"/>
                <a:sym typeface="Arial"/>
              </a:rPr>
              <a:t>ONE </a:t>
            </a:r>
            <a:r>
              <a:rPr b="0" i="0" lang="en-GB" sz="1400" u="none" cap="none" strike="noStrike">
                <a:solidFill>
                  <a:srgbClr val="000000"/>
                </a:solidFill>
                <a:latin typeface="Arial"/>
                <a:ea typeface="Arial"/>
                <a:cs typeface="Arial"/>
                <a:sym typeface="Arial"/>
              </a:rPr>
              <a:t>site.</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The number of VRC Gateway Licenses in each TC [primary and alternate(s)] = Number of VRC Sites.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The number of Talkpath Licenses in each TC [primary and alternate(s)] = Talkpaths.</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Count the number of TCs in the system.</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Each TC [primary and alternate(s)] must be equipped with the number of licenses for total VRC Gateway and total talkpath licences.</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5" name="Shape 2835"/>
        <p:cNvGrpSpPr/>
        <p:nvPr/>
      </p:nvGrpSpPr>
      <p:grpSpPr>
        <a:xfrm>
          <a:off x="0" y="0"/>
          <a:ext cx="0" cy="0"/>
          <a:chOff x="0" y="0"/>
          <a:chExt cx="0" cy="0"/>
        </a:xfrm>
      </p:grpSpPr>
      <p:sp>
        <p:nvSpPr>
          <p:cNvPr id="2836" name="Google Shape;2836;p17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837" name="Google Shape;2837;p17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838" name="Google Shape;2838;p177"/>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9" name="Google Shape;2839;p177"/>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0" name="Google Shape;2840;p177"/>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1" name="Google Shape;2841;p177"/>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2" name="Google Shape;2842;p177"/>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MNIS Data Gateway Solution</a:t>
            </a:r>
            <a:endParaRPr b="1" i="0" sz="1200" u="none" cap="none" strike="noStrike">
              <a:solidFill>
                <a:srgbClr val="0063BE"/>
              </a:solidFill>
              <a:highlight>
                <a:srgbClr val="D9EAD3"/>
              </a:highlight>
              <a:latin typeface="Arial"/>
              <a:ea typeface="Arial"/>
              <a:cs typeface="Arial"/>
              <a:sym typeface="Arial"/>
            </a:endParaRPr>
          </a:p>
        </p:txBody>
      </p:sp>
      <p:pic>
        <p:nvPicPr>
          <p:cNvPr id="2843" name="Google Shape;2843;p177"/>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844" name="Google Shape;2844;p177"/>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2</a:t>
            </a:r>
            <a:endParaRPr b="0" i="0" sz="600" u="none" cap="none" strike="noStrike">
              <a:solidFill>
                <a:srgbClr val="666666"/>
              </a:solidFill>
              <a:highlight>
                <a:srgbClr val="D9EAD3"/>
              </a:highlight>
              <a:latin typeface="Arial"/>
              <a:ea typeface="Arial"/>
              <a:cs typeface="Arial"/>
              <a:sym typeface="Arial"/>
            </a:endParaRPr>
          </a:p>
        </p:txBody>
      </p:sp>
      <p:sp>
        <p:nvSpPr>
          <p:cNvPr id="2845" name="Google Shape;2845;p17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9" name="Shape 2849"/>
        <p:cNvGrpSpPr/>
        <p:nvPr/>
      </p:nvGrpSpPr>
      <p:grpSpPr>
        <a:xfrm>
          <a:off x="0" y="0"/>
          <a:ext cx="0" cy="0"/>
          <a:chOff x="0" y="0"/>
          <a:chExt cx="0" cy="0"/>
        </a:xfrm>
      </p:grpSpPr>
      <p:sp>
        <p:nvSpPr>
          <p:cNvPr id="2850" name="Google Shape;2850;g119f5a6d081_0_103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851" name="Google Shape;2851;g119f5a6d081_0_103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852" name="Google Shape;2852;g119f5a6d081_0_103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MNIS Data Gateway Solution </a:t>
            </a:r>
            <a:endParaRPr b="1" i="0" sz="1200" u="none" cap="none" strike="noStrike">
              <a:solidFill>
                <a:srgbClr val="0063BE"/>
              </a:solidFill>
              <a:highlight>
                <a:srgbClr val="D9EAD3"/>
              </a:highlight>
              <a:latin typeface="Arial"/>
              <a:ea typeface="Arial"/>
              <a:cs typeface="Arial"/>
              <a:sym typeface="Arial"/>
            </a:endParaRPr>
          </a:p>
        </p:txBody>
      </p:sp>
      <p:grpSp>
        <p:nvGrpSpPr>
          <p:cNvPr id="2853" name="Google Shape;2853;g119f5a6d081_0_1032"/>
          <p:cNvGrpSpPr/>
          <p:nvPr/>
        </p:nvGrpSpPr>
        <p:grpSpPr>
          <a:xfrm>
            <a:off x="63500" y="4263966"/>
            <a:ext cx="7776001" cy="411480"/>
            <a:chOff x="63500" y="4263966"/>
            <a:chExt cx="7776001" cy="411480"/>
          </a:xfrm>
        </p:grpSpPr>
        <p:sp>
          <p:nvSpPr>
            <p:cNvPr id="2854" name="Google Shape;2854;g119f5a6d081_0_103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55" name="Google Shape;2855;g119f5a6d081_0_103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856" name="Google Shape;2856;g119f5a6d081_0_103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57" name="Google Shape;2857;g119f5a6d081_0_103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58" name="Google Shape;2858;g119f5a6d081_0_1032"/>
          <p:cNvSpPr txBox="1"/>
          <p:nvPr/>
        </p:nvSpPr>
        <p:spPr>
          <a:xfrm>
            <a:off x="354875" y="1056750"/>
            <a:ext cx="69084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Utilizing high efficiency data format can be deployed (with different data gateways).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Location updates (with high efficiency data format) from radio are sent to all the data gateways that are designed to receive location with high efficiency data format.</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2" name="Shape 2862"/>
        <p:cNvGrpSpPr/>
        <p:nvPr/>
      </p:nvGrpSpPr>
      <p:grpSpPr>
        <a:xfrm>
          <a:off x="0" y="0"/>
          <a:ext cx="0" cy="0"/>
          <a:chOff x="0" y="0"/>
          <a:chExt cx="0" cy="0"/>
        </a:xfrm>
      </p:grpSpPr>
      <p:sp>
        <p:nvSpPr>
          <p:cNvPr id="2863" name="Google Shape;2863;g124930c33bf_0_89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864" name="Google Shape;2864;g124930c33bf_0_89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865" name="Google Shape;2865;g124930c33bf_0_89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MNIS Data Gateway Solution</a:t>
            </a:r>
            <a:endParaRPr b="1" i="0" sz="1200" u="none" cap="none" strike="noStrike">
              <a:solidFill>
                <a:srgbClr val="0063BE"/>
              </a:solidFill>
              <a:highlight>
                <a:srgbClr val="D9EAD3"/>
              </a:highlight>
              <a:latin typeface="Arial"/>
              <a:ea typeface="Arial"/>
              <a:cs typeface="Arial"/>
              <a:sym typeface="Arial"/>
            </a:endParaRPr>
          </a:p>
        </p:txBody>
      </p:sp>
      <p:grpSp>
        <p:nvGrpSpPr>
          <p:cNvPr id="2866" name="Google Shape;2866;g124930c33bf_0_892"/>
          <p:cNvGrpSpPr/>
          <p:nvPr/>
        </p:nvGrpSpPr>
        <p:grpSpPr>
          <a:xfrm>
            <a:off x="63500" y="4263966"/>
            <a:ext cx="7776001" cy="411480"/>
            <a:chOff x="63500" y="4263966"/>
            <a:chExt cx="7776001" cy="411480"/>
          </a:xfrm>
        </p:grpSpPr>
        <p:sp>
          <p:nvSpPr>
            <p:cNvPr id="2867" name="Google Shape;2867;g124930c33bf_0_89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68" name="Google Shape;2868;g124930c33bf_0_89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869" name="Google Shape;2869;g124930c33bf_0_89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70" name="Google Shape;2870;g124930c33bf_0_89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71" name="Google Shape;2871;g124930c33bf_0_892"/>
          <p:cNvSpPr txBox="1"/>
          <p:nvPr/>
        </p:nvSpPr>
        <p:spPr>
          <a:xfrm>
            <a:off x="369288" y="908750"/>
            <a:ext cx="6506100" cy="1908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Software service, resides in a Windows-based PC</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Connects with other Capacity Max system components over IPv4 network.</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Connects with repeaters over IP Network</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Wireless control stations are not required by the application when using the MNIS Data Gateway.</a:t>
            </a:r>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MNIS Data is deployed </a:t>
            </a:r>
            <a:endParaRPr/>
          </a:p>
          <a:p>
            <a:pPr indent="0" lvl="0" marL="139700" marR="0" rtl="0" algn="l">
              <a:lnSpc>
                <a:spcPct val="100000"/>
              </a:lnSpc>
              <a:spcBef>
                <a:spcPts val="0"/>
              </a:spcBef>
              <a:spcAft>
                <a:spcPts val="0"/>
              </a:spcAft>
              <a:buNone/>
            </a:pPr>
            <a:r>
              <a:rPr b="0" i="0" lang="en-GB" sz="1400" u="none" cap="none" strike="noStrike">
                <a:solidFill>
                  <a:srgbClr val="000000"/>
                </a:solidFill>
                <a:latin typeface="Calibri"/>
                <a:ea typeface="Calibri"/>
                <a:cs typeface="Calibri"/>
                <a:sym typeface="Calibri"/>
              </a:rPr>
              <a:t>	- for Data Application server</a:t>
            </a:r>
            <a:endParaRPr/>
          </a:p>
          <a:p>
            <a:pPr indent="0" lvl="0" marL="139700" marR="0" rtl="0" algn="l">
              <a:lnSpc>
                <a:spcPct val="100000"/>
              </a:lnSpc>
              <a:spcBef>
                <a:spcPts val="0"/>
              </a:spcBef>
              <a:spcAft>
                <a:spcPts val="0"/>
              </a:spcAft>
              <a:buNone/>
            </a:pPr>
            <a:r>
              <a:rPr b="0" i="0" lang="en-GB" sz="1400" u="none" cap="none" strike="noStrike">
                <a:solidFill>
                  <a:srgbClr val="000000"/>
                </a:solidFill>
                <a:latin typeface="Calibri"/>
                <a:ea typeface="Calibri"/>
                <a:cs typeface="Calibri"/>
                <a:sym typeface="Calibri"/>
              </a:rPr>
              <a:t>	- For RM-DP OTAP operation</a:t>
            </a:r>
            <a:endParaRPr b="0" i="0" sz="1400" u="none" cap="none" strike="noStrike">
              <a:solidFill>
                <a:srgbClr val="000000"/>
              </a:solidFill>
              <a:latin typeface="Calibri"/>
              <a:ea typeface="Calibri"/>
              <a:cs typeface="Calibri"/>
              <a:sym typeface="Calibri"/>
            </a:endParaRPr>
          </a:p>
        </p:txBody>
      </p:sp>
      <p:sp>
        <p:nvSpPr>
          <p:cNvPr id="2872" name="Google Shape;2872;g124930c33bf_0_892"/>
          <p:cNvSpPr/>
          <p:nvPr/>
        </p:nvSpPr>
        <p:spPr>
          <a:xfrm>
            <a:off x="4014591" y="3529803"/>
            <a:ext cx="1312500" cy="86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06080A"/>
                </a:solidFill>
                <a:latin typeface="Arial"/>
                <a:ea typeface="Arial"/>
                <a:cs typeface="Arial"/>
                <a:sym typeface="Arial"/>
              </a:rPr>
              <a:t>MNIS Data Gateway</a:t>
            </a:r>
            <a:endParaRPr/>
          </a:p>
          <a:p>
            <a:pPr indent="0" lvl="0" marL="0" marR="0" rtl="0" algn="l">
              <a:lnSpc>
                <a:spcPct val="100000"/>
              </a:lnSpc>
              <a:spcBef>
                <a:spcPts val="0"/>
              </a:spcBef>
              <a:spcAft>
                <a:spcPts val="0"/>
              </a:spcAft>
              <a:buNone/>
            </a:pPr>
            <a:r>
              <a:rPr b="0" i="0" lang="en-GB" sz="1000" u="none" cap="none" strike="noStrike">
                <a:solidFill>
                  <a:srgbClr val="06080A"/>
                </a:solidFill>
                <a:latin typeface="Arial"/>
                <a:ea typeface="Arial"/>
                <a:cs typeface="Arial"/>
                <a:sym typeface="Arial"/>
              </a:rPr>
              <a:t>(Standalone or on Data Application Server )</a:t>
            </a:r>
            <a:endParaRPr b="0" i="0" sz="1000" u="none" cap="none" strike="noStrike">
              <a:solidFill>
                <a:srgbClr val="06080A"/>
              </a:solidFill>
              <a:latin typeface="Arial"/>
              <a:ea typeface="Arial"/>
              <a:cs typeface="Arial"/>
              <a:sym typeface="Arial"/>
            </a:endParaRPr>
          </a:p>
        </p:txBody>
      </p:sp>
      <p:pic>
        <p:nvPicPr>
          <p:cNvPr id="2873" name="Google Shape;2873;g124930c33bf_0_892"/>
          <p:cNvPicPr preferRelativeResize="0"/>
          <p:nvPr/>
        </p:nvPicPr>
        <p:blipFill rotWithShape="1">
          <a:blip r:embed="rId4">
            <a:alphaModFix/>
          </a:blip>
          <a:srcRect b="0" l="0" r="0" t="0"/>
          <a:stretch/>
        </p:blipFill>
        <p:spPr>
          <a:xfrm>
            <a:off x="3900548" y="3006726"/>
            <a:ext cx="924154" cy="534109"/>
          </a:xfrm>
          <a:prstGeom prst="rect">
            <a:avLst/>
          </a:prstGeom>
          <a:noFill/>
          <a:ln>
            <a:noFill/>
          </a:ln>
        </p:spPr>
      </p:pic>
      <p:pic>
        <p:nvPicPr>
          <p:cNvPr id="2874" name="Google Shape;2874;g124930c33bf_0_892"/>
          <p:cNvPicPr preferRelativeResize="0"/>
          <p:nvPr/>
        </p:nvPicPr>
        <p:blipFill rotWithShape="1">
          <a:blip r:embed="rId5">
            <a:alphaModFix/>
          </a:blip>
          <a:srcRect b="0" l="0" r="0" t="0"/>
          <a:stretch/>
        </p:blipFill>
        <p:spPr>
          <a:xfrm>
            <a:off x="6364318" y="998186"/>
            <a:ext cx="685800" cy="685800"/>
          </a:xfrm>
          <a:prstGeom prst="rect">
            <a:avLst/>
          </a:prstGeom>
          <a:noFill/>
          <a:ln>
            <a:noFill/>
          </a:ln>
        </p:spPr>
      </p:pic>
      <p:pic>
        <p:nvPicPr>
          <p:cNvPr id="2875" name="Google Shape;2875;g124930c33bf_0_892"/>
          <p:cNvPicPr preferRelativeResize="0"/>
          <p:nvPr/>
        </p:nvPicPr>
        <p:blipFill rotWithShape="1">
          <a:blip r:embed="rId5">
            <a:alphaModFix/>
          </a:blip>
          <a:srcRect b="0" l="0" r="0" t="0"/>
          <a:stretch/>
        </p:blipFill>
        <p:spPr>
          <a:xfrm>
            <a:off x="6364318" y="1985468"/>
            <a:ext cx="685800" cy="685800"/>
          </a:xfrm>
          <a:prstGeom prst="rect">
            <a:avLst/>
          </a:prstGeom>
          <a:noFill/>
          <a:ln>
            <a:noFill/>
          </a:ln>
        </p:spPr>
      </p:pic>
      <p:pic>
        <p:nvPicPr>
          <p:cNvPr id="2876" name="Google Shape;2876;g124930c33bf_0_892"/>
          <p:cNvPicPr preferRelativeResize="0"/>
          <p:nvPr/>
        </p:nvPicPr>
        <p:blipFill rotWithShape="1">
          <a:blip r:embed="rId5">
            <a:alphaModFix/>
          </a:blip>
          <a:srcRect b="0" l="0" r="0" t="0"/>
          <a:stretch/>
        </p:blipFill>
        <p:spPr>
          <a:xfrm>
            <a:off x="6364318" y="2980187"/>
            <a:ext cx="685800" cy="685800"/>
          </a:xfrm>
          <a:prstGeom prst="rect">
            <a:avLst/>
          </a:prstGeom>
          <a:noFill/>
          <a:ln>
            <a:noFill/>
          </a:ln>
        </p:spPr>
      </p:pic>
      <p:cxnSp>
        <p:nvCxnSpPr>
          <p:cNvPr id="2877" name="Google Shape;2877;g124930c33bf_0_892"/>
          <p:cNvCxnSpPr>
            <a:endCxn id="2874" idx="1"/>
          </p:cNvCxnSpPr>
          <p:nvPr/>
        </p:nvCxnSpPr>
        <p:spPr>
          <a:xfrm flipH="1" rot="10800000">
            <a:off x="4855618" y="1341086"/>
            <a:ext cx="1508700" cy="957300"/>
          </a:xfrm>
          <a:prstGeom prst="straightConnector1">
            <a:avLst/>
          </a:prstGeom>
          <a:noFill/>
          <a:ln cap="flat" cmpd="sng" w="9525">
            <a:solidFill>
              <a:srgbClr val="5597D3"/>
            </a:solidFill>
            <a:prstDash val="solid"/>
            <a:round/>
            <a:headEnd len="sm" w="sm" type="none"/>
            <a:tailEnd len="sm" w="sm" type="none"/>
          </a:ln>
        </p:spPr>
      </p:cxnSp>
      <p:cxnSp>
        <p:nvCxnSpPr>
          <p:cNvPr id="2878" name="Google Shape;2878;g124930c33bf_0_892"/>
          <p:cNvCxnSpPr>
            <a:endCxn id="2875" idx="1"/>
          </p:cNvCxnSpPr>
          <p:nvPr/>
        </p:nvCxnSpPr>
        <p:spPr>
          <a:xfrm>
            <a:off x="4855618" y="2298368"/>
            <a:ext cx="1508700" cy="30000"/>
          </a:xfrm>
          <a:prstGeom prst="straightConnector1">
            <a:avLst/>
          </a:prstGeom>
          <a:noFill/>
          <a:ln cap="flat" cmpd="sng" w="9525">
            <a:solidFill>
              <a:srgbClr val="5597D3"/>
            </a:solidFill>
            <a:prstDash val="solid"/>
            <a:round/>
            <a:headEnd len="sm" w="sm" type="none"/>
            <a:tailEnd len="sm" w="sm" type="none"/>
          </a:ln>
        </p:spPr>
      </p:cxnSp>
      <p:cxnSp>
        <p:nvCxnSpPr>
          <p:cNvPr id="2879" name="Google Shape;2879;g124930c33bf_0_892"/>
          <p:cNvCxnSpPr>
            <a:endCxn id="2876" idx="1"/>
          </p:cNvCxnSpPr>
          <p:nvPr/>
        </p:nvCxnSpPr>
        <p:spPr>
          <a:xfrm>
            <a:off x="4855618" y="2298287"/>
            <a:ext cx="1508700" cy="1024800"/>
          </a:xfrm>
          <a:prstGeom prst="straightConnector1">
            <a:avLst/>
          </a:prstGeom>
          <a:noFill/>
          <a:ln cap="flat" cmpd="sng" w="9525">
            <a:solidFill>
              <a:srgbClr val="5597D3"/>
            </a:solidFill>
            <a:prstDash val="solid"/>
            <a:round/>
            <a:headEnd len="sm" w="sm" type="none"/>
            <a:tailEnd len="sm" w="sm" type="none"/>
          </a:ln>
        </p:spPr>
      </p:cxnSp>
      <p:pic>
        <p:nvPicPr>
          <p:cNvPr id="2880" name="Google Shape;2880;g124930c33bf_0_892"/>
          <p:cNvPicPr preferRelativeResize="0"/>
          <p:nvPr/>
        </p:nvPicPr>
        <p:blipFill rotWithShape="1">
          <a:blip r:embed="rId6">
            <a:alphaModFix/>
          </a:blip>
          <a:srcRect b="0" l="0" r="0" t="0"/>
          <a:stretch/>
        </p:blipFill>
        <p:spPr>
          <a:xfrm>
            <a:off x="3632312" y="1640312"/>
            <a:ext cx="1427651" cy="1332105"/>
          </a:xfrm>
          <a:prstGeom prst="rect">
            <a:avLst/>
          </a:prstGeom>
          <a:noFill/>
          <a:ln>
            <a:noFill/>
          </a:ln>
        </p:spPr>
      </p:pic>
      <p:sp>
        <p:nvSpPr>
          <p:cNvPr id="2881" name="Google Shape;2881;g124930c33bf_0_892"/>
          <p:cNvSpPr/>
          <p:nvPr/>
        </p:nvSpPr>
        <p:spPr>
          <a:xfrm>
            <a:off x="3847043" y="2146616"/>
            <a:ext cx="12588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200" u="none" cap="none" strike="noStrike">
                <a:solidFill>
                  <a:srgbClr val="06080A"/>
                </a:solidFill>
                <a:latin typeface="Arial"/>
                <a:ea typeface="Arial"/>
                <a:cs typeface="Arial"/>
                <a:sym typeface="Arial"/>
              </a:rPr>
              <a:t>IP Network</a:t>
            </a:r>
            <a:endParaRPr b="0" i="0" sz="1200" u="none" cap="none" strike="noStrike">
              <a:solidFill>
                <a:srgbClr val="06080A"/>
              </a:solidFill>
              <a:latin typeface="Arial"/>
              <a:ea typeface="Arial"/>
              <a:cs typeface="Arial"/>
              <a:sym typeface="Arial"/>
            </a:endParaRPr>
          </a:p>
        </p:txBody>
      </p:sp>
      <p:cxnSp>
        <p:nvCxnSpPr>
          <p:cNvPr id="2882" name="Google Shape;2882;g124930c33bf_0_892"/>
          <p:cNvCxnSpPr/>
          <p:nvPr/>
        </p:nvCxnSpPr>
        <p:spPr>
          <a:xfrm>
            <a:off x="4238241" y="2538513"/>
            <a:ext cx="148500" cy="554100"/>
          </a:xfrm>
          <a:prstGeom prst="straightConnector1">
            <a:avLst/>
          </a:prstGeom>
          <a:noFill/>
          <a:ln cap="flat" cmpd="sng" w="9525">
            <a:solidFill>
              <a:srgbClr val="5597D3"/>
            </a:solidFill>
            <a:prstDash val="solid"/>
            <a:round/>
            <a:headEnd len="sm" w="sm" type="none"/>
            <a:tailEnd len="sm" w="sm" type="none"/>
          </a:ln>
        </p:spPr>
      </p:cxnSp>
      <p:pic>
        <p:nvPicPr>
          <p:cNvPr id="2883" name="Google Shape;2883;g124930c33bf_0_892"/>
          <p:cNvPicPr preferRelativeResize="0"/>
          <p:nvPr/>
        </p:nvPicPr>
        <p:blipFill rotWithShape="1">
          <a:blip r:embed="rId7">
            <a:alphaModFix/>
          </a:blip>
          <a:srcRect b="0" l="0" r="0" t="0"/>
          <a:stretch/>
        </p:blipFill>
        <p:spPr>
          <a:xfrm>
            <a:off x="1936723" y="3051934"/>
            <a:ext cx="1843441" cy="955738"/>
          </a:xfrm>
          <a:prstGeom prst="rect">
            <a:avLst/>
          </a:prstGeom>
          <a:noFill/>
          <a:ln cap="flat" cmpd="sng" w="38100">
            <a:solidFill>
              <a:srgbClr val="385623"/>
            </a:solidFill>
            <a:prstDash val="solid"/>
            <a:round/>
            <a:headEnd len="sm" w="sm" type="none"/>
            <a:tailEnd len="sm" w="sm" type="none"/>
          </a:ln>
        </p:spPr>
      </p:pic>
      <p:cxnSp>
        <p:nvCxnSpPr>
          <p:cNvPr id="2884" name="Google Shape;2884;g124930c33bf_0_892"/>
          <p:cNvCxnSpPr/>
          <p:nvPr/>
        </p:nvCxnSpPr>
        <p:spPr>
          <a:xfrm flipH="1">
            <a:off x="2699461" y="2423615"/>
            <a:ext cx="1161600" cy="583200"/>
          </a:xfrm>
          <a:prstGeom prst="straightConnector1">
            <a:avLst/>
          </a:prstGeom>
          <a:noFill/>
          <a:ln cap="flat" cmpd="sng" w="9525">
            <a:solidFill>
              <a:srgbClr val="5597D3"/>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67" name="Google Shape;167;p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68" name="Google Shape;168;p2"/>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Logistics</a:t>
            </a:r>
            <a:endParaRPr b="1" i="0" sz="1200" u="none" cap="none" strike="noStrike">
              <a:solidFill>
                <a:srgbClr val="000000"/>
              </a:solidFill>
              <a:latin typeface="Arial"/>
              <a:ea typeface="Arial"/>
              <a:cs typeface="Arial"/>
              <a:sym typeface="Arial"/>
            </a:endParaRPr>
          </a:p>
        </p:txBody>
      </p:sp>
      <p:grpSp>
        <p:nvGrpSpPr>
          <p:cNvPr id="169" name="Google Shape;169;p2"/>
          <p:cNvGrpSpPr/>
          <p:nvPr/>
        </p:nvGrpSpPr>
        <p:grpSpPr>
          <a:xfrm>
            <a:off x="63500" y="4263966"/>
            <a:ext cx="7776001" cy="411480"/>
            <a:chOff x="63500" y="4263966"/>
            <a:chExt cx="7776001" cy="411480"/>
          </a:xfrm>
        </p:grpSpPr>
        <p:sp>
          <p:nvSpPr>
            <p:cNvPr id="170" name="Google Shape;170;p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1" name="Google Shape;171;p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72" name="Google Shape;172;p2"/>
            <p:cNvSpPr/>
            <p:nvPr/>
          </p:nvSpPr>
          <p:spPr>
            <a:xfrm flipH="1" rot="-5400000">
              <a:off x="7378138" y="4194463"/>
              <a:ext cx="352700" cy="570025"/>
            </a:xfrm>
            <a:prstGeom prst="flowChartManualInput">
              <a:avLst/>
            </a:prstGeom>
            <a:solidFill>
              <a:srgbClr val="3B3B3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3" name="Google Shape;173;p2"/>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120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Class hours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Break schedule</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Facilities location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Emergency procedures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Contact number</a:t>
            </a:r>
            <a:endParaRPr b="0" i="0" sz="1100" u="none" cap="none" strike="noStrike">
              <a:solidFill>
                <a:srgbClr val="000000"/>
              </a:solidFill>
              <a:latin typeface="Arial"/>
              <a:ea typeface="Arial"/>
              <a:cs typeface="Arial"/>
              <a:sym typeface="Arial"/>
            </a:endParaRPr>
          </a:p>
        </p:txBody>
      </p:sp>
      <p:sp>
        <p:nvSpPr>
          <p:cNvPr id="174" name="Google Shape;174;p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417" name="Google Shape;417;p2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418" name="Google Shape;418;p22"/>
          <p:cNvSpPr txBox="1"/>
          <p:nvPr/>
        </p:nvSpPr>
        <p:spPr>
          <a:xfrm>
            <a:off x="51175" y="314625"/>
            <a:ext cx="65202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Features - Voice Call</a:t>
            </a:r>
            <a:endParaRPr b="1" i="0" sz="1200" u="none" cap="none" strike="noStrike">
              <a:solidFill>
                <a:srgbClr val="0063BE"/>
              </a:solidFill>
              <a:highlight>
                <a:srgbClr val="D9EAD3"/>
              </a:highlight>
              <a:latin typeface="Arial"/>
              <a:ea typeface="Arial"/>
              <a:cs typeface="Arial"/>
              <a:sym typeface="Arial"/>
            </a:endParaRPr>
          </a:p>
        </p:txBody>
      </p:sp>
      <p:grpSp>
        <p:nvGrpSpPr>
          <p:cNvPr id="419" name="Google Shape;419;p22"/>
          <p:cNvGrpSpPr/>
          <p:nvPr/>
        </p:nvGrpSpPr>
        <p:grpSpPr>
          <a:xfrm>
            <a:off x="63500" y="4263966"/>
            <a:ext cx="7776001" cy="411480"/>
            <a:chOff x="63500" y="4263966"/>
            <a:chExt cx="7776001" cy="411480"/>
          </a:xfrm>
        </p:grpSpPr>
        <p:sp>
          <p:nvSpPr>
            <p:cNvPr id="420" name="Google Shape;420;p2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1" name="Google Shape;421;p2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422" name="Google Shape;422;p2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 name="Google Shape;423;p2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Private call types: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OACSU (Off Air Call Set Up)</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An individual call is set up after checking the availability of the destination radio.</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FOASCU (Full Off Air Call Set Up)</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An individual call is set up after checking the</a:t>
            </a:r>
            <a:endParaRPr b="0" i="0" sz="1100" u="none" cap="none" strike="noStrike">
              <a:solidFill>
                <a:srgbClr val="000000"/>
              </a:solidFill>
              <a:latin typeface="Arial"/>
              <a:ea typeface="Arial"/>
              <a:cs typeface="Arial"/>
              <a:sym typeface="Arial"/>
            </a:endParaRPr>
          </a:p>
        </p:txBody>
      </p:sp>
      <p:sp>
        <p:nvSpPr>
          <p:cNvPr id="424" name="Google Shape;424;p22"/>
          <p:cNvSpPr txBox="1"/>
          <p:nvPr/>
        </p:nvSpPr>
        <p:spPr>
          <a:xfrm>
            <a:off x="417425" y="905725"/>
            <a:ext cx="2992800" cy="3201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Voice Call Features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Group Call</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Side Wide All Call</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Multi Site All Call</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Multiple Multi Site All Call</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System Wide All Call</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Private Call</a:t>
            </a:r>
            <a:endParaRPr b="0" i="0" sz="1400" u="none" cap="none" strike="noStrike">
              <a:solidFill>
                <a:srgbClr val="000000"/>
              </a:solidFill>
              <a:latin typeface="Calibri"/>
              <a:ea typeface="Calibri"/>
              <a:cs typeface="Calibri"/>
              <a:sym typeface="Calibri"/>
            </a:endParaRPr>
          </a:p>
          <a:p>
            <a:pPr indent="-317500" lvl="0"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OACSU (Off Air Call Set Up)</a:t>
            </a:r>
            <a:endParaRPr b="0" i="0" sz="1400" u="none" cap="none" strike="noStrike">
              <a:solidFill>
                <a:srgbClr val="000000"/>
              </a:solidFill>
              <a:latin typeface="Calibri"/>
              <a:ea typeface="Calibri"/>
              <a:cs typeface="Calibri"/>
              <a:sym typeface="Calibri"/>
            </a:endParaRPr>
          </a:p>
          <a:p>
            <a:pPr indent="-317500" lvl="0"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FOASCU (Full Off Air Call Set Up)</a:t>
            </a:r>
            <a:endParaRPr b="0" i="0" sz="1400" u="none" cap="none" strike="noStrike">
              <a:solidFill>
                <a:srgbClr val="000000"/>
              </a:solidFill>
              <a:latin typeface="Calibri"/>
              <a:ea typeface="Calibri"/>
              <a:cs typeface="Calibri"/>
              <a:sym typeface="Calibri"/>
            </a:endParaRPr>
          </a:p>
          <a:p>
            <a:pPr indent="0" lvl="0" marL="9144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25" name="Google Shape;425;p22"/>
          <p:cNvSpPr txBox="1"/>
          <p:nvPr/>
        </p:nvSpPr>
        <p:spPr>
          <a:xfrm>
            <a:off x="4284525" y="945125"/>
            <a:ext cx="2992800" cy="1262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Telephone call</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 to Telephone</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Telephone to Radio </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Telephone to Talkgroup</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8" name="Shape 2888"/>
        <p:cNvGrpSpPr/>
        <p:nvPr/>
      </p:nvGrpSpPr>
      <p:grpSpPr>
        <a:xfrm>
          <a:off x="0" y="0"/>
          <a:ext cx="0" cy="0"/>
          <a:chOff x="0" y="0"/>
          <a:chExt cx="0" cy="0"/>
        </a:xfrm>
      </p:grpSpPr>
      <p:sp>
        <p:nvSpPr>
          <p:cNvPr id="2889" name="Google Shape;2889;g119f5a6d081_0_106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en-GB"/>
              <a:t>MO002732A01-AN CapMax System Planner</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890" name="Google Shape;2890;g119f5a6d081_0_106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891" name="Google Shape;2891;g119f5a6d081_0_1067"/>
          <p:cNvSpPr txBox="1"/>
          <p:nvPr/>
        </p:nvSpPr>
        <p:spPr>
          <a:xfrm>
            <a:off x="51175" y="314625"/>
            <a:ext cx="65616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Applications Deployment with the MNIS Data Gateway</a:t>
            </a:r>
            <a:endParaRPr b="1" i="0" sz="1200" u="none" cap="none" strike="noStrike">
              <a:solidFill>
                <a:srgbClr val="0063BE"/>
              </a:solidFill>
              <a:highlight>
                <a:srgbClr val="D9EAD3"/>
              </a:highlight>
              <a:latin typeface="Arial"/>
              <a:ea typeface="Arial"/>
              <a:cs typeface="Arial"/>
              <a:sym typeface="Arial"/>
            </a:endParaRPr>
          </a:p>
        </p:txBody>
      </p:sp>
      <p:grpSp>
        <p:nvGrpSpPr>
          <p:cNvPr id="2892" name="Google Shape;2892;g119f5a6d081_0_1067"/>
          <p:cNvGrpSpPr/>
          <p:nvPr/>
        </p:nvGrpSpPr>
        <p:grpSpPr>
          <a:xfrm>
            <a:off x="63500" y="4263966"/>
            <a:ext cx="7776001" cy="411480"/>
            <a:chOff x="63500" y="4263966"/>
            <a:chExt cx="7776001" cy="411480"/>
          </a:xfrm>
        </p:grpSpPr>
        <p:sp>
          <p:nvSpPr>
            <p:cNvPr id="2893" name="Google Shape;2893;g119f5a6d081_0_106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94" name="Google Shape;2894;g119f5a6d081_0_106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895" name="Google Shape;2895;g119f5a6d081_0_106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96" name="Google Shape;2896;g119f5a6d081_0_106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97" name="Google Shape;2897;g119f5a6d081_0_1067"/>
          <p:cNvSpPr/>
          <p:nvPr/>
        </p:nvSpPr>
        <p:spPr>
          <a:xfrm>
            <a:off x="267119" y="1143183"/>
            <a:ext cx="3843000" cy="246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While the MNIS Data Gateway (single primary data gateway or primary and backup data gateway pairs) can support multiple data applications: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Text Messaging Messages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Location Server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XCMP Data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Battery Management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Telemetry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Option board raw data.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1" name="Shape 2901"/>
        <p:cNvGrpSpPr/>
        <p:nvPr/>
      </p:nvGrpSpPr>
      <p:grpSpPr>
        <a:xfrm>
          <a:off x="0" y="0"/>
          <a:ext cx="0" cy="0"/>
          <a:chOff x="0" y="0"/>
          <a:chExt cx="0" cy="0"/>
        </a:xfrm>
      </p:grpSpPr>
      <p:sp>
        <p:nvSpPr>
          <p:cNvPr id="2902" name="Google Shape;2902;g119f5a6d081_0_107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en-GB"/>
              <a:t>MO002732A01-AN CapMax System Planner</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903" name="Google Shape;2903;g119f5a6d081_0_107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904" name="Google Shape;2904;g119f5a6d081_0_107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MNIS Data Gateway Licences and Redundancy </a:t>
            </a:r>
            <a:endParaRPr b="1" i="0" sz="1200" u="none" cap="none" strike="noStrike">
              <a:solidFill>
                <a:srgbClr val="0063BE"/>
              </a:solidFill>
              <a:highlight>
                <a:srgbClr val="D9EAD3"/>
              </a:highlight>
              <a:latin typeface="Arial"/>
              <a:ea typeface="Arial"/>
              <a:cs typeface="Arial"/>
              <a:sym typeface="Arial"/>
            </a:endParaRPr>
          </a:p>
        </p:txBody>
      </p:sp>
      <p:grpSp>
        <p:nvGrpSpPr>
          <p:cNvPr id="2905" name="Google Shape;2905;g119f5a6d081_0_1079"/>
          <p:cNvGrpSpPr/>
          <p:nvPr/>
        </p:nvGrpSpPr>
        <p:grpSpPr>
          <a:xfrm>
            <a:off x="63500" y="4263966"/>
            <a:ext cx="7776001" cy="411480"/>
            <a:chOff x="63500" y="4263966"/>
            <a:chExt cx="7776001" cy="411480"/>
          </a:xfrm>
        </p:grpSpPr>
        <p:sp>
          <p:nvSpPr>
            <p:cNvPr id="2906" name="Google Shape;2906;g119f5a6d081_0_107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07" name="Google Shape;2907;g119f5a6d081_0_107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908" name="Google Shape;2908;g119f5a6d081_0_107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09" name="Google Shape;2909;g119f5a6d081_0_107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10" name="Google Shape;2910;g119f5a6d081_0_1079"/>
          <p:cNvSpPr/>
          <p:nvPr/>
        </p:nvSpPr>
        <p:spPr>
          <a:xfrm>
            <a:off x="267119" y="1143183"/>
            <a:ext cx="7287300" cy="24621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Capacity Max supports up to 15 MNIS Data Gateways.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Each one may have a paired redundant MNIS Data Gateway.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Multiple MNIS Data Gateways are required when two or more agencies are sharing a Capacity Max system and they require data applications.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The Status Agent is installed on the MSI application server to support the redundant MNIS Data Gateway configuration. Designed to be used with MSI applications such as Radio Management Device  programmer and Battery Management</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For 3rd party applications, refer to  the vendor to determine if the application supports the redundant data gateway configuration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4" name="Shape 2914"/>
        <p:cNvGrpSpPr/>
        <p:nvPr/>
      </p:nvGrpSpPr>
      <p:grpSpPr>
        <a:xfrm>
          <a:off x="0" y="0"/>
          <a:ext cx="0" cy="0"/>
          <a:chOff x="0" y="0"/>
          <a:chExt cx="0" cy="0"/>
        </a:xfrm>
      </p:grpSpPr>
      <p:sp>
        <p:nvSpPr>
          <p:cNvPr id="2915" name="Google Shape;2915;g119f5a6d081_0_109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916" name="Google Shape;2916;g119f5a6d081_0_109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917" name="Google Shape;2917;g119f5a6d081_0_109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Common Air Interface - CAI</a:t>
            </a:r>
            <a:endParaRPr b="1" i="0" sz="1200" u="none" cap="none" strike="noStrike">
              <a:solidFill>
                <a:srgbClr val="0063BE"/>
              </a:solidFill>
              <a:highlight>
                <a:srgbClr val="D9EAD3"/>
              </a:highlight>
              <a:latin typeface="Arial"/>
              <a:ea typeface="Arial"/>
              <a:cs typeface="Arial"/>
              <a:sym typeface="Arial"/>
            </a:endParaRPr>
          </a:p>
        </p:txBody>
      </p:sp>
      <p:grpSp>
        <p:nvGrpSpPr>
          <p:cNvPr id="2918" name="Google Shape;2918;g119f5a6d081_0_1091"/>
          <p:cNvGrpSpPr/>
          <p:nvPr/>
        </p:nvGrpSpPr>
        <p:grpSpPr>
          <a:xfrm>
            <a:off x="63500" y="4263966"/>
            <a:ext cx="7776001" cy="411480"/>
            <a:chOff x="63500" y="4263966"/>
            <a:chExt cx="7776001" cy="411480"/>
          </a:xfrm>
        </p:grpSpPr>
        <p:sp>
          <p:nvSpPr>
            <p:cNvPr id="2919" name="Google Shape;2919;g119f5a6d081_0_109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20" name="Google Shape;2920;g119f5a6d081_0_109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921" name="Google Shape;2921;g119f5a6d081_0_109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22" name="Google Shape;2922;g119f5a6d081_0_109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23" name="Google Shape;2923;g119f5a6d081_0_1091"/>
          <p:cNvSpPr/>
          <p:nvPr/>
        </p:nvSpPr>
        <p:spPr>
          <a:xfrm>
            <a:off x="175490" y="686138"/>
            <a:ext cx="7232100" cy="310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For non-group data transmission, the IP addressing for data packets in the MOTOTRBO system is based in CAI network, which is set to 12 by default.</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The addresses are Class A addresses using the network IDs such as CAI Network, CAI Network+1, and CAI Network+2. </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Internal Network Address  - Radio IP 12.x.x.x (CAI Network=12)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External Network Address – Application IP 13.x.x.x (MNIS data or Data PC connected to radio) (CAI Network=13)</a:t>
            </a:r>
            <a:endParaRPr/>
          </a:p>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 Bluetooth Network Address. 14.x.x.x (CAI Network=14)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For group data transmission, Group CAI network value is used which by default is 225.</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Arial"/>
                <a:ea typeface="Arial"/>
                <a:cs typeface="Arial"/>
                <a:sym typeface="Arial"/>
              </a:rPr>
              <a:t>The CAI and Group CAI value is user per the default unless the radio IP addresses resulting from the default setting would conflict with IP addresses of other devices on the customer’s network.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7" name="Shape 2927"/>
        <p:cNvGrpSpPr/>
        <p:nvPr/>
      </p:nvGrpSpPr>
      <p:grpSpPr>
        <a:xfrm>
          <a:off x="0" y="0"/>
          <a:ext cx="0" cy="0"/>
          <a:chOff x="0" y="0"/>
          <a:chExt cx="0" cy="0"/>
        </a:xfrm>
      </p:grpSpPr>
      <p:sp>
        <p:nvSpPr>
          <p:cNvPr id="2928" name="Google Shape;2928;g119f5a6d081_0_110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929" name="Google Shape;2929;g119f5a6d081_0_110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930" name="Google Shape;2930;g119f5a6d081_0_1103"/>
          <p:cNvSpPr txBox="1"/>
          <p:nvPr/>
        </p:nvSpPr>
        <p:spPr>
          <a:xfrm>
            <a:off x="51175" y="314625"/>
            <a:ext cx="73932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Deployment of Data Application on Separate Computers</a:t>
            </a:r>
            <a:endParaRPr b="1" i="0" sz="1200" u="none" cap="none" strike="noStrike">
              <a:solidFill>
                <a:srgbClr val="0063BE"/>
              </a:solidFill>
              <a:highlight>
                <a:srgbClr val="D9EAD3"/>
              </a:highlight>
              <a:latin typeface="Arial"/>
              <a:ea typeface="Arial"/>
              <a:cs typeface="Arial"/>
              <a:sym typeface="Arial"/>
            </a:endParaRPr>
          </a:p>
        </p:txBody>
      </p:sp>
      <p:grpSp>
        <p:nvGrpSpPr>
          <p:cNvPr id="2931" name="Google Shape;2931;g119f5a6d081_0_1103"/>
          <p:cNvGrpSpPr/>
          <p:nvPr/>
        </p:nvGrpSpPr>
        <p:grpSpPr>
          <a:xfrm>
            <a:off x="63500" y="4263966"/>
            <a:ext cx="7776001" cy="411480"/>
            <a:chOff x="63500" y="4263966"/>
            <a:chExt cx="7776001" cy="411480"/>
          </a:xfrm>
        </p:grpSpPr>
        <p:sp>
          <p:nvSpPr>
            <p:cNvPr id="2932" name="Google Shape;2932;g119f5a6d081_0_110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33" name="Google Shape;2933;g119f5a6d081_0_110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934" name="Google Shape;2934;g119f5a6d081_0_110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35" name="Google Shape;2935;g119f5a6d081_0_110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936" name="Google Shape;2936;g119f5a6d081_0_1103"/>
          <p:cNvPicPr preferRelativeResize="0"/>
          <p:nvPr/>
        </p:nvPicPr>
        <p:blipFill rotWithShape="1">
          <a:blip r:embed="rId4">
            <a:alphaModFix/>
          </a:blip>
          <a:srcRect b="0" l="0" r="0" t="0"/>
          <a:stretch/>
        </p:blipFill>
        <p:spPr>
          <a:xfrm>
            <a:off x="1403364" y="1360087"/>
            <a:ext cx="4535617" cy="2873473"/>
          </a:xfrm>
          <a:prstGeom prst="rect">
            <a:avLst/>
          </a:prstGeom>
          <a:noFill/>
          <a:ln>
            <a:noFill/>
          </a:ln>
        </p:spPr>
      </p:pic>
      <p:sp>
        <p:nvSpPr>
          <p:cNvPr id="2937" name="Google Shape;2937;g119f5a6d081_0_1103"/>
          <p:cNvSpPr/>
          <p:nvPr/>
        </p:nvSpPr>
        <p:spPr>
          <a:xfrm>
            <a:off x="175490" y="686138"/>
            <a:ext cx="72321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 In general the MNIS data gateway is deployed on same machine as the Data Application server. However, depending on the Application server network, it is possible to deploy the MNIS data gateway on another machine using port forwarding settings.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1" name="Shape 2941"/>
        <p:cNvGrpSpPr/>
        <p:nvPr/>
      </p:nvGrpSpPr>
      <p:grpSpPr>
        <a:xfrm>
          <a:off x="0" y="0"/>
          <a:ext cx="0" cy="0"/>
          <a:chOff x="0" y="0"/>
          <a:chExt cx="0" cy="0"/>
        </a:xfrm>
      </p:grpSpPr>
      <p:sp>
        <p:nvSpPr>
          <p:cNvPr id="2942" name="Google Shape;2942;g119f5a6d081_0_111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943" name="Google Shape;2943;g119f5a6d081_0_111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2944" name="Google Shape;2944;g119f5a6d081_0_1116"/>
          <p:cNvSpPr txBox="1"/>
          <p:nvPr/>
        </p:nvSpPr>
        <p:spPr>
          <a:xfrm>
            <a:off x="248250" y="308327"/>
            <a:ext cx="90483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MNIS Data Deployment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2945" name="Google Shape;2945;g119f5a6d081_0_1116"/>
          <p:cNvGrpSpPr/>
          <p:nvPr/>
        </p:nvGrpSpPr>
        <p:grpSpPr>
          <a:xfrm>
            <a:off x="63500" y="4263966"/>
            <a:ext cx="7776001" cy="411480"/>
            <a:chOff x="63500" y="4263966"/>
            <a:chExt cx="7776001" cy="411480"/>
          </a:xfrm>
        </p:grpSpPr>
        <p:sp>
          <p:nvSpPr>
            <p:cNvPr id="2946" name="Google Shape;2946;g119f5a6d081_0_111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47" name="Google Shape;2947;g119f5a6d081_0_111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948" name="Google Shape;2948;g119f5a6d081_0_111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49" name="Google Shape;2949;g119f5a6d081_0_111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p:txBody>
      </p:sp>
      <p:pic>
        <p:nvPicPr>
          <p:cNvPr id="2950" name="Google Shape;2950;g119f5a6d081_0_1116"/>
          <p:cNvPicPr preferRelativeResize="0"/>
          <p:nvPr/>
        </p:nvPicPr>
        <p:blipFill rotWithShape="1">
          <a:blip r:embed="rId4">
            <a:alphaModFix/>
          </a:blip>
          <a:srcRect b="0" l="0" r="0" t="0"/>
          <a:stretch/>
        </p:blipFill>
        <p:spPr>
          <a:xfrm>
            <a:off x="1153692" y="708629"/>
            <a:ext cx="5595617" cy="3657945"/>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4" name="Shape 2954"/>
        <p:cNvGrpSpPr/>
        <p:nvPr/>
      </p:nvGrpSpPr>
      <p:grpSpPr>
        <a:xfrm>
          <a:off x="0" y="0"/>
          <a:ext cx="0" cy="0"/>
          <a:chOff x="0" y="0"/>
          <a:chExt cx="0" cy="0"/>
        </a:xfrm>
      </p:grpSpPr>
      <p:sp>
        <p:nvSpPr>
          <p:cNvPr id="2955" name="Google Shape;2955;p18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956" name="Google Shape;2956;p18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957" name="Google Shape;2957;p186"/>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p186"/>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p186"/>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p186"/>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186"/>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Third-Party Solution Examples</a:t>
            </a:r>
            <a:endParaRPr b="1" i="0" sz="1200" u="none" cap="none" strike="noStrike">
              <a:solidFill>
                <a:srgbClr val="0063BE"/>
              </a:solidFill>
              <a:highlight>
                <a:srgbClr val="D9EAD3"/>
              </a:highlight>
              <a:latin typeface="Arial"/>
              <a:ea typeface="Arial"/>
              <a:cs typeface="Arial"/>
              <a:sym typeface="Arial"/>
            </a:endParaRPr>
          </a:p>
        </p:txBody>
      </p:sp>
      <p:pic>
        <p:nvPicPr>
          <p:cNvPr id="2962" name="Google Shape;2962;p186"/>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963" name="Google Shape;2963;p186"/>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3</a:t>
            </a:r>
            <a:endParaRPr b="0" i="0" sz="600" u="none" cap="none" strike="noStrike">
              <a:solidFill>
                <a:srgbClr val="666666"/>
              </a:solidFill>
              <a:highlight>
                <a:srgbClr val="D9EAD3"/>
              </a:highlight>
              <a:latin typeface="Arial"/>
              <a:ea typeface="Arial"/>
              <a:cs typeface="Arial"/>
              <a:sym typeface="Arial"/>
            </a:endParaRPr>
          </a:p>
        </p:txBody>
      </p:sp>
      <p:sp>
        <p:nvSpPr>
          <p:cNvPr id="2964" name="Google Shape;2964;p18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8" name="Shape 2968"/>
        <p:cNvGrpSpPr/>
        <p:nvPr/>
      </p:nvGrpSpPr>
      <p:grpSpPr>
        <a:xfrm>
          <a:off x="0" y="0"/>
          <a:ext cx="0" cy="0"/>
          <a:chOff x="0" y="0"/>
          <a:chExt cx="0" cy="0"/>
        </a:xfrm>
      </p:grpSpPr>
      <p:sp>
        <p:nvSpPr>
          <p:cNvPr id="2969" name="Google Shape;2969;g116fc3dc8be_0_2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970" name="Google Shape;2970;g116fc3dc8be_0_2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971" name="Google Shape;2971;g116fc3dc8be_0_2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Dispatch Consoles and Telephony</a:t>
            </a:r>
            <a:endParaRPr b="1" sz="1800">
              <a:solidFill>
                <a:srgbClr val="0063BE"/>
              </a:solidFill>
            </a:endParaRPr>
          </a:p>
          <a:p>
            <a:pPr indent="0" lvl="0" marL="0" marR="0" rtl="0" algn="l">
              <a:lnSpc>
                <a:spcPct val="100000"/>
              </a:lnSpc>
              <a:spcBef>
                <a:spcPts val="0"/>
              </a:spcBef>
              <a:spcAft>
                <a:spcPts val="0"/>
              </a:spcAft>
              <a:buClr>
                <a:srgbClr val="000000"/>
              </a:buClr>
              <a:buSzPts val="1800"/>
              <a:buFont typeface="Arial"/>
              <a:buNone/>
            </a:pPr>
            <a:r>
              <a:t/>
            </a:r>
            <a:endParaRPr b="1" sz="1800">
              <a:solidFill>
                <a:srgbClr val="0063BE"/>
              </a:solidFill>
            </a:endParaRPr>
          </a:p>
        </p:txBody>
      </p:sp>
      <p:grpSp>
        <p:nvGrpSpPr>
          <p:cNvPr id="2972" name="Google Shape;2972;g116fc3dc8be_0_20"/>
          <p:cNvGrpSpPr/>
          <p:nvPr/>
        </p:nvGrpSpPr>
        <p:grpSpPr>
          <a:xfrm>
            <a:off x="63500" y="4263966"/>
            <a:ext cx="7776001" cy="411480"/>
            <a:chOff x="63500" y="4263966"/>
            <a:chExt cx="7776001" cy="411480"/>
          </a:xfrm>
        </p:grpSpPr>
        <p:sp>
          <p:nvSpPr>
            <p:cNvPr id="2973" name="Google Shape;2973;g116fc3dc8be_0_2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74" name="Google Shape;2974;g116fc3dc8be_0_2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975" name="Google Shape;2975;g116fc3dc8be_0_2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76" name="Google Shape;2976;g116fc3dc8be_0_2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977" name="Google Shape;2977;g116fc3dc8be_0_20"/>
          <p:cNvSpPr txBox="1"/>
          <p:nvPr/>
        </p:nvSpPr>
        <p:spPr>
          <a:xfrm>
            <a:off x="716250" y="1191175"/>
            <a:ext cx="52707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Dispatch consoles</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GB">
                <a:latin typeface="Calibri"/>
                <a:ea typeface="Calibri"/>
                <a:cs typeface="Calibri"/>
                <a:sym typeface="Calibri"/>
              </a:rPr>
              <a:t>Sold and supported by Motorola Solutions</a:t>
            </a:r>
            <a:endParaRPr>
              <a:latin typeface="Calibri"/>
              <a:ea typeface="Calibri"/>
              <a:cs typeface="Calibri"/>
              <a:sym typeface="Calibri"/>
            </a:endParaRPr>
          </a:p>
          <a:p>
            <a:pPr indent="-317500" lvl="2" marL="1371600" rtl="0" algn="l">
              <a:spcBef>
                <a:spcPts val="0"/>
              </a:spcBef>
              <a:spcAft>
                <a:spcPts val="0"/>
              </a:spcAft>
              <a:buSzPts val="1400"/>
              <a:buFont typeface="Calibri"/>
              <a:buChar char="■"/>
            </a:pPr>
            <a:r>
              <a:rPr lang="en-GB">
                <a:latin typeface="Calibri"/>
                <a:ea typeface="Calibri"/>
                <a:cs typeface="Calibri"/>
                <a:sym typeface="Calibri"/>
              </a:rPr>
              <a:t>SmartPTT PLUS</a:t>
            </a:r>
            <a:endParaRPr>
              <a:latin typeface="Calibri"/>
              <a:ea typeface="Calibri"/>
              <a:cs typeface="Calibri"/>
              <a:sym typeface="Calibri"/>
            </a:endParaRPr>
          </a:p>
          <a:p>
            <a:pPr indent="-317500" lvl="3" marL="1828800" rtl="0" algn="l">
              <a:spcBef>
                <a:spcPts val="0"/>
              </a:spcBef>
              <a:spcAft>
                <a:spcPts val="0"/>
              </a:spcAft>
              <a:buSzPts val="1400"/>
              <a:buFont typeface="Calibri"/>
              <a:buChar char="●"/>
            </a:pPr>
            <a:r>
              <a:rPr lang="en-GB">
                <a:latin typeface="Calibri"/>
                <a:ea typeface="Calibri"/>
                <a:cs typeface="Calibri"/>
                <a:sym typeface="Calibri"/>
              </a:rPr>
              <a:t>Advanced wireline solution from Elcomplus LLC</a:t>
            </a:r>
            <a:endParaRPr>
              <a:latin typeface="Calibri"/>
              <a:ea typeface="Calibri"/>
              <a:cs typeface="Calibri"/>
              <a:sym typeface="Calibri"/>
            </a:endParaRPr>
          </a:p>
          <a:p>
            <a:pPr indent="-317500" lvl="2" marL="1371600" rtl="0" algn="l">
              <a:spcBef>
                <a:spcPts val="0"/>
              </a:spcBef>
              <a:spcAft>
                <a:spcPts val="0"/>
              </a:spcAft>
              <a:buSzPts val="1400"/>
              <a:buFont typeface="Calibri"/>
              <a:buChar char="■"/>
            </a:pPr>
            <a:r>
              <a:rPr lang="en-GB">
                <a:latin typeface="Calibri"/>
                <a:ea typeface="Calibri"/>
                <a:cs typeface="Calibri"/>
                <a:sym typeface="Calibri"/>
              </a:rPr>
              <a:t>TRBOnet PLUS</a:t>
            </a:r>
            <a:endParaRPr>
              <a:latin typeface="Calibri"/>
              <a:ea typeface="Calibri"/>
              <a:cs typeface="Calibri"/>
              <a:sym typeface="Calibri"/>
            </a:endParaRPr>
          </a:p>
          <a:p>
            <a:pPr indent="-317500" lvl="3" marL="1828800" rtl="0" algn="l">
              <a:spcBef>
                <a:spcPts val="0"/>
              </a:spcBef>
              <a:spcAft>
                <a:spcPts val="0"/>
              </a:spcAft>
              <a:buSzPts val="1400"/>
              <a:buFont typeface="Calibri"/>
              <a:buChar char="●"/>
            </a:pPr>
            <a:r>
              <a:rPr lang="en-GB">
                <a:latin typeface="Calibri"/>
                <a:ea typeface="Calibri"/>
                <a:cs typeface="Calibri"/>
                <a:sym typeface="Calibri"/>
              </a:rPr>
              <a:t>Advanced wireline solution from Neocom Ltd</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SIP Telephony</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GB">
                <a:latin typeface="Calibri"/>
                <a:ea typeface="Calibri"/>
                <a:cs typeface="Calibri"/>
                <a:sym typeface="Calibri"/>
              </a:rPr>
              <a:t>Capacity Max supports Centralized SIP Telephony via SmartPTT PLUS and TRBOnet PLUS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AVTEC Scout</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GB">
                <a:latin typeface="Calibri"/>
                <a:ea typeface="Calibri"/>
                <a:cs typeface="Calibri"/>
                <a:sym typeface="Calibri"/>
              </a:rPr>
              <a:t>Integrated dispatch capabilities with Capacity Max</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1" name="Shape 2981"/>
        <p:cNvGrpSpPr/>
        <p:nvPr/>
      </p:nvGrpSpPr>
      <p:grpSpPr>
        <a:xfrm>
          <a:off x="0" y="0"/>
          <a:ext cx="0" cy="0"/>
          <a:chOff x="0" y="0"/>
          <a:chExt cx="0" cy="0"/>
        </a:xfrm>
      </p:grpSpPr>
      <p:sp>
        <p:nvSpPr>
          <p:cNvPr id="2982" name="Google Shape;2982;p18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en-GB"/>
              <a:t>PCT2005.03 Module 1 Slide 19</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983" name="Google Shape;2983;p18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984" name="Google Shape;2984;p18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SmartPTT Plus (</a:t>
            </a:r>
            <a:r>
              <a:rPr b="1" i="0" lang="en-GB" sz="1800" u="none" cap="none" strike="noStrike">
                <a:solidFill>
                  <a:srgbClr val="0063BE"/>
                </a:solidFill>
                <a:latin typeface="Arial"/>
                <a:ea typeface="Arial"/>
                <a:cs typeface="Arial"/>
                <a:sym typeface="Arial"/>
              </a:rPr>
              <a:t>1/2</a:t>
            </a:r>
            <a:r>
              <a:rPr b="1" i="0" lang="en-GB" sz="1800" u="none" cap="none" strike="noStrike">
                <a:solidFill>
                  <a:srgbClr val="0063BE"/>
                </a:solidFill>
                <a:latin typeface="Arial"/>
                <a:ea typeface="Arial"/>
                <a:cs typeface="Arial"/>
                <a:sym typeface="Arial"/>
              </a:rPr>
              <a:t>)</a:t>
            </a:r>
            <a:endParaRPr b="1" i="0" sz="1200" u="none" cap="none" strike="noStrike">
              <a:solidFill>
                <a:srgbClr val="0063BE"/>
              </a:solidFill>
              <a:highlight>
                <a:srgbClr val="D9EAD3"/>
              </a:highlight>
              <a:latin typeface="Arial"/>
              <a:ea typeface="Arial"/>
              <a:cs typeface="Arial"/>
              <a:sym typeface="Arial"/>
            </a:endParaRPr>
          </a:p>
        </p:txBody>
      </p:sp>
      <p:grpSp>
        <p:nvGrpSpPr>
          <p:cNvPr id="2985" name="Google Shape;2985;p187"/>
          <p:cNvGrpSpPr/>
          <p:nvPr/>
        </p:nvGrpSpPr>
        <p:grpSpPr>
          <a:xfrm>
            <a:off x="63500" y="4263966"/>
            <a:ext cx="7776001" cy="411480"/>
            <a:chOff x="63500" y="4263966"/>
            <a:chExt cx="7776001" cy="411480"/>
          </a:xfrm>
        </p:grpSpPr>
        <p:sp>
          <p:nvSpPr>
            <p:cNvPr id="2986" name="Google Shape;2986;p18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87" name="Google Shape;2987;p18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988" name="Google Shape;2988;p18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89" name="Google Shape;2989;p18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2990" name="Google Shape;2990;p187"/>
          <p:cNvPicPr preferRelativeResize="0"/>
          <p:nvPr/>
        </p:nvPicPr>
        <p:blipFill rotWithShape="1">
          <a:blip r:embed="rId4">
            <a:alphaModFix/>
          </a:blip>
          <a:srcRect b="7507" l="0" r="0" t="13370"/>
          <a:stretch/>
        </p:blipFill>
        <p:spPr>
          <a:xfrm>
            <a:off x="1253300" y="859275"/>
            <a:ext cx="5396399" cy="3202100"/>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4" name="Shape 2994"/>
        <p:cNvGrpSpPr/>
        <p:nvPr/>
      </p:nvGrpSpPr>
      <p:grpSpPr>
        <a:xfrm>
          <a:off x="0" y="0"/>
          <a:ext cx="0" cy="0"/>
          <a:chOff x="0" y="0"/>
          <a:chExt cx="0" cy="0"/>
        </a:xfrm>
      </p:grpSpPr>
      <p:sp>
        <p:nvSpPr>
          <p:cNvPr id="2995" name="Google Shape;2995;p18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en-GB"/>
              <a:t>PCT2005.03 Module 1 Slide 24</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996" name="Google Shape;2996;p18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997" name="Google Shape;2997;p18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SmartPTT P</a:t>
            </a:r>
            <a:r>
              <a:rPr b="1" lang="en-GB" sz="1800">
                <a:solidFill>
                  <a:srgbClr val="0063BE"/>
                </a:solidFill>
              </a:rPr>
              <a:t>lus (2/2)</a:t>
            </a:r>
            <a:endParaRPr b="1" i="0" sz="1200" u="none" cap="none" strike="noStrike">
              <a:solidFill>
                <a:srgbClr val="0063BE"/>
              </a:solidFill>
              <a:highlight>
                <a:srgbClr val="D9EAD3"/>
              </a:highlight>
              <a:latin typeface="Arial"/>
              <a:ea typeface="Arial"/>
              <a:cs typeface="Arial"/>
              <a:sym typeface="Arial"/>
            </a:endParaRPr>
          </a:p>
        </p:txBody>
      </p:sp>
      <p:grpSp>
        <p:nvGrpSpPr>
          <p:cNvPr id="2998" name="Google Shape;2998;p188"/>
          <p:cNvGrpSpPr/>
          <p:nvPr/>
        </p:nvGrpSpPr>
        <p:grpSpPr>
          <a:xfrm>
            <a:off x="63500" y="4263966"/>
            <a:ext cx="7776001" cy="411480"/>
            <a:chOff x="63500" y="4263966"/>
            <a:chExt cx="7776001" cy="411480"/>
          </a:xfrm>
        </p:grpSpPr>
        <p:sp>
          <p:nvSpPr>
            <p:cNvPr id="2999" name="Google Shape;2999;p18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00" name="Google Shape;3000;p18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3001" name="Google Shape;3001;p18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02" name="Google Shape;3002;p18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003" name="Google Shape;3003;p188"/>
          <p:cNvPicPr preferRelativeResize="0"/>
          <p:nvPr/>
        </p:nvPicPr>
        <p:blipFill rotWithShape="1">
          <a:blip r:embed="rId4">
            <a:alphaModFix/>
          </a:blip>
          <a:srcRect b="7437" l="0" r="0" t="10371"/>
          <a:stretch/>
        </p:blipFill>
        <p:spPr>
          <a:xfrm>
            <a:off x="1380075" y="783237"/>
            <a:ext cx="5380650" cy="3316775"/>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7" name="Shape 3007"/>
        <p:cNvGrpSpPr/>
        <p:nvPr/>
      </p:nvGrpSpPr>
      <p:grpSpPr>
        <a:xfrm>
          <a:off x="0" y="0"/>
          <a:ext cx="0" cy="0"/>
          <a:chOff x="0" y="0"/>
          <a:chExt cx="0" cy="0"/>
        </a:xfrm>
      </p:grpSpPr>
      <p:sp>
        <p:nvSpPr>
          <p:cNvPr id="3008" name="Google Shape;3008;p18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en-GB"/>
              <a:t>PCT2006 Module 3 PPT</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3009" name="Google Shape;3009;p18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010" name="Google Shape;3010;p18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TRBONET Plus</a:t>
            </a:r>
            <a:endParaRPr b="1" i="0" sz="1200" u="none" cap="none" strike="noStrike">
              <a:solidFill>
                <a:srgbClr val="0063BE"/>
              </a:solidFill>
              <a:highlight>
                <a:srgbClr val="D9EAD3"/>
              </a:highlight>
              <a:latin typeface="Arial"/>
              <a:ea typeface="Arial"/>
              <a:cs typeface="Arial"/>
              <a:sym typeface="Arial"/>
            </a:endParaRPr>
          </a:p>
        </p:txBody>
      </p:sp>
      <p:grpSp>
        <p:nvGrpSpPr>
          <p:cNvPr id="3011" name="Google Shape;3011;p189"/>
          <p:cNvGrpSpPr/>
          <p:nvPr/>
        </p:nvGrpSpPr>
        <p:grpSpPr>
          <a:xfrm>
            <a:off x="63500" y="4263966"/>
            <a:ext cx="7776001" cy="411480"/>
            <a:chOff x="63500" y="4263966"/>
            <a:chExt cx="7776001" cy="411480"/>
          </a:xfrm>
        </p:grpSpPr>
        <p:sp>
          <p:nvSpPr>
            <p:cNvPr id="3012" name="Google Shape;3012;p18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3" name="Google Shape;3013;p18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3014" name="Google Shape;3014;p18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15" name="Google Shape;3015;p18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016" name="Google Shape;3016;p189"/>
          <p:cNvPicPr preferRelativeResize="0"/>
          <p:nvPr/>
        </p:nvPicPr>
        <p:blipFill rotWithShape="1">
          <a:blip r:embed="rId4">
            <a:alphaModFix/>
          </a:blip>
          <a:srcRect b="7533" l="0" r="0" t="11019"/>
          <a:stretch/>
        </p:blipFill>
        <p:spPr>
          <a:xfrm>
            <a:off x="1450397" y="906075"/>
            <a:ext cx="5152603" cy="3147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431" name="Google Shape;431;p2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432" name="Google Shape;432;p23"/>
          <p:cNvSpPr txBox="1"/>
          <p:nvPr/>
        </p:nvSpPr>
        <p:spPr>
          <a:xfrm>
            <a:off x="51175" y="314625"/>
            <a:ext cx="65202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Features - Radio Commands</a:t>
            </a:r>
            <a:endParaRPr b="1" i="0" sz="1200" u="none" cap="none" strike="noStrike">
              <a:solidFill>
                <a:srgbClr val="0063BE"/>
              </a:solidFill>
              <a:highlight>
                <a:srgbClr val="D9EAD3"/>
              </a:highlight>
              <a:latin typeface="Arial"/>
              <a:ea typeface="Arial"/>
              <a:cs typeface="Arial"/>
              <a:sym typeface="Arial"/>
            </a:endParaRPr>
          </a:p>
        </p:txBody>
      </p:sp>
      <p:grpSp>
        <p:nvGrpSpPr>
          <p:cNvPr id="433" name="Google Shape;433;p23"/>
          <p:cNvGrpSpPr/>
          <p:nvPr/>
        </p:nvGrpSpPr>
        <p:grpSpPr>
          <a:xfrm>
            <a:off x="63500" y="4263966"/>
            <a:ext cx="7776001" cy="411480"/>
            <a:chOff x="63500" y="4263966"/>
            <a:chExt cx="7776001" cy="411480"/>
          </a:xfrm>
        </p:grpSpPr>
        <p:sp>
          <p:nvSpPr>
            <p:cNvPr id="434" name="Google Shape;434;p2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5" name="Google Shape;435;p2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436" name="Google Shape;436;p2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7" name="Google Shape;437;p2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38" name="Google Shape;438;p23"/>
          <p:cNvSpPr txBox="1"/>
          <p:nvPr/>
        </p:nvSpPr>
        <p:spPr>
          <a:xfrm>
            <a:off x="417425" y="905725"/>
            <a:ext cx="2992800" cy="1908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 Command Features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 check</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Call alert</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 stun or revive</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Radio kill</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Remote Monitoring</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Emergency alarm</a:t>
            </a:r>
            <a:endParaRPr b="0" i="0" sz="1400" u="none" cap="none" strike="noStrike">
              <a:solidFill>
                <a:srgbClr val="000000"/>
              </a:solidFill>
              <a:latin typeface="Calibri"/>
              <a:ea typeface="Calibri"/>
              <a:cs typeface="Calibri"/>
              <a:sym typeface="Calibri"/>
            </a:endParaRPr>
          </a:p>
          <a:p>
            <a:pPr indent="0" lvl="0" marL="9144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0" name="Shape 3020"/>
        <p:cNvGrpSpPr/>
        <p:nvPr/>
      </p:nvGrpSpPr>
      <p:grpSpPr>
        <a:xfrm>
          <a:off x="0" y="0"/>
          <a:ext cx="0" cy="0"/>
          <a:chOff x="0" y="0"/>
          <a:chExt cx="0" cy="0"/>
        </a:xfrm>
      </p:grpSpPr>
      <p:sp>
        <p:nvSpPr>
          <p:cNvPr id="3021" name="Google Shape;3021;p19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en-GB" u="sng">
                <a:solidFill>
                  <a:schemeClr val="hlink"/>
                </a:solidFill>
                <a:hlinkClick r:id="rId3"/>
              </a:rPr>
              <a:t>https://docs.google.com/presentation/d/1HKU65NAEKeXqWsp8EcGRuO0la1VItBLZ/edit#slide=id.p3</a:t>
            </a:r>
            <a:r>
              <a:rPr lang="en-GB"/>
              <a:t>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3022" name="Google Shape;3022;p19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023" name="Google Shape;3023;p19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Avtec</a:t>
            </a:r>
            <a:endParaRPr b="1" i="0" sz="1200" u="none" cap="none" strike="noStrike">
              <a:solidFill>
                <a:srgbClr val="0063BE"/>
              </a:solidFill>
              <a:highlight>
                <a:srgbClr val="D9EAD3"/>
              </a:highlight>
              <a:latin typeface="Arial"/>
              <a:ea typeface="Arial"/>
              <a:cs typeface="Arial"/>
              <a:sym typeface="Arial"/>
            </a:endParaRPr>
          </a:p>
        </p:txBody>
      </p:sp>
      <p:grpSp>
        <p:nvGrpSpPr>
          <p:cNvPr id="3024" name="Google Shape;3024;p190"/>
          <p:cNvGrpSpPr/>
          <p:nvPr/>
        </p:nvGrpSpPr>
        <p:grpSpPr>
          <a:xfrm>
            <a:off x="63500" y="4263966"/>
            <a:ext cx="7776001" cy="411480"/>
            <a:chOff x="63500" y="4263966"/>
            <a:chExt cx="7776001" cy="411480"/>
          </a:xfrm>
        </p:grpSpPr>
        <p:sp>
          <p:nvSpPr>
            <p:cNvPr id="3025" name="Google Shape;3025;p19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26" name="Google Shape;3026;p190"/>
            <p:cNvPicPr preferRelativeResize="0"/>
            <p:nvPr/>
          </p:nvPicPr>
          <p:blipFill rotWithShape="1">
            <a:blip r:embed="rId4">
              <a:alphaModFix/>
            </a:blip>
            <a:srcRect b="0" l="0" r="0" t="0"/>
            <a:stretch/>
          </p:blipFill>
          <p:spPr>
            <a:xfrm>
              <a:off x="78370" y="4263966"/>
              <a:ext cx="411480" cy="411480"/>
            </a:xfrm>
            <a:prstGeom prst="rect">
              <a:avLst/>
            </a:prstGeom>
            <a:noFill/>
            <a:ln>
              <a:noFill/>
            </a:ln>
          </p:spPr>
        </p:pic>
        <p:sp>
          <p:nvSpPr>
            <p:cNvPr id="3027" name="Google Shape;3027;p19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28" name="Google Shape;3028;p19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3029" name="Google Shape;3029;p190"/>
          <p:cNvPicPr preferRelativeResize="0"/>
          <p:nvPr/>
        </p:nvPicPr>
        <p:blipFill rotWithShape="1">
          <a:blip r:embed="rId5">
            <a:alphaModFix/>
          </a:blip>
          <a:srcRect b="0" l="0" r="0" t="0"/>
          <a:stretch/>
        </p:blipFill>
        <p:spPr>
          <a:xfrm>
            <a:off x="1577000" y="935625"/>
            <a:ext cx="4748990" cy="3175941"/>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3" name="Shape 3033"/>
        <p:cNvGrpSpPr/>
        <p:nvPr/>
      </p:nvGrpSpPr>
      <p:grpSpPr>
        <a:xfrm>
          <a:off x="0" y="0"/>
          <a:ext cx="0" cy="0"/>
          <a:chOff x="0" y="0"/>
          <a:chExt cx="0" cy="0"/>
        </a:xfrm>
      </p:grpSpPr>
      <p:sp>
        <p:nvSpPr>
          <p:cNvPr id="3034" name="Google Shape;3034;p19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3035" name="Google Shape;3035;p19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036" name="Google Shape;3036;p191"/>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p191"/>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p191"/>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p191"/>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p191"/>
          <p:cNvSpPr txBox="1"/>
          <p:nvPr/>
        </p:nvSpPr>
        <p:spPr>
          <a:xfrm>
            <a:off x="203575" y="7271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End of Module</a:t>
            </a:r>
            <a:endParaRPr b="1" i="0" sz="1200" u="none" cap="none" strike="noStrike">
              <a:solidFill>
                <a:srgbClr val="0063BE"/>
              </a:solidFill>
              <a:highlight>
                <a:srgbClr val="D9EAD3"/>
              </a:highlight>
              <a:latin typeface="Arial"/>
              <a:ea typeface="Arial"/>
              <a:cs typeface="Arial"/>
              <a:sym typeface="Arial"/>
            </a:endParaRPr>
          </a:p>
        </p:txBody>
      </p:sp>
      <p:pic>
        <p:nvPicPr>
          <p:cNvPr id="3041" name="Google Shape;3041;p191"/>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3042" name="Google Shape;3042;p191"/>
          <p:cNvSpPr txBox="1"/>
          <p:nvPr/>
        </p:nvSpPr>
        <p:spPr>
          <a:xfrm>
            <a:off x="203575" y="10878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You should now be able to:</a:t>
            </a:r>
            <a:endParaRPr b="1" i="0" sz="1100" u="none" cap="none" strike="noStrike">
              <a:solidFill>
                <a:srgbClr val="000000"/>
              </a:solidFill>
              <a:latin typeface="Arial"/>
              <a:ea typeface="Arial"/>
              <a:cs typeface="Arial"/>
              <a:sym typeface="Arial"/>
            </a:endParaRPr>
          </a:p>
          <a:p>
            <a:pPr indent="-298450" lvl="0" marL="457200" marR="0" rtl="0" algn="l">
              <a:lnSpc>
                <a:spcPct val="100000"/>
              </a:lnSpc>
              <a:spcBef>
                <a:spcPts val="120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Objective 1</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Objective 2</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Objective 3</a:t>
            </a:r>
            <a:endParaRPr b="1" i="0" sz="1100" u="none" cap="none" strike="noStrike">
              <a:solidFill>
                <a:srgbClr val="000000"/>
              </a:solidFill>
              <a:latin typeface="Arial"/>
              <a:ea typeface="Arial"/>
              <a:cs typeface="Arial"/>
              <a:sym typeface="Arial"/>
            </a:endParaRPr>
          </a:p>
        </p:txBody>
      </p:sp>
      <p:sp>
        <p:nvSpPr>
          <p:cNvPr id="3043" name="Google Shape;3043;p19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7" name="Shape 3047"/>
        <p:cNvGrpSpPr/>
        <p:nvPr/>
      </p:nvGrpSpPr>
      <p:grpSpPr>
        <a:xfrm>
          <a:off x="0" y="0"/>
          <a:ext cx="0" cy="0"/>
          <a:chOff x="0" y="0"/>
          <a:chExt cx="0" cy="0"/>
        </a:xfrm>
      </p:grpSpPr>
      <p:sp>
        <p:nvSpPr>
          <p:cNvPr id="3048" name="Google Shape;3048;p19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Here is the lab documentation: </a:t>
            </a:r>
            <a:r>
              <a:rPr b="1" lang="en-GB" u="sng">
                <a:solidFill>
                  <a:schemeClr val="hlink"/>
                </a:solidFill>
                <a:hlinkClick r:id="rId3"/>
              </a:rPr>
              <a:t>https://docs.google.com/document/d/1J7Vb8a0vOe-9Eo_kE1fTiW1I_6l8M9Ed/edit#heading=h.gjdgxs</a:t>
            </a:r>
            <a:r>
              <a:rPr b="1" lang="en-GB">
                <a:solidFill>
                  <a:srgbClr val="FF0000"/>
                </a:solidFill>
              </a:rPr>
              <a:t>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3049" name="Google Shape;3049;p19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3050" name="Google Shape;3050;p192"/>
          <p:cNvSpPr txBox="1"/>
          <p:nvPr/>
        </p:nvSpPr>
        <p:spPr>
          <a:xfrm>
            <a:off x="92875" y="314249"/>
            <a:ext cx="7776000" cy="4351200"/>
          </a:xfrm>
          <a:prstGeom prst="rect">
            <a:avLst/>
          </a:prstGeom>
          <a:solidFill>
            <a:srgbClr val="666666"/>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3051" name="Google Shape;3051;p192"/>
          <p:cNvSpPr/>
          <p:nvPr/>
        </p:nvSpPr>
        <p:spPr>
          <a:xfrm>
            <a:off x="68575" y="695600"/>
            <a:ext cx="7776000" cy="840000"/>
          </a:xfrm>
          <a:prstGeom prst="rect">
            <a:avLst/>
          </a:prstGeom>
          <a:solidFill>
            <a:srgbClr val="43434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p192"/>
          <p:cNvSpPr/>
          <p:nvPr/>
        </p:nvSpPr>
        <p:spPr>
          <a:xfrm rot="8100000">
            <a:off x="4678034" y="3247712"/>
            <a:ext cx="3857833"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p192"/>
          <p:cNvSpPr/>
          <p:nvPr/>
        </p:nvSpPr>
        <p:spPr>
          <a:xfrm rot="8100000">
            <a:off x="5565814" y="3617685"/>
            <a:ext cx="2812022"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p192"/>
          <p:cNvSpPr/>
          <p:nvPr/>
        </p:nvSpPr>
        <p:spPr>
          <a:xfrm rot="8100000">
            <a:off x="6454715" y="3982983"/>
            <a:ext cx="1777666"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5" name="Google Shape;3055;p192"/>
          <p:cNvSpPr/>
          <p:nvPr/>
        </p:nvSpPr>
        <p:spPr>
          <a:xfrm flipH="1">
            <a:off x="7327700" y="4150100"/>
            <a:ext cx="511800" cy="511800"/>
          </a:xfrm>
          <a:prstGeom prst="rtTriangle">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6" name="Google Shape;3056;p192"/>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Workshop (Design a system)</a:t>
            </a:r>
            <a:endParaRPr b="1" i="0" sz="1200" u="none" cap="none" strike="noStrike">
              <a:solidFill>
                <a:srgbClr val="FFFFFF"/>
              </a:solidFill>
              <a:highlight>
                <a:srgbClr val="D9EAD3"/>
              </a:highlight>
              <a:latin typeface="Arial"/>
              <a:ea typeface="Arial"/>
              <a:cs typeface="Arial"/>
              <a:sym typeface="Arial"/>
            </a:endParaRPr>
          </a:p>
        </p:txBody>
      </p:sp>
      <p:sp>
        <p:nvSpPr>
          <p:cNvPr id="3057" name="Google Shape;3057;p192"/>
          <p:cNvSpPr txBox="1"/>
          <p:nvPr/>
        </p:nvSpPr>
        <p:spPr>
          <a:xfrm>
            <a:off x="51175" y="728277"/>
            <a:ext cx="5616000" cy="3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Module 7</a:t>
            </a:r>
            <a:endParaRPr b="0" i="0" sz="1400" u="none" cap="none" strike="noStrike">
              <a:solidFill>
                <a:srgbClr val="FFFFFF"/>
              </a:solidFill>
              <a:highlight>
                <a:srgbClr val="D9EAD3"/>
              </a:highlight>
              <a:latin typeface="Arial"/>
              <a:ea typeface="Arial"/>
              <a:cs typeface="Arial"/>
              <a:sym typeface="Arial"/>
            </a:endParaRPr>
          </a:p>
        </p:txBody>
      </p:sp>
      <p:pic>
        <p:nvPicPr>
          <p:cNvPr id="3058" name="Google Shape;3058;p192"/>
          <p:cNvPicPr preferRelativeResize="0"/>
          <p:nvPr/>
        </p:nvPicPr>
        <p:blipFill rotWithShape="1">
          <a:blip r:embed="rId4">
            <a:alphaModFix/>
          </a:blip>
          <a:srcRect b="0" l="0" r="0" t="0"/>
          <a:stretch/>
        </p:blipFill>
        <p:spPr>
          <a:xfrm>
            <a:off x="92886" y="302104"/>
            <a:ext cx="411480" cy="411480"/>
          </a:xfrm>
          <a:prstGeom prst="rect">
            <a:avLst/>
          </a:prstGeom>
          <a:noFill/>
          <a:ln>
            <a:noFill/>
          </a:ln>
        </p:spPr>
      </p:pic>
      <p:sp>
        <p:nvSpPr>
          <p:cNvPr id="3059" name="Google Shape;3059;p19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2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444" name="Google Shape;444;p2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445" name="Google Shape;445;p24"/>
          <p:cNvSpPr txBox="1"/>
          <p:nvPr/>
        </p:nvSpPr>
        <p:spPr>
          <a:xfrm>
            <a:off x="51175" y="314625"/>
            <a:ext cx="65202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 Mobility and Registration (1/2)</a:t>
            </a:r>
            <a:endParaRPr b="1" i="0" sz="1200" u="none" cap="none" strike="noStrike">
              <a:solidFill>
                <a:srgbClr val="0063BE"/>
              </a:solidFill>
              <a:highlight>
                <a:srgbClr val="D9EAD3"/>
              </a:highlight>
              <a:latin typeface="Arial"/>
              <a:ea typeface="Arial"/>
              <a:cs typeface="Arial"/>
              <a:sym typeface="Arial"/>
            </a:endParaRPr>
          </a:p>
        </p:txBody>
      </p:sp>
      <p:grpSp>
        <p:nvGrpSpPr>
          <p:cNvPr id="446" name="Google Shape;446;p24"/>
          <p:cNvGrpSpPr/>
          <p:nvPr/>
        </p:nvGrpSpPr>
        <p:grpSpPr>
          <a:xfrm>
            <a:off x="63500" y="4263966"/>
            <a:ext cx="7776001" cy="411480"/>
            <a:chOff x="63500" y="4263966"/>
            <a:chExt cx="7776001" cy="411480"/>
          </a:xfrm>
        </p:grpSpPr>
        <p:sp>
          <p:nvSpPr>
            <p:cNvPr id="447" name="Google Shape;447;p2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8" name="Google Shape;448;p2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449" name="Google Shape;449;p2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0" name="Google Shape;450;p2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Cover this slide at a high level.</a:t>
            </a:r>
            <a:endParaRPr b="0" i="0" sz="1100" u="none" cap="none" strike="noStrike">
              <a:solidFill>
                <a:srgbClr val="000000"/>
              </a:solidFill>
              <a:latin typeface="Arial"/>
              <a:ea typeface="Arial"/>
              <a:cs typeface="Arial"/>
              <a:sym typeface="Arial"/>
            </a:endParaRPr>
          </a:p>
        </p:txBody>
      </p:sp>
      <p:sp>
        <p:nvSpPr>
          <p:cNvPr id="451" name="Google Shape;451;p24"/>
          <p:cNvSpPr/>
          <p:nvPr/>
        </p:nvSpPr>
        <p:spPr>
          <a:xfrm>
            <a:off x="4805399" y="881325"/>
            <a:ext cx="2086200" cy="32508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Enhanced Handover/Roaming</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C5EDFF"/>
                </a:solidFill>
                <a:latin typeface="Arial"/>
                <a:ea typeface="Arial"/>
                <a:cs typeface="Arial"/>
                <a:sym typeface="Arial"/>
              </a:rPr>
              <a:t>Radios automatically switch to a better site with no user intervention and minimal audio loss.</a:t>
            </a:r>
            <a:endParaRPr b="0" i="0" sz="1400" u="none" cap="none" strike="noStrike">
              <a:solidFill>
                <a:srgbClr val="000000"/>
              </a:solidFill>
              <a:latin typeface="Arial"/>
              <a:ea typeface="Arial"/>
              <a:cs typeface="Arial"/>
              <a:sym typeface="Arial"/>
            </a:endParaRPr>
          </a:p>
        </p:txBody>
      </p:sp>
      <p:sp>
        <p:nvSpPr>
          <p:cNvPr id="452" name="Google Shape;452;p24"/>
          <p:cNvSpPr/>
          <p:nvPr/>
        </p:nvSpPr>
        <p:spPr>
          <a:xfrm>
            <a:off x="2897002" y="881326"/>
            <a:ext cx="1824900" cy="32508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Mass Registration</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C5EDFF"/>
                </a:solidFill>
                <a:latin typeface="Arial"/>
                <a:ea typeface="Arial"/>
                <a:cs typeface="Arial"/>
                <a:sym typeface="Arial"/>
              </a:rPr>
              <a:t>Allows more radio registrations per minute whether from recovering from failure or all your employees powering on at the same time from a shift change.</a:t>
            </a:r>
            <a:endParaRPr b="0" i="0" sz="1400" u="none" cap="none" strike="noStrike">
              <a:solidFill>
                <a:srgbClr val="C5EDFF"/>
              </a:solidFill>
              <a:latin typeface="Arial"/>
              <a:ea typeface="Arial"/>
              <a:cs typeface="Arial"/>
              <a:sym typeface="Arial"/>
            </a:endParaRPr>
          </a:p>
        </p:txBody>
      </p:sp>
      <p:sp>
        <p:nvSpPr>
          <p:cNvPr id="453" name="Google Shape;453;p24"/>
          <p:cNvSpPr/>
          <p:nvPr/>
        </p:nvSpPr>
        <p:spPr>
          <a:xfrm>
            <a:off x="988600" y="2561420"/>
            <a:ext cx="1824900" cy="15732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All Start and Critical Site Assignment</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C5EDFF"/>
                </a:solidFill>
                <a:latin typeface="Arial"/>
                <a:ea typeface="Arial"/>
                <a:cs typeface="Arial"/>
                <a:sym typeface="Arial"/>
              </a:rPr>
              <a:t>Makes sure users do not miss audio.</a:t>
            </a:r>
            <a:endParaRPr b="0" i="0" sz="1400" u="none" cap="none" strike="noStrike">
              <a:solidFill>
                <a:srgbClr val="C5EDFF"/>
              </a:solidFill>
              <a:latin typeface="Arial"/>
              <a:ea typeface="Arial"/>
              <a:cs typeface="Arial"/>
              <a:sym typeface="Arial"/>
            </a:endParaRPr>
          </a:p>
        </p:txBody>
      </p:sp>
      <p:sp>
        <p:nvSpPr>
          <p:cNvPr id="454" name="Google Shape;454;p24"/>
          <p:cNvSpPr/>
          <p:nvPr/>
        </p:nvSpPr>
        <p:spPr>
          <a:xfrm>
            <a:off x="988600" y="887538"/>
            <a:ext cx="1824900" cy="15732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Registration and Access Control</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C5EDFF"/>
                </a:solidFill>
                <a:latin typeface="Arial"/>
                <a:ea typeface="Arial"/>
                <a:cs typeface="Arial"/>
                <a:sym typeface="Arial"/>
              </a:rPr>
              <a:t>Grant privileges to users/radio based on assigned profiles.</a:t>
            </a:r>
            <a:endParaRPr b="0" i="0" sz="1400" u="none" cap="none" strike="noStrike">
              <a:solidFill>
                <a:srgbClr val="C5ED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460" name="Google Shape;460;p2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461" name="Google Shape;461;p25"/>
          <p:cNvSpPr txBox="1"/>
          <p:nvPr/>
        </p:nvSpPr>
        <p:spPr>
          <a:xfrm>
            <a:off x="51175" y="314625"/>
            <a:ext cx="65202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 Mobility and Registration (2/2)</a:t>
            </a:r>
            <a:endParaRPr b="1" i="0" sz="1200" u="none" cap="none" strike="noStrike">
              <a:solidFill>
                <a:srgbClr val="0063BE"/>
              </a:solidFill>
              <a:highlight>
                <a:srgbClr val="D9EAD3"/>
              </a:highlight>
              <a:latin typeface="Arial"/>
              <a:ea typeface="Arial"/>
              <a:cs typeface="Arial"/>
              <a:sym typeface="Arial"/>
            </a:endParaRPr>
          </a:p>
        </p:txBody>
      </p:sp>
      <p:grpSp>
        <p:nvGrpSpPr>
          <p:cNvPr id="462" name="Google Shape;462;p25"/>
          <p:cNvGrpSpPr/>
          <p:nvPr/>
        </p:nvGrpSpPr>
        <p:grpSpPr>
          <a:xfrm>
            <a:off x="63500" y="4263966"/>
            <a:ext cx="7776001" cy="411480"/>
            <a:chOff x="63500" y="4263966"/>
            <a:chExt cx="7776001" cy="411480"/>
          </a:xfrm>
        </p:grpSpPr>
        <p:sp>
          <p:nvSpPr>
            <p:cNvPr id="463" name="Google Shape;463;p2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4" name="Google Shape;464;p2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465" name="Google Shape;465;p2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66" name="Google Shape;466;p2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Cover this slide at a high level.</a:t>
            </a:r>
            <a:endParaRPr b="0" i="0" sz="1100" u="none" cap="none" strike="noStrike">
              <a:solidFill>
                <a:srgbClr val="000000"/>
              </a:solidFill>
              <a:latin typeface="Arial"/>
              <a:ea typeface="Arial"/>
              <a:cs typeface="Arial"/>
              <a:sym typeface="Arial"/>
            </a:endParaRPr>
          </a:p>
        </p:txBody>
      </p:sp>
      <p:sp>
        <p:nvSpPr>
          <p:cNvPr id="467" name="Google Shape;467;p25"/>
          <p:cNvSpPr/>
          <p:nvPr/>
        </p:nvSpPr>
        <p:spPr>
          <a:xfrm>
            <a:off x="876000" y="844463"/>
            <a:ext cx="1840800" cy="15870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Site Restriction</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B6DAE8"/>
                </a:solidFill>
                <a:latin typeface="Arial"/>
                <a:ea typeface="Arial"/>
                <a:cs typeface="Arial"/>
                <a:sym typeface="Arial"/>
              </a:rPr>
              <a:t>Limit radio users and talk groups to be allocated channels at allowed sites.</a:t>
            </a:r>
            <a:endParaRPr b="0" i="0" sz="1400" u="none" cap="none" strike="noStrike">
              <a:solidFill>
                <a:srgbClr val="000000"/>
              </a:solidFill>
              <a:latin typeface="Arial"/>
              <a:ea typeface="Arial"/>
              <a:cs typeface="Arial"/>
              <a:sym typeface="Arial"/>
            </a:endParaRPr>
          </a:p>
        </p:txBody>
      </p:sp>
      <p:sp>
        <p:nvSpPr>
          <p:cNvPr id="468" name="Google Shape;468;p25"/>
          <p:cNvSpPr/>
          <p:nvPr/>
        </p:nvSpPr>
        <p:spPr>
          <a:xfrm>
            <a:off x="2861824" y="2597507"/>
            <a:ext cx="1840800" cy="15870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Site and Channel Extensibility</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C5EDFF"/>
                </a:solidFill>
                <a:latin typeface="Arial"/>
                <a:ea typeface="Arial"/>
                <a:cs typeface="Arial"/>
                <a:sym typeface="Arial"/>
              </a:rPr>
              <a:t>Add additional sites and channel without the need to reprogram radios.</a:t>
            </a:r>
            <a:endParaRPr b="0" i="0" sz="1400" u="none" cap="none" strike="noStrike">
              <a:solidFill>
                <a:srgbClr val="000000"/>
              </a:solidFill>
              <a:latin typeface="Arial"/>
              <a:ea typeface="Arial"/>
              <a:cs typeface="Arial"/>
              <a:sym typeface="Arial"/>
            </a:endParaRPr>
          </a:p>
        </p:txBody>
      </p:sp>
      <p:sp>
        <p:nvSpPr>
          <p:cNvPr id="469" name="Google Shape;469;p25"/>
          <p:cNvSpPr/>
          <p:nvPr/>
        </p:nvSpPr>
        <p:spPr>
          <a:xfrm>
            <a:off x="2849050" y="844475"/>
            <a:ext cx="1840800" cy="15870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FFFFFF"/>
                </a:solidFill>
                <a:latin typeface="Arial"/>
                <a:ea typeface="Arial"/>
                <a:cs typeface="Arial"/>
                <a:sym typeface="Arial"/>
              </a:rPr>
              <a:t>Dynamic Site Assignment</a:t>
            </a:r>
            <a:endParaRPr b="1"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B6DAE8"/>
                </a:solidFill>
                <a:latin typeface="Arial"/>
                <a:ea typeface="Arial"/>
                <a:cs typeface="Arial"/>
                <a:sym typeface="Arial"/>
              </a:rPr>
              <a:t>Only allocate a channel at sites where call participating radios are present.’</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70" name="Google Shape;470;p25"/>
          <p:cNvSpPr/>
          <p:nvPr/>
        </p:nvSpPr>
        <p:spPr>
          <a:xfrm>
            <a:off x="4822103" y="844463"/>
            <a:ext cx="1840800" cy="15870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Late Entry</a:t>
            </a:r>
            <a:endParaRPr b="0"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C5EDFF"/>
                </a:solidFill>
                <a:latin typeface="Arial"/>
                <a:ea typeface="Arial"/>
                <a:cs typeface="Arial"/>
                <a:sym typeface="Arial"/>
              </a:rPr>
              <a:t>Allow users to join a call in progress with minimal delay.</a:t>
            </a:r>
            <a:endParaRPr b="0" i="0" sz="1400" u="none" cap="none" strike="noStrike">
              <a:solidFill>
                <a:srgbClr val="C5ED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2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476" name="Google Shape;476;p2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477" name="Google Shape;477;p26"/>
          <p:cNvSpPr txBox="1"/>
          <p:nvPr/>
        </p:nvSpPr>
        <p:spPr>
          <a:xfrm>
            <a:off x="51175" y="314625"/>
            <a:ext cx="65202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 Radio System Features</a:t>
            </a:r>
            <a:endParaRPr b="1" i="0" sz="1200" u="none" cap="none" strike="noStrike">
              <a:solidFill>
                <a:srgbClr val="0063BE"/>
              </a:solidFill>
              <a:highlight>
                <a:srgbClr val="D9EAD3"/>
              </a:highlight>
              <a:latin typeface="Arial"/>
              <a:ea typeface="Arial"/>
              <a:cs typeface="Arial"/>
              <a:sym typeface="Arial"/>
            </a:endParaRPr>
          </a:p>
        </p:txBody>
      </p:sp>
      <p:grpSp>
        <p:nvGrpSpPr>
          <p:cNvPr id="478" name="Google Shape;478;p26"/>
          <p:cNvGrpSpPr/>
          <p:nvPr/>
        </p:nvGrpSpPr>
        <p:grpSpPr>
          <a:xfrm>
            <a:off x="63500" y="4263966"/>
            <a:ext cx="7776001" cy="411480"/>
            <a:chOff x="63500" y="4263966"/>
            <a:chExt cx="7776001" cy="411480"/>
          </a:xfrm>
        </p:grpSpPr>
        <p:sp>
          <p:nvSpPr>
            <p:cNvPr id="479" name="Google Shape;479;p2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0" name="Google Shape;480;p2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481" name="Google Shape;481;p2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2" name="Google Shape;482;p2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Cover this slide at a high level.</a:t>
            </a:r>
            <a:endParaRPr b="0" i="0" sz="1100" u="none" cap="none" strike="noStrike">
              <a:solidFill>
                <a:srgbClr val="000000"/>
              </a:solidFill>
              <a:latin typeface="Arial"/>
              <a:ea typeface="Arial"/>
              <a:cs typeface="Arial"/>
              <a:sym typeface="Arial"/>
            </a:endParaRPr>
          </a:p>
        </p:txBody>
      </p:sp>
      <p:sp>
        <p:nvSpPr>
          <p:cNvPr id="483" name="Google Shape;483;p26"/>
          <p:cNvSpPr/>
          <p:nvPr/>
        </p:nvSpPr>
        <p:spPr>
          <a:xfrm>
            <a:off x="2490162" y="784727"/>
            <a:ext cx="1923300" cy="34542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Priority Call Queuing/Preemption</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C5EDFF"/>
                </a:solidFill>
                <a:latin typeface="Arial"/>
                <a:ea typeface="Arial"/>
                <a:cs typeface="Arial"/>
                <a:sym typeface="Arial"/>
              </a:rPr>
              <a:t>Handle calls in priority order if resources are not available immediately. If an idle channel is not available at one or more associated sites, a high priority call preempts and takes over the trunking channel occupied by a normal priority call.</a:t>
            </a:r>
            <a:endParaRPr b="0" i="0" sz="1200" u="none" cap="none" strike="noStrike">
              <a:solidFill>
                <a:srgbClr val="C5EDFF"/>
              </a:solidFill>
              <a:latin typeface="Arial"/>
              <a:ea typeface="Arial"/>
              <a:cs typeface="Arial"/>
              <a:sym typeface="Arial"/>
            </a:endParaRPr>
          </a:p>
        </p:txBody>
      </p:sp>
      <p:sp>
        <p:nvSpPr>
          <p:cNvPr id="484" name="Google Shape;484;p26"/>
          <p:cNvSpPr/>
          <p:nvPr/>
        </p:nvSpPr>
        <p:spPr>
          <a:xfrm>
            <a:off x="4526113" y="783225"/>
            <a:ext cx="1923300" cy="16581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Emergency Alarm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and Call</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C5EDFF"/>
                </a:solidFill>
                <a:latin typeface="Arial"/>
                <a:ea typeface="Arial"/>
                <a:cs typeface="Arial"/>
                <a:sym typeface="Arial"/>
              </a:rPr>
              <a:t>Alert users to a critical situation and preempt any other call if needed.</a:t>
            </a:r>
            <a:endParaRPr b="0" i="0" sz="1200" u="none" cap="none" strike="noStrike">
              <a:solidFill>
                <a:srgbClr val="000000"/>
              </a:solidFill>
              <a:latin typeface="Arial"/>
              <a:ea typeface="Arial"/>
              <a:cs typeface="Arial"/>
              <a:sym typeface="Arial"/>
            </a:endParaRPr>
          </a:p>
        </p:txBody>
      </p:sp>
      <p:sp>
        <p:nvSpPr>
          <p:cNvPr id="485" name="Google Shape;485;p26"/>
          <p:cNvSpPr/>
          <p:nvPr/>
        </p:nvSpPr>
        <p:spPr>
          <a:xfrm>
            <a:off x="4526113" y="2525542"/>
            <a:ext cx="1923300" cy="16437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rgbClr val="FFFFFF"/>
                </a:solidFill>
                <a:latin typeface="Arial"/>
                <a:ea typeface="Arial"/>
                <a:cs typeface="Arial"/>
                <a:sym typeface="Arial"/>
              </a:rPr>
              <a:t>Priority Monitor</a:t>
            </a:r>
            <a:endParaRPr b="0" i="0" sz="13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C5EDFF"/>
                </a:solidFill>
                <a:latin typeface="Arial"/>
                <a:ea typeface="Arial"/>
                <a:cs typeface="Arial"/>
                <a:sym typeface="Arial"/>
              </a:rPr>
              <a:t>Allows the system to make Priority announcements on traffic channels during Group Calls in progress. This allows a radio involved in a voice group call to join a higher priority group voice call.</a:t>
            </a:r>
            <a:endParaRPr b="0" i="0" sz="1100" u="none" cap="none" strike="noStrike">
              <a:solidFill>
                <a:srgbClr val="C5EDFF"/>
              </a:solidFill>
              <a:latin typeface="Arial"/>
              <a:ea typeface="Arial"/>
              <a:cs typeface="Arial"/>
              <a:sym typeface="Arial"/>
            </a:endParaRPr>
          </a:p>
        </p:txBody>
      </p:sp>
      <p:sp>
        <p:nvSpPr>
          <p:cNvPr id="486" name="Google Shape;486;p26"/>
          <p:cNvSpPr/>
          <p:nvPr/>
        </p:nvSpPr>
        <p:spPr>
          <a:xfrm>
            <a:off x="440700" y="783225"/>
            <a:ext cx="1923300" cy="16581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FFFFFF"/>
                </a:solidFill>
                <a:latin typeface="Arial"/>
                <a:ea typeface="Arial"/>
                <a:cs typeface="Arial"/>
                <a:sym typeface="Arial"/>
              </a:rPr>
              <a:t>Call Preemption</a:t>
            </a:r>
            <a:endParaRPr b="0"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C5EDFF"/>
                </a:solidFill>
                <a:latin typeface="Arial"/>
                <a:ea typeface="Arial"/>
                <a:cs typeface="Arial"/>
                <a:sym typeface="Arial"/>
              </a:rPr>
              <a:t>Tear down a call in progress to allow a higher priority call to go through.</a:t>
            </a:r>
            <a:endParaRPr b="0" i="0" sz="1300" u="none" cap="none" strike="noStrike">
              <a:solidFill>
                <a:srgbClr val="000000"/>
              </a:solidFill>
              <a:latin typeface="Arial"/>
              <a:ea typeface="Arial"/>
              <a:cs typeface="Arial"/>
              <a:sym typeface="Arial"/>
            </a:endParaRPr>
          </a:p>
        </p:txBody>
      </p:sp>
      <p:sp>
        <p:nvSpPr>
          <p:cNvPr id="487" name="Google Shape;487;p26"/>
          <p:cNvSpPr/>
          <p:nvPr/>
        </p:nvSpPr>
        <p:spPr>
          <a:xfrm>
            <a:off x="440700" y="2580819"/>
            <a:ext cx="1923300" cy="16581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FFFFFF"/>
                </a:solidFill>
                <a:latin typeface="Arial"/>
                <a:ea typeface="Arial"/>
                <a:cs typeface="Arial"/>
                <a:sym typeface="Arial"/>
              </a:rPr>
              <a:t>Voice Interrupt</a:t>
            </a:r>
            <a:endParaRPr b="0"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C5EDFF"/>
                </a:solidFill>
                <a:latin typeface="Arial"/>
                <a:ea typeface="Arial"/>
                <a:cs typeface="Arial"/>
                <a:sym typeface="Arial"/>
              </a:rPr>
              <a:t>Take control of a currently transmitting group or private call.</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493" name="Google Shape;493;p2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494" name="Google Shape;494;p27"/>
          <p:cNvSpPr txBox="1"/>
          <p:nvPr/>
        </p:nvSpPr>
        <p:spPr>
          <a:xfrm>
            <a:off x="51175" y="314625"/>
            <a:ext cx="65202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 Radio System Features</a:t>
            </a:r>
            <a:endParaRPr b="1" i="0" sz="1200" u="none" cap="none" strike="noStrike">
              <a:solidFill>
                <a:srgbClr val="0063BE"/>
              </a:solidFill>
              <a:highlight>
                <a:srgbClr val="D9EAD3"/>
              </a:highlight>
              <a:latin typeface="Arial"/>
              <a:ea typeface="Arial"/>
              <a:cs typeface="Arial"/>
              <a:sym typeface="Arial"/>
            </a:endParaRPr>
          </a:p>
        </p:txBody>
      </p:sp>
      <p:grpSp>
        <p:nvGrpSpPr>
          <p:cNvPr id="495" name="Google Shape;495;p27"/>
          <p:cNvGrpSpPr/>
          <p:nvPr/>
        </p:nvGrpSpPr>
        <p:grpSpPr>
          <a:xfrm>
            <a:off x="63500" y="4263966"/>
            <a:ext cx="7776001" cy="411480"/>
            <a:chOff x="63500" y="4263966"/>
            <a:chExt cx="7776001" cy="411480"/>
          </a:xfrm>
        </p:grpSpPr>
        <p:sp>
          <p:nvSpPr>
            <p:cNvPr id="496" name="Google Shape;496;p2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7" name="Google Shape;497;p2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498" name="Google Shape;498;p2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9" name="Google Shape;499;p2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Cover this slide at a high level.</a:t>
            </a:r>
            <a:endParaRPr b="0" i="0" sz="1100" u="none" cap="none" strike="noStrike">
              <a:solidFill>
                <a:srgbClr val="000000"/>
              </a:solidFill>
              <a:latin typeface="Arial"/>
              <a:ea typeface="Arial"/>
              <a:cs typeface="Arial"/>
              <a:sym typeface="Arial"/>
            </a:endParaRPr>
          </a:p>
        </p:txBody>
      </p:sp>
      <p:sp>
        <p:nvSpPr>
          <p:cNvPr id="500" name="Google Shape;500;p27"/>
          <p:cNvSpPr/>
          <p:nvPr/>
        </p:nvSpPr>
        <p:spPr>
          <a:xfrm>
            <a:off x="4710280" y="702675"/>
            <a:ext cx="1936200" cy="16692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en-GB" sz="1500" u="none" cap="none" strike="noStrike">
                <a:solidFill>
                  <a:srgbClr val="FFFFFF"/>
                </a:solidFill>
                <a:latin typeface="Arial"/>
                <a:ea typeface="Arial"/>
                <a:cs typeface="Arial"/>
                <a:sym typeface="Arial"/>
              </a:rPr>
              <a:t>Status Call</a:t>
            </a:r>
            <a:endParaRPr b="0" i="0" sz="1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GB" sz="1300" u="none" cap="none" strike="noStrike">
                <a:solidFill>
                  <a:srgbClr val="C5EDFF"/>
                </a:solidFill>
                <a:latin typeface="Arial"/>
                <a:ea typeface="Arial"/>
                <a:cs typeface="Arial"/>
                <a:sym typeface="Arial"/>
              </a:rPr>
              <a:t>Control channel-based status messaging, to/from radio and dispatcher.</a:t>
            </a:r>
            <a:endParaRPr b="0" i="0" sz="1300" u="none" cap="none" strike="noStrike">
              <a:solidFill>
                <a:srgbClr val="C5EDFF"/>
              </a:solidFill>
              <a:latin typeface="Arial"/>
              <a:ea typeface="Arial"/>
              <a:cs typeface="Arial"/>
              <a:sym typeface="Arial"/>
            </a:endParaRPr>
          </a:p>
        </p:txBody>
      </p:sp>
      <p:sp>
        <p:nvSpPr>
          <p:cNvPr id="501" name="Google Shape;501;p27"/>
          <p:cNvSpPr/>
          <p:nvPr/>
        </p:nvSpPr>
        <p:spPr>
          <a:xfrm>
            <a:off x="447875" y="695800"/>
            <a:ext cx="1936200" cy="16692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Confirmed Group Data Call</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C5EDFF"/>
                </a:solidFill>
                <a:latin typeface="Arial"/>
                <a:ea typeface="Arial"/>
                <a:cs typeface="Arial"/>
                <a:sym typeface="Arial"/>
              </a:rPr>
              <a:t>Data calls from a data application will be acknowledged by all group call members.</a:t>
            </a:r>
            <a:endParaRPr b="0" i="0" sz="1200" u="none" cap="none" strike="noStrike">
              <a:solidFill>
                <a:srgbClr val="C5EDFF"/>
              </a:solidFill>
              <a:latin typeface="Arial"/>
              <a:ea typeface="Arial"/>
              <a:cs typeface="Arial"/>
              <a:sym typeface="Arial"/>
            </a:endParaRPr>
          </a:p>
        </p:txBody>
      </p:sp>
      <p:sp>
        <p:nvSpPr>
          <p:cNvPr id="502" name="Google Shape;502;p27"/>
          <p:cNvSpPr/>
          <p:nvPr/>
        </p:nvSpPr>
        <p:spPr>
          <a:xfrm>
            <a:off x="447875" y="2553450"/>
            <a:ext cx="1936200" cy="16692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rgbClr val="FFFFFF"/>
                </a:solidFill>
                <a:latin typeface="Arial"/>
                <a:ea typeface="Arial"/>
                <a:cs typeface="Arial"/>
                <a:sym typeface="Arial"/>
              </a:rPr>
              <a:t>Dynamic Group Number Assignment (DGNA)</a:t>
            </a:r>
            <a:endParaRPr b="1" i="0" sz="13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B6DAE8"/>
                </a:solidFill>
                <a:latin typeface="Arial"/>
                <a:ea typeface="Arial"/>
                <a:cs typeface="Arial"/>
                <a:sym typeface="Arial"/>
              </a:rPr>
              <a:t>Allows a dispatcher to replace a radios currently selected talk group with a temporary talk group.</a:t>
            </a:r>
            <a:endParaRPr b="1" i="0" sz="1100" u="none" cap="none" strike="noStrike">
              <a:solidFill>
                <a:srgbClr val="B6DAE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C5EDFF"/>
              </a:solidFill>
              <a:latin typeface="Arial"/>
              <a:ea typeface="Arial"/>
              <a:cs typeface="Arial"/>
              <a:sym typeface="Arial"/>
            </a:endParaRPr>
          </a:p>
        </p:txBody>
      </p:sp>
      <p:sp>
        <p:nvSpPr>
          <p:cNvPr id="503" name="Google Shape;503;p27"/>
          <p:cNvSpPr/>
          <p:nvPr/>
        </p:nvSpPr>
        <p:spPr>
          <a:xfrm>
            <a:off x="2564963" y="695800"/>
            <a:ext cx="1936200" cy="16692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GB" sz="1300" u="none" cap="none" strike="noStrike">
                <a:solidFill>
                  <a:srgbClr val="FFFFFF"/>
                </a:solidFill>
                <a:latin typeface="Arial"/>
                <a:ea typeface="Arial"/>
                <a:cs typeface="Arial"/>
                <a:sym typeface="Arial"/>
              </a:rPr>
              <a:t>Enhanced Channel Access</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en-GB" sz="1100" u="none" cap="none" strike="noStrike">
                <a:solidFill>
                  <a:srgbClr val="C5EDFF"/>
                </a:solidFill>
                <a:latin typeface="Arial"/>
                <a:ea typeface="Arial"/>
                <a:cs typeface="Arial"/>
                <a:sym typeface="Arial"/>
              </a:rPr>
              <a:t>Improve the reliability of voice transmissions by preventing talk-over.</a:t>
            </a:r>
            <a:endParaRPr b="0" i="0" sz="1100" u="none" cap="none" strike="noStrike">
              <a:solidFill>
                <a:srgbClr val="000000"/>
              </a:solidFill>
              <a:latin typeface="Arial"/>
              <a:ea typeface="Arial"/>
              <a:cs typeface="Arial"/>
              <a:sym typeface="Arial"/>
            </a:endParaRPr>
          </a:p>
        </p:txBody>
      </p:sp>
      <p:sp>
        <p:nvSpPr>
          <p:cNvPr id="504" name="Google Shape;504;p27"/>
          <p:cNvSpPr/>
          <p:nvPr/>
        </p:nvSpPr>
        <p:spPr>
          <a:xfrm>
            <a:off x="2576690" y="2573183"/>
            <a:ext cx="1924500" cy="16908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GB" sz="1300" u="none" cap="none" strike="noStrike">
                <a:solidFill>
                  <a:srgbClr val="FFFFFF"/>
                </a:solidFill>
                <a:latin typeface="Arial"/>
                <a:ea typeface="Arial"/>
                <a:cs typeface="Arial"/>
                <a:sym typeface="Arial"/>
              </a:rPr>
              <a:t>Inband Location</a:t>
            </a:r>
            <a:endParaRPr b="1" i="0" sz="13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B6DAE8"/>
              </a:buClr>
              <a:buSzPts val="1400"/>
              <a:buFont typeface="Arial"/>
              <a:buNone/>
            </a:pPr>
            <a:r>
              <a:rPr b="0" i="0" lang="en-GB" sz="1100" u="none" cap="none" strike="noStrike">
                <a:solidFill>
                  <a:srgbClr val="B6DAE8"/>
                </a:solidFill>
                <a:latin typeface="Arial"/>
                <a:ea typeface="Arial"/>
                <a:cs typeface="Arial"/>
                <a:sym typeface="Arial"/>
              </a:rPr>
              <a:t>Inband Location feature provides a solution for transmitting radio to send location updates during voice call. The Console is able to receive and display the updated location from the caller while in a call.</a:t>
            </a:r>
            <a:endParaRPr b="0" i="0" sz="1100" u="none" cap="none" strike="noStrike">
              <a:solidFill>
                <a:srgbClr val="FFFFFF"/>
              </a:solidFill>
              <a:latin typeface="Arial"/>
              <a:ea typeface="Arial"/>
              <a:cs typeface="Arial"/>
              <a:sym typeface="Arial"/>
            </a:endParaRPr>
          </a:p>
        </p:txBody>
      </p:sp>
      <p:sp>
        <p:nvSpPr>
          <p:cNvPr id="505" name="Google Shape;505;p27"/>
          <p:cNvSpPr/>
          <p:nvPr/>
        </p:nvSpPr>
        <p:spPr>
          <a:xfrm>
            <a:off x="4592552" y="2560887"/>
            <a:ext cx="1924500" cy="1690800"/>
          </a:xfrm>
          <a:prstGeom prst="rect">
            <a:avLst/>
          </a:prstGeom>
          <a:solidFill>
            <a:srgbClr val="4D4D4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1" i="0" lang="en-GB" sz="1400" u="none" cap="none" strike="noStrike">
                <a:solidFill>
                  <a:srgbClr val="FFFFFF"/>
                </a:solidFill>
                <a:latin typeface="Arial"/>
                <a:ea typeface="Arial"/>
                <a:cs typeface="Arial"/>
                <a:sym typeface="Arial"/>
              </a:rPr>
              <a:t>Inband Caller Alias</a:t>
            </a:r>
            <a:endParaRPr b="0" i="0" sz="1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C5EDFF"/>
              </a:buClr>
              <a:buSzPts val="1400"/>
              <a:buFont typeface="Arial"/>
              <a:buNone/>
            </a:pPr>
            <a:r>
              <a:rPr b="0" i="0" lang="en-GB" sz="1000" u="none" cap="none" strike="noStrike">
                <a:solidFill>
                  <a:srgbClr val="C5EDFF"/>
                </a:solidFill>
                <a:latin typeface="Arial"/>
                <a:ea typeface="Arial"/>
                <a:cs typeface="Arial"/>
                <a:sym typeface="Arial"/>
              </a:rPr>
              <a:t>Inband Caller Alias feature provides a solution for users to configure an alias name which would be sent during voice call transmission, and be displayed on all receiving components (radio/console).</a:t>
            </a:r>
            <a:endParaRPr b="0" i="0" sz="1000" u="none" cap="none" strike="noStrike">
              <a:solidFill>
                <a:srgbClr val="C5ED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511" name="Google Shape;511;p3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512" name="Google Shape;512;p34"/>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34"/>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34"/>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34"/>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34"/>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Capacity MAX Call Processing</a:t>
            </a:r>
            <a:endParaRPr b="1" i="0" sz="1200" u="none" cap="none" strike="noStrike">
              <a:solidFill>
                <a:srgbClr val="0063BE"/>
              </a:solidFill>
              <a:highlight>
                <a:srgbClr val="D9EAD3"/>
              </a:highlight>
              <a:latin typeface="Arial"/>
              <a:ea typeface="Arial"/>
              <a:cs typeface="Arial"/>
              <a:sym typeface="Arial"/>
            </a:endParaRPr>
          </a:p>
        </p:txBody>
      </p:sp>
      <p:pic>
        <p:nvPicPr>
          <p:cNvPr id="517" name="Google Shape;517;p34"/>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518" name="Google Shape;518;p34"/>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3</a:t>
            </a:r>
            <a:endParaRPr b="0" i="0" sz="600" u="none" cap="none" strike="noStrike">
              <a:solidFill>
                <a:srgbClr val="666666"/>
              </a:solidFill>
              <a:highlight>
                <a:srgbClr val="D9EAD3"/>
              </a:highlight>
              <a:latin typeface="Arial"/>
              <a:ea typeface="Arial"/>
              <a:cs typeface="Arial"/>
              <a:sym typeface="Arial"/>
            </a:endParaRPr>
          </a:p>
        </p:txBody>
      </p:sp>
      <p:sp>
        <p:nvSpPr>
          <p:cNvPr id="519" name="Google Shape;519;p3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3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Check original slide deck for animation.</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525" name="Google Shape;525;p3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526" name="Google Shape;526;p3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Call Processing: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527" name="Google Shape;527;p35"/>
          <p:cNvGrpSpPr/>
          <p:nvPr/>
        </p:nvGrpSpPr>
        <p:grpSpPr>
          <a:xfrm>
            <a:off x="63500" y="4263966"/>
            <a:ext cx="7776001" cy="411480"/>
            <a:chOff x="63500" y="4263966"/>
            <a:chExt cx="7776001" cy="411480"/>
          </a:xfrm>
        </p:grpSpPr>
        <p:sp>
          <p:nvSpPr>
            <p:cNvPr id="528" name="Google Shape;528;p3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9" name="Google Shape;529;p3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530" name="Google Shape;530;p3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1" name="Google Shape;531;p3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This slide is animated.</a:t>
            </a:r>
            <a:endParaRPr b="0" i="0" sz="1200" u="none" cap="none" strike="noStrike">
              <a:solidFill>
                <a:schemeClr val="dk1"/>
              </a:solidFill>
              <a:latin typeface="Arial"/>
              <a:ea typeface="Arial"/>
              <a:cs typeface="Arial"/>
              <a:sym typeface="Arial"/>
            </a:endParaRPr>
          </a:p>
        </p:txBody>
      </p:sp>
      <p:pic>
        <p:nvPicPr>
          <p:cNvPr id="532" name="Google Shape;532;p35"/>
          <p:cNvPicPr preferRelativeResize="0"/>
          <p:nvPr/>
        </p:nvPicPr>
        <p:blipFill rotWithShape="1">
          <a:blip r:embed="rId4">
            <a:alphaModFix/>
          </a:blip>
          <a:srcRect b="7117" l="0" r="0" t="8551"/>
          <a:stretch/>
        </p:blipFill>
        <p:spPr>
          <a:xfrm>
            <a:off x="1365600" y="831750"/>
            <a:ext cx="5111276" cy="3232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lang="en-GB" u="sng">
                <a:solidFill>
                  <a:schemeClr val="hlink"/>
                </a:solidFill>
                <a:hlinkClick r:id="rId3"/>
              </a:rPr>
              <a:t>https://docs.google.com/presentation/d/1lv7CykcT_xkDZDbT9D5umNVdNOB90k5z/edit#slide=id.p11</a:t>
            </a:r>
            <a:r>
              <a:rPr lang="en-GB"/>
              <a:t>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SzPts val="1000"/>
              <a:buNone/>
            </a:pPr>
            <a:r>
              <a:t/>
            </a:r>
            <a:endParaRPr/>
          </a:p>
          <a:p>
            <a:pPr indent="0" lvl="0" marL="0" rtl="0" algn="l">
              <a:lnSpc>
                <a:spcPct val="115000"/>
              </a:lnSpc>
              <a:spcBef>
                <a:spcPts val="0"/>
              </a:spcBef>
              <a:spcAft>
                <a:spcPts val="0"/>
              </a:spcAft>
              <a:buSzPts val="1000"/>
              <a:buNone/>
            </a:pPr>
            <a:r>
              <a:t/>
            </a:r>
            <a:endParaRPr/>
          </a:p>
        </p:txBody>
      </p:sp>
      <p:sp>
        <p:nvSpPr>
          <p:cNvPr id="539" name="Google Shape;539;p36"/>
          <p:cNvSpPr txBox="1"/>
          <p:nvPr>
            <p:ph idx="2" type="body"/>
          </p:nvPr>
        </p:nvSpPr>
        <p:spPr>
          <a:xfrm>
            <a:off x="63500" y="4957266"/>
            <a:ext cx="7712400" cy="1900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000"/>
              <a:buNone/>
            </a:pPr>
            <a:r>
              <a:rPr lang="en-GB" sz="500"/>
              <a:t>Explain to participants the TC hold the registration information in affiliation database.</a:t>
            </a:r>
            <a:endParaRPr sz="500"/>
          </a:p>
          <a:p>
            <a:pPr indent="0" lvl="0" marL="0" rtl="0" algn="l">
              <a:lnSpc>
                <a:spcPct val="90000"/>
              </a:lnSpc>
              <a:spcBef>
                <a:spcPts val="1000"/>
              </a:spcBef>
              <a:spcAft>
                <a:spcPts val="0"/>
              </a:spcAft>
              <a:buSzPts val="1000"/>
              <a:buNone/>
            </a:pPr>
            <a:r>
              <a:rPr b="1" lang="en-GB" sz="500"/>
              <a:t>Site 	Radio 	TG </a:t>
            </a:r>
            <a:r>
              <a:rPr lang="en-GB" sz="500"/>
              <a:t>	</a:t>
            </a:r>
            <a:endParaRPr sz="500"/>
          </a:p>
          <a:p>
            <a:pPr indent="0" lvl="0" marL="0" rtl="0" algn="l">
              <a:lnSpc>
                <a:spcPct val="90000"/>
              </a:lnSpc>
              <a:spcBef>
                <a:spcPts val="1000"/>
              </a:spcBef>
              <a:spcAft>
                <a:spcPts val="0"/>
              </a:spcAft>
              <a:buSzPts val="1000"/>
              <a:buNone/>
            </a:pPr>
            <a:r>
              <a:rPr lang="en-GB" sz="500"/>
              <a:t>1	Radio A	TG 1</a:t>
            </a:r>
            <a:endParaRPr sz="500"/>
          </a:p>
          <a:p>
            <a:pPr indent="0" lvl="0" marL="0" rtl="0" algn="l">
              <a:lnSpc>
                <a:spcPct val="90000"/>
              </a:lnSpc>
              <a:spcBef>
                <a:spcPts val="1000"/>
              </a:spcBef>
              <a:spcAft>
                <a:spcPts val="0"/>
              </a:spcAft>
              <a:buSzPts val="1000"/>
              <a:buNone/>
            </a:pPr>
            <a:r>
              <a:rPr lang="en-GB" sz="500"/>
              <a:t>1	Radio B 	TG 2</a:t>
            </a:r>
            <a:endParaRPr sz="500"/>
          </a:p>
          <a:p>
            <a:pPr indent="0" lvl="0" marL="0" rtl="0" algn="l">
              <a:lnSpc>
                <a:spcPct val="90000"/>
              </a:lnSpc>
              <a:spcBef>
                <a:spcPts val="1000"/>
              </a:spcBef>
              <a:spcAft>
                <a:spcPts val="0"/>
              </a:spcAft>
              <a:buSzPts val="1000"/>
              <a:buNone/>
            </a:pPr>
            <a:r>
              <a:rPr lang="en-GB" sz="500"/>
              <a:t>2	Radio C 	TG 1</a:t>
            </a:r>
            <a:endParaRPr sz="500"/>
          </a:p>
          <a:p>
            <a:pPr indent="0" lvl="0" marL="0" rtl="0" algn="l">
              <a:lnSpc>
                <a:spcPct val="90000"/>
              </a:lnSpc>
              <a:spcBef>
                <a:spcPts val="1000"/>
              </a:spcBef>
              <a:spcAft>
                <a:spcPts val="0"/>
              </a:spcAft>
              <a:buSzPts val="1000"/>
              <a:buNone/>
            </a:pPr>
            <a:r>
              <a:rPr lang="en-GB" sz="500"/>
              <a:t>3 	Radio D 	TG 2</a:t>
            </a:r>
            <a:endParaRPr sz="500"/>
          </a:p>
          <a:p>
            <a:pPr indent="0" lvl="0" marL="0" rtl="0" algn="l">
              <a:lnSpc>
                <a:spcPct val="90000"/>
              </a:lnSpc>
              <a:spcBef>
                <a:spcPts val="1000"/>
              </a:spcBef>
              <a:spcAft>
                <a:spcPts val="0"/>
              </a:spcAft>
              <a:buSzPts val="1000"/>
              <a:buNone/>
            </a:pPr>
            <a:r>
              <a:rPr lang="en-GB" sz="500"/>
              <a:t>256	Console1	TG 1, TG 2</a:t>
            </a:r>
            <a:endParaRPr sz="500"/>
          </a:p>
          <a:p>
            <a:pPr indent="0" lvl="0" marL="0" rtl="0" algn="l">
              <a:lnSpc>
                <a:spcPct val="90000"/>
              </a:lnSpc>
              <a:spcBef>
                <a:spcPts val="1000"/>
              </a:spcBef>
              <a:spcAft>
                <a:spcPts val="0"/>
              </a:spcAft>
              <a:buSzPts val="1000"/>
              <a:buNone/>
            </a:pPr>
            <a:r>
              <a:rPr lang="en-GB" sz="500"/>
              <a:t>256	Console2	TG 1</a:t>
            </a:r>
            <a:endParaRPr sz="500"/>
          </a:p>
          <a:p>
            <a:pPr indent="-260350" lvl="0" marL="457200" rtl="0" algn="l">
              <a:lnSpc>
                <a:spcPct val="90000"/>
              </a:lnSpc>
              <a:spcBef>
                <a:spcPts val="1000"/>
              </a:spcBef>
              <a:spcAft>
                <a:spcPts val="0"/>
              </a:spcAft>
              <a:buSzPts val="500"/>
              <a:buChar char="●"/>
            </a:pPr>
            <a:r>
              <a:rPr lang="en-GB" sz="500"/>
              <a:t>Call Made on TG 1 will be routed to Site 1, Site 2 and Site 256 (Dispatcher server will route the audio to Console 1 and Console 2)</a:t>
            </a:r>
            <a:endParaRPr sz="500"/>
          </a:p>
          <a:p>
            <a:pPr indent="-260350" lvl="0" marL="457200" rtl="0" algn="l">
              <a:lnSpc>
                <a:spcPct val="90000"/>
              </a:lnSpc>
              <a:spcBef>
                <a:spcPts val="0"/>
              </a:spcBef>
              <a:spcAft>
                <a:spcPts val="0"/>
              </a:spcAft>
              <a:buSzPts val="500"/>
              <a:buChar char="●"/>
            </a:pPr>
            <a:r>
              <a:rPr lang="en-GB" sz="500"/>
              <a:t>Call Made on TG 2 will be routed to Site 1, Site 3 and Site 256 (Dispatcher server will route the audio to Console 1 only)</a:t>
            </a:r>
            <a:endParaRPr sz="500"/>
          </a:p>
          <a:p>
            <a:pPr indent="0" lvl="0" marL="0" rtl="0" algn="l">
              <a:lnSpc>
                <a:spcPct val="90000"/>
              </a:lnSpc>
              <a:spcBef>
                <a:spcPts val="1000"/>
              </a:spcBef>
              <a:spcAft>
                <a:spcPts val="0"/>
              </a:spcAft>
              <a:buSzPts val="1000"/>
              <a:buNone/>
            </a:pPr>
            <a:r>
              <a:t/>
            </a:r>
            <a:endParaRPr sz="500"/>
          </a:p>
        </p:txBody>
      </p:sp>
      <p:sp>
        <p:nvSpPr>
          <p:cNvPr id="540" name="Google Shape;540;p3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541" name="Google Shape;541;p3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Call Processing: Example (Multi Site)</a:t>
            </a:r>
            <a:endParaRPr b="1" i="0" sz="1200" u="none" cap="none" strike="noStrike">
              <a:solidFill>
                <a:srgbClr val="0063BE"/>
              </a:solidFill>
              <a:highlight>
                <a:srgbClr val="D9EAD3"/>
              </a:highlight>
              <a:latin typeface="Arial"/>
              <a:ea typeface="Arial"/>
              <a:cs typeface="Arial"/>
              <a:sym typeface="Arial"/>
            </a:endParaRPr>
          </a:p>
        </p:txBody>
      </p:sp>
      <p:pic>
        <p:nvPicPr>
          <p:cNvPr id="542" name="Google Shape;542;p36"/>
          <p:cNvPicPr preferRelativeResize="0"/>
          <p:nvPr/>
        </p:nvPicPr>
        <p:blipFill rotWithShape="1">
          <a:blip r:embed="rId4">
            <a:alphaModFix/>
          </a:blip>
          <a:srcRect b="0" l="0" r="0" t="0"/>
          <a:stretch/>
        </p:blipFill>
        <p:spPr>
          <a:xfrm>
            <a:off x="919899" y="816424"/>
            <a:ext cx="5957773" cy="3656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548" name="Google Shape;548;p3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549" name="Google Shape;549;p37"/>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37"/>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37"/>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37"/>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37"/>
          <p:cNvSpPr txBox="1"/>
          <p:nvPr/>
        </p:nvSpPr>
        <p:spPr>
          <a:xfrm>
            <a:off x="203575" y="7271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End of Module</a:t>
            </a:r>
            <a:endParaRPr b="1" i="0" sz="1200" u="none" cap="none" strike="noStrike">
              <a:solidFill>
                <a:srgbClr val="0063BE"/>
              </a:solidFill>
              <a:highlight>
                <a:srgbClr val="D9EAD3"/>
              </a:highlight>
              <a:latin typeface="Arial"/>
              <a:ea typeface="Arial"/>
              <a:cs typeface="Arial"/>
              <a:sym typeface="Arial"/>
            </a:endParaRPr>
          </a:p>
        </p:txBody>
      </p:sp>
      <p:pic>
        <p:nvPicPr>
          <p:cNvPr id="554" name="Google Shape;554;p37"/>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555" name="Google Shape;555;p37"/>
          <p:cNvSpPr txBox="1"/>
          <p:nvPr/>
        </p:nvSpPr>
        <p:spPr>
          <a:xfrm>
            <a:off x="203575" y="10878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You should now be able to:</a:t>
            </a:r>
            <a:endParaRPr b="1" i="0" sz="1100" u="none" cap="none" strike="noStrike">
              <a:solidFill>
                <a:srgbClr val="000000"/>
              </a:solidFill>
              <a:latin typeface="Arial"/>
              <a:ea typeface="Arial"/>
              <a:cs typeface="Arial"/>
              <a:sym typeface="Arial"/>
            </a:endParaRPr>
          </a:p>
          <a:p>
            <a:pPr indent="-298450" lvl="0" marL="457200" marR="0" rtl="0" algn="l">
              <a:lnSpc>
                <a:spcPct val="100000"/>
              </a:lnSpc>
              <a:spcBef>
                <a:spcPts val="120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Review the hardware and software requirements for a Capacity MAX system.</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Review the key call types for a Capacity MAX system.</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Review how a Capacity MAX system processes calls.</a:t>
            </a:r>
            <a:endParaRPr b="1" i="0" sz="1100" u="none" cap="none" strike="noStrike">
              <a:solidFill>
                <a:srgbClr val="000000"/>
              </a:solidFill>
              <a:latin typeface="Arial"/>
              <a:ea typeface="Arial"/>
              <a:cs typeface="Arial"/>
              <a:sym typeface="Arial"/>
            </a:endParaRPr>
          </a:p>
        </p:txBody>
      </p:sp>
      <p:sp>
        <p:nvSpPr>
          <p:cNvPr id="556" name="Google Shape;556;p3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80" name="Google Shape;180;p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81" name="Google Shape;181;p3"/>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Getting to Know You</a:t>
            </a:r>
            <a:endParaRPr b="1" i="0" sz="1200" u="none" cap="none" strike="noStrike">
              <a:solidFill>
                <a:srgbClr val="000000"/>
              </a:solidFill>
              <a:latin typeface="Arial"/>
              <a:ea typeface="Arial"/>
              <a:cs typeface="Arial"/>
              <a:sym typeface="Arial"/>
            </a:endParaRPr>
          </a:p>
        </p:txBody>
      </p:sp>
      <p:grpSp>
        <p:nvGrpSpPr>
          <p:cNvPr id="182" name="Google Shape;182;p3"/>
          <p:cNvGrpSpPr/>
          <p:nvPr/>
        </p:nvGrpSpPr>
        <p:grpSpPr>
          <a:xfrm>
            <a:off x="63500" y="4263966"/>
            <a:ext cx="7776001" cy="411480"/>
            <a:chOff x="63500" y="4263966"/>
            <a:chExt cx="7776001" cy="411480"/>
          </a:xfrm>
        </p:grpSpPr>
        <p:sp>
          <p:nvSpPr>
            <p:cNvPr id="183" name="Google Shape;183;p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 name="Google Shape;184;p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85" name="Google Shape;185;p3"/>
            <p:cNvSpPr/>
            <p:nvPr/>
          </p:nvSpPr>
          <p:spPr>
            <a:xfrm flipH="1" rot="-5400000">
              <a:off x="7378138" y="4194463"/>
              <a:ext cx="352700" cy="570025"/>
            </a:xfrm>
            <a:prstGeom prst="flowChartManualInput">
              <a:avLst/>
            </a:prstGeom>
            <a:solidFill>
              <a:srgbClr val="3B3B3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6" name="Google Shape;186;p3"/>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120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Your company</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Your experience</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Your expectations for this course</a:t>
            </a:r>
            <a:endParaRPr b="0" i="0" sz="1100" u="none" cap="none" strike="noStrike">
              <a:solidFill>
                <a:srgbClr val="000000"/>
              </a:solidFill>
              <a:latin typeface="Arial"/>
              <a:ea typeface="Arial"/>
              <a:cs typeface="Arial"/>
              <a:sym typeface="Arial"/>
            </a:endParaRPr>
          </a:p>
        </p:txBody>
      </p:sp>
      <p:sp>
        <p:nvSpPr>
          <p:cNvPr id="187" name="Google Shape;187;p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3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62" name="Google Shape;562;p3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563" name="Google Shape;563;p38"/>
          <p:cNvSpPr txBox="1"/>
          <p:nvPr/>
        </p:nvSpPr>
        <p:spPr>
          <a:xfrm>
            <a:off x="68575" y="314249"/>
            <a:ext cx="7776000" cy="4351200"/>
          </a:xfrm>
          <a:prstGeom prst="rect">
            <a:avLst/>
          </a:prstGeom>
          <a:solidFill>
            <a:srgbClr val="666666"/>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564" name="Google Shape;564;p38"/>
          <p:cNvSpPr/>
          <p:nvPr/>
        </p:nvSpPr>
        <p:spPr>
          <a:xfrm>
            <a:off x="68575" y="695600"/>
            <a:ext cx="7776000" cy="840000"/>
          </a:xfrm>
          <a:prstGeom prst="rect">
            <a:avLst/>
          </a:prstGeom>
          <a:solidFill>
            <a:srgbClr val="43434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38"/>
          <p:cNvSpPr/>
          <p:nvPr/>
        </p:nvSpPr>
        <p:spPr>
          <a:xfrm rot="8100000">
            <a:off x="4678034" y="3247712"/>
            <a:ext cx="3857833"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38"/>
          <p:cNvSpPr/>
          <p:nvPr/>
        </p:nvSpPr>
        <p:spPr>
          <a:xfrm rot="8100000">
            <a:off x="5565814" y="3617685"/>
            <a:ext cx="2812022"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38"/>
          <p:cNvSpPr/>
          <p:nvPr/>
        </p:nvSpPr>
        <p:spPr>
          <a:xfrm rot="8100000">
            <a:off x="6454715" y="3982983"/>
            <a:ext cx="1777666"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38"/>
          <p:cNvSpPr/>
          <p:nvPr/>
        </p:nvSpPr>
        <p:spPr>
          <a:xfrm flipH="1">
            <a:off x="7327700" y="4150100"/>
            <a:ext cx="511800" cy="511800"/>
          </a:xfrm>
          <a:prstGeom prst="rtTriangle">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38"/>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System Planning Consideration and Design</a:t>
            </a:r>
            <a:endParaRPr b="1" i="0" sz="1200" u="none" cap="none" strike="noStrike">
              <a:solidFill>
                <a:srgbClr val="FFFFFF"/>
              </a:solidFill>
              <a:highlight>
                <a:srgbClr val="D9EAD3"/>
              </a:highlight>
              <a:latin typeface="Arial"/>
              <a:ea typeface="Arial"/>
              <a:cs typeface="Arial"/>
              <a:sym typeface="Arial"/>
            </a:endParaRPr>
          </a:p>
        </p:txBody>
      </p:sp>
      <p:sp>
        <p:nvSpPr>
          <p:cNvPr id="570" name="Google Shape;570;p38"/>
          <p:cNvSpPr txBox="1"/>
          <p:nvPr/>
        </p:nvSpPr>
        <p:spPr>
          <a:xfrm>
            <a:off x="51175" y="728277"/>
            <a:ext cx="5616000" cy="3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Module 2</a:t>
            </a:r>
            <a:endParaRPr b="0" i="0" sz="1400" u="none" cap="none" strike="noStrike">
              <a:solidFill>
                <a:srgbClr val="FFFFFF"/>
              </a:solidFill>
              <a:highlight>
                <a:srgbClr val="D9EAD3"/>
              </a:highlight>
              <a:latin typeface="Arial"/>
              <a:ea typeface="Arial"/>
              <a:cs typeface="Arial"/>
              <a:sym typeface="Arial"/>
            </a:endParaRPr>
          </a:p>
        </p:txBody>
      </p:sp>
      <p:pic>
        <p:nvPicPr>
          <p:cNvPr id="571" name="Google Shape;571;p38"/>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572" name="Google Shape;572;p3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3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State the Objectives</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78" name="Google Shape;578;p3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579" name="Google Shape;579;p39"/>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2 Objectives</a:t>
            </a:r>
            <a:endParaRPr b="1" i="0" sz="1200" u="none" cap="none" strike="noStrike">
              <a:solidFill>
                <a:srgbClr val="000000"/>
              </a:solidFill>
              <a:latin typeface="Arial"/>
              <a:ea typeface="Arial"/>
              <a:cs typeface="Arial"/>
              <a:sym typeface="Arial"/>
            </a:endParaRPr>
          </a:p>
        </p:txBody>
      </p:sp>
      <p:grpSp>
        <p:nvGrpSpPr>
          <p:cNvPr id="580" name="Google Shape;580;p39"/>
          <p:cNvGrpSpPr/>
          <p:nvPr/>
        </p:nvGrpSpPr>
        <p:grpSpPr>
          <a:xfrm>
            <a:off x="63500" y="4263966"/>
            <a:ext cx="7776001" cy="411480"/>
            <a:chOff x="63500" y="4263966"/>
            <a:chExt cx="7776001" cy="411480"/>
          </a:xfrm>
        </p:grpSpPr>
        <p:sp>
          <p:nvSpPr>
            <p:cNvPr id="581" name="Google Shape;581;p3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2" name="Google Shape;582;p3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583" name="Google Shape;583;p3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4" name="Google Shape;584;p39"/>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rgbClr val="666666"/>
                </a:solidFill>
                <a:latin typeface="Arial"/>
                <a:ea typeface="Arial"/>
                <a:cs typeface="Arial"/>
                <a:sym typeface="Arial"/>
              </a:rPr>
              <a:t>At the end of this module, you should be able to:</a:t>
            </a:r>
            <a:endParaRPr b="0" i="0" sz="1100" u="none" cap="none" strike="noStrike">
              <a:solidFill>
                <a:srgbClr val="666666"/>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Develop an awareness of regulatory licensing requirements.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Review Motorola Solutions licensing for the Capacity MAX products.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Be able to successfully use the MOTOTRBO System Designer Tool as part of the design process for a Capacity MAX system.</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Identify the appropriate system topology.</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Complete a basic fleetmap.</a:t>
            </a:r>
            <a:endParaRPr b="0" i="0" sz="1100" u="none" cap="none" strike="noStrike">
              <a:solidFill>
                <a:srgbClr val="000000"/>
              </a:solidFill>
              <a:latin typeface="Arial"/>
              <a:ea typeface="Arial"/>
              <a:cs typeface="Arial"/>
              <a:sym typeface="Arial"/>
            </a:endParaRPr>
          </a:p>
        </p:txBody>
      </p:sp>
      <p:sp>
        <p:nvSpPr>
          <p:cNvPr id="585" name="Google Shape;585;p3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modules for the course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91" name="Google Shape;591;p4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592" name="Google Shape;592;p4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Course Structure</a:t>
            </a:r>
            <a:endParaRPr b="1" i="0" sz="1200" u="none" cap="none" strike="noStrike">
              <a:solidFill>
                <a:srgbClr val="0063BE"/>
              </a:solidFill>
              <a:highlight>
                <a:srgbClr val="D9EAD3"/>
              </a:highlight>
              <a:latin typeface="Arial"/>
              <a:ea typeface="Arial"/>
              <a:cs typeface="Arial"/>
              <a:sym typeface="Arial"/>
            </a:endParaRPr>
          </a:p>
        </p:txBody>
      </p:sp>
      <p:sp>
        <p:nvSpPr>
          <p:cNvPr id="593" name="Google Shape;593;p40"/>
          <p:cNvSpPr txBox="1"/>
          <p:nvPr/>
        </p:nvSpPr>
        <p:spPr>
          <a:xfrm>
            <a:off x="51175" y="1018125"/>
            <a:ext cx="5616000" cy="10785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Course Introduction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1: Capacity Max Review</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2: System Planning Consideration and Design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3: Frequency Planning and RFDS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4: Network Requirements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5: RM Planning</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6: Dispatcher Solution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7: Workshop (Design a system)</a:t>
            </a:r>
            <a:endParaRPr b="0" i="0" sz="1100" u="none" cap="none" strike="noStrike">
              <a:solidFill>
                <a:schemeClr val="dk1"/>
              </a:solidFill>
              <a:latin typeface="Arial"/>
              <a:ea typeface="Arial"/>
              <a:cs typeface="Arial"/>
              <a:sym typeface="Arial"/>
            </a:endParaRPr>
          </a:p>
        </p:txBody>
      </p:sp>
      <p:grpSp>
        <p:nvGrpSpPr>
          <p:cNvPr id="594" name="Google Shape;594;p40"/>
          <p:cNvGrpSpPr/>
          <p:nvPr/>
        </p:nvGrpSpPr>
        <p:grpSpPr>
          <a:xfrm>
            <a:off x="63500" y="4263966"/>
            <a:ext cx="7776001" cy="411480"/>
            <a:chOff x="63500" y="4263966"/>
            <a:chExt cx="7776001" cy="411480"/>
          </a:xfrm>
        </p:grpSpPr>
        <p:sp>
          <p:nvSpPr>
            <p:cNvPr id="595" name="Google Shape;595;p4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6" name="Google Shape;596;p4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597" name="Google Shape;597;p40"/>
            <p:cNvSpPr/>
            <p:nvPr/>
          </p:nvSpPr>
          <p:spPr>
            <a:xfrm flipH="1" rot="-5400000">
              <a:off x="7378138" y="4194463"/>
              <a:ext cx="352700" cy="570025"/>
            </a:xfrm>
            <a:prstGeom prst="flowChartManualInput">
              <a:avLst/>
            </a:prstGeom>
            <a:solidFill>
              <a:srgbClr val="3B3B3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8" name="Google Shape;598;p4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sections for this module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604" name="Google Shape;604;p4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605" name="Google Shape;605;p4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Map / Module Outline</a:t>
            </a:r>
            <a:endParaRPr b="1" i="0" sz="1200" u="none" cap="none" strike="noStrike">
              <a:solidFill>
                <a:srgbClr val="0063BE"/>
              </a:solidFill>
              <a:highlight>
                <a:srgbClr val="D9EAD3"/>
              </a:highlight>
              <a:latin typeface="Arial"/>
              <a:ea typeface="Arial"/>
              <a:cs typeface="Arial"/>
              <a:sym typeface="Arial"/>
            </a:endParaRPr>
          </a:p>
        </p:txBody>
      </p:sp>
      <p:sp>
        <p:nvSpPr>
          <p:cNvPr id="606" name="Google Shape;606;p41"/>
          <p:cNvSpPr txBox="1"/>
          <p:nvPr/>
        </p:nvSpPr>
        <p:spPr>
          <a:xfrm>
            <a:off x="51175" y="1018125"/>
            <a:ext cx="5616000" cy="10785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Section 1: Planning Considerations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2: RF Channel Plan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3: Networking Requirements</a:t>
            </a:r>
            <a:endParaRPr b="0" i="0" sz="1100" u="none" cap="none" strike="noStrike">
              <a:solidFill>
                <a:srgbClr val="000000"/>
              </a:solidFill>
              <a:latin typeface="Arial"/>
              <a:ea typeface="Arial"/>
              <a:cs typeface="Arial"/>
              <a:sym typeface="Arial"/>
            </a:endParaRPr>
          </a:p>
        </p:txBody>
      </p:sp>
      <p:grpSp>
        <p:nvGrpSpPr>
          <p:cNvPr id="607" name="Google Shape;607;p41"/>
          <p:cNvGrpSpPr/>
          <p:nvPr/>
        </p:nvGrpSpPr>
        <p:grpSpPr>
          <a:xfrm>
            <a:off x="63500" y="4263966"/>
            <a:ext cx="7776001" cy="411480"/>
            <a:chOff x="63500" y="4263966"/>
            <a:chExt cx="7776001" cy="411480"/>
          </a:xfrm>
        </p:grpSpPr>
        <p:sp>
          <p:nvSpPr>
            <p:cNvPr id="608" name="Google Shape;608;p4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9" name="Google Shape;609;p4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610" name="Google Shape;610;p4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11" name="Google Shape;611;p4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4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617" name="Google Shape;617;p4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618" name="Google Shape;618;p4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System Design Considerations (1/2)</a:t>
            </a:r>
            <a:endParaRPr b="1" i="0" sz="1200" u="none" cap="none" strike="noStrike">
              <a:solidFill>
                <a:srgbClr val="0063BE"/>
              </a:solidFill>
              <a:highlight>
                <a:srgbClr val="D9EAD3"/>
              </a:highlight>
              <a:latin typeface="Arial"/>
              <a:ea typeface="Arial"/>
              <a:cs typeface="Arial"/>
              <a:sym typeface="Arial"/>
            </a:endParaRPr>
          </a:p>
        </p:txBody>
      </p:sp>
      <p:grpSp>
        <p:nvGrpSpPr>
          <p:cNvPr id="619" name="Google Shape;619;p43"/>
          <p:cNvGrpSpPr/>
          <p:nvPr/>
        </p:nvGrpSpPr>
        <p:grpSpPr>
          <a:xfrm>
            <a:off x="63500" y="4263966"/>
            <a:ext cx="7776001" cy="411480"/>
            <a:chOff x="63500" y="4263966"/>
            <a:chExt cx="7776001" cy="411480"/>
          </a:xfrm>
        </p:grpSpPr>
        <p:sp>
          <p:nvSpPr>
            <p:cNvPr id="620" name="Google Shape;620;p4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1" name="Google Shape;621;p4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622" name="Google Shape;622;p4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3" name="Google Shape;623;p4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4" name="Google Shape;624;p43"/>
          <p:cNvSpPr txBox="1"/>
          <p:nvPr/>
        </p:nvSpPr>
        <p:spPr>
          <a:xfrm>
            <a:off x="661750" y="1113325"/>
            <a:ext cx="59949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As part of the system design, the following need to be considered and studied.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Review the Customer’s operational requirements.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Present installation plan.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Present preliminary cutover plan and methods to document final cutover process.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Present configuration and details of sites required by system design.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Validate that Customer sites can accommodate proposed equipment.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Provide approvals required to add equipment to proposed existing sites.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Review safety, security, and site access procedures.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Present equipment layout plans and system design drawings.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4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630" name="Google Shape;630;p4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631" name="Google Shape;631;p4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System Design Considerations (2/2)</a:t>
            </a:r>
            <a:endParaRPr b="1" i="0" sz="1200" u="none" cap="none" strike="noStrike">
              <a:solidFill>
                <a:srgbClr val="0063BE"/>
              </a:solidFill>
              <a:highlight>
                <a:srgbClr val="D9EAD3"/>
              </a:highlight>
              <a:latin typeface="Arial"/>
              <a:ea typeface="Arial"/>
              <a:cs typeface="Arial"/>
              <a:sym typeface="Arial"/>
            </a:endParaRPr>
          </a:p>
        </p:txBody>
      </p:sp>
      <p:grpSp>
        <p:nvGrpSpPr>
          <p:cNvPr id="632" name="Google Shape;632;p44"/>
          <p:cNvGrpSpPr/>
          <p:nvPr/>
        </p:nvGrpSpPr>
        <p:grpSpPr>
          <a:xfrm>
            <a:off x="63500" y="4263966"/>
            <a:ext cx="7776001" cy="411480"/>
            <a:chOff x="63500" y="4263966"/>
            <a:chExt cx="7776001" cy="411480"/>
          </a:xfrm>
        </p:grpSpPr>
        <p:sp>
          <p:nvSpPr>
            <p:cNvPr id="633" name="Google Shape;633;p4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4" name="Google Shape;634;p4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635" name="Google Shape;635;p4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36" name="Google Shape;636;p4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7" name="Google Shape;637;p44"/>
          <p:cNvSpPr txBox="1"/>
          <p:nvPr/>
        </p:nvSpPr>
        <p:spPr>
          <a:xfrm>
            <a:off x="679000" y="872450"/>
            <a:ext cx="62439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Provide heat load and power requirements for new equipment.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Provide information on existing system interfaces.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Provide frequency and radio information for each site.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Complete the required forms required for frequency coordination and licensing.</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Ensure that frequency availability and licensing meet project requirements, and pay licensing and frequency coordination fees. Verify FCC License provided by the customer is valid</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Review and update design documents, including System Description, Statement of Work, Project Schedule, and Acceptance Test Plan, based on Design Review agreements.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Provide minimum acceptable performance specifications for customer provided hardware, software, LAN, WAN and internet connectivity.</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4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643" name="Google Shape;643;p4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644" name="Google Shape;644;p4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Site Deployment Considerations</a:t>
            </a:r>
            <a:endParaRPr b="1" i="0" sz="1200" u="none" cap="none" strike="noStrike">
              <a:solidFill>
                <a:srgbClr val="0063BE"/>
              </a:solidFill>
              <a:highlight>
                <a:srgbClr val="D9EAD3"/>
              </a:highlight>
              <a:latin typeface="Arial"/>
              <a:ea typeface="Arial"/>
              <a:cs typeface="Arial"/>
              <a:sym typeface="Arial"/>
            </a:endParaRPr>
          </a:p>
        </p:txBody>
      </p:sp>
      <p:grpSp>
        <p:nvGrpSpPr>
          <p:cNvPr id="645" name="Google Shape;645;p45"/>
          <p:cNvGrpSpPr/>
          <p:nvPr/>
        </p:nvGrpSpPr>
        <p:grpSpPr>
          <a:xfrm>
            <a:off x="63500" y="4263966"/>
            <a:ext cx="7776001" cy="411480"/>
            <a:chOff x="63500" y="4263966"/>
            <a:chExt cx="7776001" cy="411480"/>
          </a:xfrm>
        </p:grpSpPr>
        <p:sp>
          <p:nvSpPr>
            <p:cNvPr id="646" name="Google Shape;646;p4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7" name="Google Shape;647;p4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648" name="Google Shape;648;p4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9" name="Google Shape;649;p4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GB" sz="1100"/>
              <a:t>These are the </a:t>
            </a:r>
            <a:r>
              <a:rPr lang="en-GB" sz="1100"/>
              <a:t>responsibilities</a:t>
            </a:r>
            <a:r>
              <a:rPr lang="en-GB" sz="1100"/>
              <a:t> of the partners to ensure the site deployment is carried out accordingly.</a:t>
            </a:r>
            <a:endParaRPr b="0" i="0" sz="1100" u="none" cap="none" strike="noStrike">
              <a:solidFill>
                <a:srgbClr val="000000"/>
              </a:solidFill>
              <a:latin typeface="Arial"/>
              <a:ea typeface="Arial"/>
              <a:cs typeface="Arial"/>
              <a:sym typeface="Arial"/>
            </a:endParaRPr>
          </a:p>
        </p:txBody>
      </p:sp>
      <p:sp>
        <p:nvSpPr>
          <p:cNvPr id="650" name="Google Shape;650;p45"/>
          <p:cNvSpPr txBox="1"/>
          <p:nvPr/>
        </p:nvSpPr>
        <p:spPr>
          <a:xfrm>
            <a:off x="653975" y="934250"/>
            <a:ext cx="6018300" cy="3417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Provide adequate HVAC, grounding, lighting, cable routing, and surge protection based upon Motorola Solutions’ Standards and Guidelines for Communication Sites (R56)</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Ensure the resolution of environmental and hazardous material issues at each site including, but not limited to, asbestos, structural integrity (tower, rooftop, water tank, etc.), and other building risks.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Ensure that electrical service will accommodate installation of system equipment, including isolation transformers, circuit breakers, surge protectors, and cabling.</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Provide obstruction-free area for the cable run between the demarcation point and system equipment.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Provide structure penetrations (wall or roof) for transmission equipment (e.g. antennas, microwave radios, etc.).</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Supply interior building cable trays, raceways, conduits, and wire supports.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4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656" name="Google Shape;656;p4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657" name="Google Shape;657;p4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High Level Capacity Max System Planning</a:t>
            </a:r>
            <a:endParaRPr b="1" i="0" sz="1200" u="none" cap="none" strike="noStrike">
              <a:solidFill>
                <a:srgbClr val="0063BE"/>
              </a:solidFill>
              <a:highlight>
                <a:srgbClr val="D9EAD3"/>
              </a:highlight>
              <a:latin typeface="Arial"/>
              <a:ea typeface="Arial"/>
              <a:cs typeface="Arial"/>
              <a:sym typeface="Arial"/>
            </a:endParaRPr>
          </a:p>
        </p:txBody>
      </p:sp>
      <p:grpSp>
        <p:nvGrpSpPr>
          <p:cNvPr id="658" name="Google Shape;658;p48"/>
          <p:cNvGrpSpPr/>
          <p:nvPr/>
        </p:nvGrpSpPr>
        <p:grpSpPr>
          <a:xfrm>
            <a:off x="63500" y="4263966"/>
            <a:ext cx="7776001" cy="411480"/>
            <a:chOff x="63500" y="4263966"/>
            <a:chExt cx="7776001" cy="411480"/>
          </a:xfrm>
        </p:grpSpPr>
        <p:sp>
          <p:nvSpPr>
            <p:cNvPr id="659" name="Google Shape;659;p4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0" name="Google Shape;660;p4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661" name="Google Shape;661;p4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2" name="Google Shape;662;p4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3" name="Google Shape;663;p48"/>
          <p:cNvSpPr txBox="1"/>
          <p:nvPr/>
        </p:nvSpPr>
        <p:spPr>
          <a:xfrm>
            <a:off x="475300" y="935525"/>
            <a:ext cx="6880800" cy="3553200"/>
          </a:xfrm>
          <a:prstGeom prst="rect">
            <a:avLst/>
          </a:prstGeom>
          <a:noFill/>
          <a:ln>
            <a:noFill/>
          </a:ln>
        </p:spPr>
        <p:txBody>
          <a:bodyPr anchorCtr="0" anchor="t" bIns="91425" lIns="91425" spcFirstLastPara="1" rIns="91425" wrap="square" tIns="91425">
            <a:spAutoFit/>
          </a:bodyPr>
          <a:lstStyle/>
          <a:p>
            <a:pPr indent="0" lvl="0" marL="241300" marR="0" rtl="0" algn="l">
              <a:lnSpc>
                <a:spcPct val="115000"/>
              </a:lnSpc>
              <a:spcBef>
                <a:spcPts val="600"/>
              </a:spcBef>
              <a:spcAft>
                <a:spcPts val="0"/>
              </a:spcAft>
              <a:buClr>
                <a:srgbClr val="000000"/>
              </a:buClr>
              <a:buSzPts val="1300"/>
              <a:buFont typeface="Arial"/>
              <a:buNone/>
            </a:pPr>
            <a:r>
              <a:rPr b="0" i="0" lang="en-GB" sz="1300" u="none" cap="none" strike="noStrike">
                <a:solidFill>
                  <a:srgbClr val="5A5A5A"/>
                </a:solidFill>
                <a:latin typeface="Arial"/>
                <a:ea typeface="Arial"/>
                <a:cs typeface="Arial"/>
                <a:sym typeface="Arial"/>
              </a:rPr>
              <a:t>This module will describe the key elements of how to plan a Capacity Max system.</a:t>
            </a:r>
            <a:endParaRPr b="0" i="0" sz="1300" u="none" cap="none" strike="noStrike">
              <a:solidFill>
                <a:srgbClr val="5A5A5A"/>
              </a:solidFill>
              <a:latin typeface="Arial"/>
              <a:ea typeface="Arial"/>
              <a:cs typeface="Arial"/>
              <a:sym typeface="Arial"/>
            </a:endParaRPr>
          </a:p>
          <a:p>
            <a:pPr indent="-304800" lvl="0" marL="457200" marR="0" rtl="0" algn="l">
              <a:lnSpc>
                <a:spcPct val="115000"/>
              </a:lnSpc>
              <a:spcBef>
                <a:spcPts val="600"/>
              </a:spcBef>
              <a:spcAft>
                <a:spcPts val="0"/>
              </a:spcAft>
              <a:buClr>
                <a:srgbClr val="000000"/>
              </a:buClr>
              <a:buSzPts val="1200"/>
              <a:buFont typeface="Arial"/>
              <a:buChar char="●"/>
            </a:pPr>
            <a:r>
              <a:rPr b="0" i="0" lang="en-GB" sz="1200" u="none" cap="none" strike="noStrike">
                <a:solidFill>
                  <a:schemeClr val="dk1"/>
                </a:solidFill>
                <a:latin typeface="Arial"/>
                <a:ea typeface="Arial"/>
                <a:cs typeface="Arial"/>
                <a:sym typeface="Arial"/>
              </a:rPr>
              <a:t>Correctly sizing the Capacity Max system is an important part of the planning process.</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rgbClr val="000000"/>
              </a:buClr>
              <a:buSzPts val="1200"/>
              <a:buFont typeface="Arial"/>
              <a:buChar char="●"/>
            </a:pPr>
            <a:r>
              <a:rPr b="0" i="0" lang="en-GB" sz="1200" u="none" cap="none" strike="noStrike">
                <a:solidFill>
                  <a:schemeClr val="dk1"/>
                </a:solidFill>
                <a:latin typeface="Arial"/>
                <a:ea typeface="Arial"/>
                <a:cs typeface="Arial"/>
                <a:sym typeface="Arial"/>
              </a:rPr>
              <a:t>The following items need to have the required quantities defined as part of the planning process:</a:t>
            </a:r>
            <a:endParaRPr b="0" i="0" sz="1200" u="none" cap="none" strike="noStrike">
              <a:solidFill>
                <a:schemeClr val="dk1"/>
              </a:solidFill>
              <a:latin typeface="Arial"/>
              <a:ea typeface="Arial"/>
              <a:cs typeface="Arial"/>
              <a:sym typeface="Arial"/>
            </a:endParaRPr>
          </a:p>
          <a:p>
            <a:pPr indent="0" lvl="0" marL="457200" marR="0" rtl="0" algn="l">
              <a:lnSpc>
                <a:spcPct val="115000"/>
              </a:lnSpc>
              <a:spcBef>
                <a:spcPts val="600"/>
              </a:spcBef>
              <a:spcAft>
                <a:spcPts val="0"/>
              </a:spcAft>
              <a:buClr>
                <a:srgbClr val="000000"/>
              </a:buClr>
              <a:buSzPts val="1200"/>
              <a:buFont typeface="Arial"/>
              <a:buNone/>
            </a:pPr>
            <a:r>
              <a:rPr b="0" i="0" lang="en-GB" sz="1200" u="none" cap="none" strike="noStrike">
                <a:solidFill>
                  <a:srgbClr val="0063BE"/>
                </a:solidFill>
                <a:latin typeface="Arial"/>
                <a:ea typeface="Arial"/>
                <a:cs typeface="Arial"/>
                <a:sym typeface="Arial"/>
              </a:rPr>
              <a:t>–</a:t>
            </a:r>
            <a:r>
              <a:rPr b="0" i="0" lang="en-GB" sz="1200" u="none" cap="none" strike="noStrike">
                <a:solidFill>
                  <a:schemeClr val="dk1"/>
                </a:solidFill>
                <a:latin typeface="Arial"/>
                <a:ea typeface="Arial"/>
                <a:cs typeface="Arial"/>
                <a:sym typeface="Arial"/>
              </a:rPr>
              <a:t>Radios</a:t>
            </a:r>
            <a:endParaRPr b="0" i="0" sz="1200" u="none" cap="none" strike="noStrike">
              <a:solidFill>
                <a:schemeClr val="dk1"/>
              </a:solidFill>
              <a:latin typeface="Arial"/>
              <a:ea typeface="Arial"/>
              <a:cs typeface="Arial"/>
              <a:sym typeface="Arial"/>
            </a:endParaRPr>
          </a:p>
          <a:p>
            <a:pPr indent="0" lvl="0" marL="457200" marR="0" rtl="0" algn="l">
              <a:lnSpc>
                <a:spcPct val="115000"/>
              </a:lnSpc>
              <a:spcBef>
                <a:spcPts val="600"/>
              </a:spcBef>
              <a:spcAft>
                <a:spcPts val="0"/>
              </a:spcAft>
              <a:buClr>
                <a:srgbClr val="000000"/>
              </a:buClr>
              <a:buSzPts val="1200"/>
              <a:buFont typeface="Arial"/>
              <a:buNone/>
            </a:pPr>
            <a:r>
              <a:rPr b="0" i="0" lang="en-GB" sz="1200" u="none" cap="none" strike="noStrike">
                <a:solidFill>
                  <a:srgbClr val="0063BE"/>
                </a:solidFill>
                <a:latin typeface="Arial"/>
                <a:ea typeface="Arial"/>
                <a:cs typeface="Arial"/>
                <a:sym typeface="Arial"/>
              </a:rPr>
              <a:t>–</a:t>
            </a:r>
            <a:r>
              <a:rPr b="0" i="0" lang="en-GB" sz="1200" u="none" cap="none" strike="noStrike">
                <a:solidFill>
                  <a:schemeClr val="dk1"/>
                </a:solidFill>
                <a:latin typeface="Arial"/>
                <a:ea typeface="Arial"/>
                <a:cs typeface="Arial"/>
                <a:sym typeface="Arial"/>
              </a:rPr>
              <a:t>RF Sites</a:t>
            </a:r>
            <a:endParaRPr b="0" i="0" sz="1200" u="none" cap="none" strike="noStrike">
              <a:solidFill>
                <a:schemeClr val="dk1"/>
              </a:solidFill>
              <a:latin typeface="Arial"/>
              <a:ea typeface="Arial"/>
              <a:cs typeface="Arial"/>
              <a:sym typeface="Arial"/>
            </a:endParaRPr>
          </a:p>
          <a:p>
            <a:pPr indent="0" lvl="0" marL="457200" marR="0" rtl="0" algn="l">
              <a:lnSpc>
                <a:spcPct val="115000"/>
              </a:lnSpc>
              <a:spcBef>
                <a:spcPts val="600"/>
              </a:spcBef>
              <a:spcAft>
                <a:spcPts val="0"/>
              </a:spcAft>
              <a:buClr>
                <a:srgbClr val="000000"/>
              </a:buClr>
              <a:buSzPts val="1200"/>
              <a:buFont typeface="Arial"/>
              <a:buNone/>
            </a:pPr>
            <a:r>
              <a:rPr b="0" i="0" lang="en-GB" sz="1200" u="none" cap="none" strike="noStrike">
                <a:solidFill>
                  <a:srgbClr val="0063BE"/>
                </a:solidFill>
                <a:latin typeface="Arial"/>
                <a:ea typeface="Arial"/>
                <a:cs typeface="Arial"/>
                <a:sym typeface="Arial"/>
              </a:rPr>
              <a:t>–</a:t>
            </a:r>
            <a:r>
              <a:rPr b="0" i="0" lang="en-GB" sz="1200" u="none" cap="none" strike="noStrike">
                <a:solidFill>
                  <a:schemeClr val="dk1"/>
                </a:solidFill>
                <a:latin typeface="Arial"/>
                <a:ea typeface="Arial"/>
                <a:cs typeface="Arial"/>
                <a:sym typeface="Arial"/>
              </a:rPr>
              <a:t>Trunked repeaters</a:t>
            </a:r>
            <a:endParaRPr b="0" i="0" sz="1200" u="none" cap="none" strike="noStrike">
              <a:solidFill>
                <a:schemeClr val="dk1"/>
              </a:solidFill>
              <a:latin typeface="Arial"/>
              <a:ea typeface="Arial"/>
              <a:cs typeface="Arial"/>
              <a:sym typeface="Arial"/>
            </a:endParaRPr>
          </a:p>
          <a:p>
            <a:pPr indent="0" lvl="0" marL="457200" marR="0" rtl="0" algn="l">
              <a:lnSpc>
                <a:spcPct val="115000"/>
              </a:lnSpc>
              <a:spcBef>
                <a:spcPts val="600"/>
              </a:spcBef>
              <a:spcAft>
                <a:spcPts val="0"/>
              </a:spcAft>
              <a:buClr>
                <a:srgbClr val="000000"/>
              </a:buClr>
              <a:buSzPts val="1200"/>
              <a:buFont typeface="Arial"/>
              <a:buNone/>
            </a:pPr>
            <a:r>
              <a:rPr b="0" i="0" lang="en-GB" sz="1200" u="none" cap="none" strike="noStrike">
                <a:solidFill>
                  <a:srgbClr val="0063BE"/>
                </a:solidFill>
                <a:latin typeface="Arial"/>
                <a:ea typeface="Arial"/>
                <a:cs typeface="Arial"/>
                <a:sym typeface="Arial"/>
              </a:rPr>
              <a:t>–</a:t>
            </a:r>
            <a:r>
              <a:rPr b="0" i="0" lang="en-GB" sz="1200" u="none" cap="none" strike="noStrike">
                <a:solidFill>
                  <a:schemeClr val="dk1"/>
                </a:solidFill>
                <a:latin typeface="Arial"/>
                <a:ea typeface="Arial"/>
                <a:cs typeface="Arial"/>
                <a:sym typeface="Arial"/>
              </a:rPr>
              <a:t>Data revert repeaters</a:t>
            </a:r>
            <a:endParaRPr b="0" i="0" sz="1200" u="none" cap="none" strike="noStrike">
              <a:solidFill>
                <a:schemeClr val="dk1"/>
              </a:solidFill>
              <a:latin typeface="Arial"/>
              <a:ea typeface="Arial"/>
              <a:cs typeface="Arial"/>
              <a:sym typeface="Arial"/>
            </a:endParaRPr>
          </a:p>
          <a:p>
            <a:pPr indent="0" lvl="0" marL="457200" marR="0" rtl="0" algn="l">
              <a:lnSpc>
                <a:spcPct val="115000"/>
              </a:lnSpc>
              <a:spcBef>
                <a:spcPts val="600"/>
              </a:spcBef>
              <a:spcAft>
                <a:spcPts val="0"/>
              </a:spcAft>
              <a:buClr>
                <a:srgbClr val="000000"/>
              </a:buClr>
              <a:buSzPts val="1200"/>
              <a:buFont typeface="Arial"/>
              <a:buNone/>
            </a:pPr>
            <a:r>
              <a:rPr b="0" i="0" lang="en-GB" sz="1200" u="none" cap="none" strike="noStrike">
                <a:solidFill>
                  <a:srgbClr val="0063BE"/>
                </a:solidFill>
                <a:latin typeface="Arial"/>
                <a:ea typeface="Arial"/>
                <a:cs typeface="Arial"/>
                <a:sym typeface="Arial"/>
              </a:rPr>
              <a:t>–</a:t>
            </a:r>
            <a:r>
              <a:rPr b="0" i="0" lang="en-GB" sz="1200" u="none" cap="none" strike="noStrike">
                <a:solidFill>
                  <a:schemeClr val="dk1"/>
                </a:solidFill>
                <a:latin typeface="Arial"/>
                <a:ea typeface="Arial"/>
                <a:cs typeface="Arial"/>
                <a:sym typeface="Arial"/>
              </a:rPr>
              <a:t>Voice gateway talk paths</a:t>
            </a:r>
            <a:endParaRPr b="0" i="0" sz="1200" u="none" cap="none" strike="noStrike">
              <a:solidFill>
                <a:schemeClr val="dk1"/>
              </a:solidFill>
              <a:latin typeface="Arial"/>
              <a:ea typeface="Arial"/>
              <a:cs typeface="Arial"/>
              <a:sym typeface="Arial"/>
            </a:endParaRPr>
          </a:p>
          <a:p>
            <a:pPr indent="0" lvl="0" marL="457200" rtl="0" algn="l">
              <a:lnSpc>
                <a:spcPct val="115000"/>
              </a:lnSpc>
              <a:spcBef>
                <a:spcPts val="600"/>
              </a:spcBef>
              <a:spcAft>
                <a:spcPts val="0"/>
              </a:spcAft>
              <a:buClr>
                <a:schemeClr val="dk1"/>
              </a:buClr>
              <a:buSzPts val="1200"/>
              <a:buFont typeface="Arial"/>
              <a:buNone/>
            </a:pPr>
            <a:r>
              <a:rPr lang="en-GB" sz="1200">
                <a:solidFill>
                  <a:srgbClr val="0063BE"/>
                </a:solidFill>
              </a:rPr>
              <a:t>–</a:t>
            </a:r>
            <a:r>
              <a:rPr lang="en-GB" sz="1200">
                <a:solidFill>
                  <a:schemeClr val="dk1"/>
                </a:solidFill>
              </a:rPr>
              <a:t>Number of CMSS servers (TC, VRC and SA)</a:t>
            </a:r>
            <a:endParaRPr sz="1200">
              <a:solidFill>
                <a:schemeClr val="dk1"/>
              </a:solidFill>
            </a:endParaRPr>
          </a:p>
          <a:p>
            <a:pPr indent="0" lvl="0" marL="241300" marR="0" rtl="0" algn="l">
              <a:lnSpc>
                <a:spcPct val="115000"/>
              </a:lnSpc>
              <a:spcBef>
                <a:spcPts val="600"/>
              </a:spcBef>
              <a:spcAft>
                <a:spcPts val="0"/>
              </a:spcAft>
              <a:buClr>
                <a:schemeClr val="dk1"/>
              </a:buClr>
              <a:buSzPts val="1100"/>
              <a:buFont typeface="Arial"/>
              <a:buNone/>
            </a:pPr>
            <a:r>
              <a:t/>
            </a:r>
            <a:endParaRPr b="0" i="0" sz="1800" u="none" cap="none" strike="noStrike">
              <a:solidFill>
                <a:srgbClr val="5A5A5A"/>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664" name="Google Shape;664;p48"/>
          <p:cNvPicPr preferRelativeResize="0"/>
          <p:nvPr/>
        </p:nvPicPr>
        <p:blipFill rotWithShape="1">
          <a:blip r:embed="rId4">
            <a:alphaModFix/>
          </a:blip>
          <a:srcRect b="0" l="0" r="0" t="0"/>
          <a:stretch/>
        </p:blipFill>
        <p:spPr>
          <a:xfrm>
            <a:off x="5862123" y="2740173"/>
            <a:ext cx="1740875" cy="1278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4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670" name="Google Shape;670;p4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671" name="Google Shape;671;p4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Capacity Max System Design Outcome</a:t>
            </a:r>
            <a:endParaRPr b="1" i="0" sz="1200" u="none" cap="none" strike="noStrike">
              <a:solidFill>
                <a:srgbClr val="0063BE"/>
              </a:solidFill>
              <a:highlight>
                <a:srgbClr val="D9EAD3"/>
              </a:highlight>
              <a:latin typeface="Arial"/>
              <a:ea typeface="Arial"/>
              <a:cs typeface="Arial"/>
              <a:sym typeface="Arial"/>
            </a:endParaRPr>
          </a:p>
        </p:txBody>
      </p:sp>
      <p:grpSp>
        <p:nvGrpSpPr>
          <p:cNvPr id="672" name="Google Shape;672;p46"/>
          <p:cNvGrpSpPr/>
          <p:nvPr/>
        </p:nvGrpSpPr>
        <p:grpSpPr>
          <a:xfrm>
            <a:off x="63500" y="4263966"/>
            <a:ext cx="7776001" cy="411480"/>
            <a:chOff x="63500" y="4263966"/>
            <a:chExt cx="7776001" cy="411480"/>
          </a:xfrm>
        </p:grpSpPr>
        <p:sp>
          <p:nvSpPr>
            <p:cNvPr id="673" name="Google Shape;673;p4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4" name="Google Shape;674;p4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675" name="Google Shape;675;p4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76" name="Google Shape;676;p4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7" name="Google Shape;677;p46"/>
          <p:cNvSpPr txBox="1"/>
          <p:nvPr/>
        </p:nvSpPr>
        <p:spPr>
          <a:xfrm>
            <a:off x="576125" y="1152250"/>
            <a:ext cx="68433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The following design outcome is expected for Capacity Max system deployment/installation: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Number of RF Sites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Number of Trunk or Data Repeaters per site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Number of CMSS servers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Number of MNIS Data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Site, CMSS, VRC talkpath and Radio Licenses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Dispatcher Solutions (Voice and Data)</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Radio Management Topology Deployment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System Layout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System IP network plan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Fleetmapping</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4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683" name="Google Shape;683;p4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684" name="Google Shape;684;p4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High Level Capacity Max System Planning</a:t>
            </a:r>
            <a:endParaRPr b="1" i="0" sz="1200" u="none" cap="none" strike="noStrike">
              <a:solidFill>
                <a:srgbClr val="0063BE"/>
              </a:solidFill>
              <a:highlight>
                <a:srgbClr val="D9EAD3"/>
              </a:highlight>
              <a:latin typeface="Arial"/>
              <a:ea typeface="Arial"/>
              <a:cs typeface="Arial"/>
              <a:sym typeface="Arial"/>
            </a:endParaRPr>
          </a:p>
        </p:txBody>
      </p:sp>
      <p:grpSp>
        <p:nvGrpSpPr>
          <p:cNvPr id="685" name="Google Shape;685;p49"/>
          <p:cNvGrpSpPr/>
          <p:nvPr/>
        </p:nvGrpSpPr>
        <p:grpSpPr>
          <a:xfrm>
            <a:off x="63500" y="4263966"/>
            <a:ext cx="7776001" cy="411480"/>
            <a:chOff x="63500" y="4263966"/>
            <a:chExt cx="7776001" cy="411480"/>
          </a:xfrm>
        </p:grpSpPr>
        <p:sp>
          <p:nvSpPr>
            <p:cNvPr id="686" name="Google Shape;686;p4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7" name="Google Shape;687;p4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688" name="Google Shape;688;p4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9" name="Google Shape;689;p4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0" name="Google Shape;690;p49"/>
          <p:cNvSpPr txBox="1"/>
          <p:nvPr/>
        </p:nvSpPr>
        <p:spPr>
          <a:xfrm>
            <a:off x="1087925" y="1013250"/>
            <a:ext cx="5839500" cy="26376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600"/>
              </a:spcBef>
              <a:spcAft>
                <a:spcPts val="0"/>
              </a:spcAft>
              <a:buClr>
                <a:schemeClr val="dk1"/>
              </a:buClr>
              <a:buSzPts val="1300"/>
              <a:buChar char="●"/>
            </a:pPr>
            <a:r>
              <a:rPr lang="en-GB" sz="1300">
                <a:solidFill>
                  <a:schemeClr val="dk1"/>
                </a:solidFill>
              </a:rPr>
              <a:t>Motorola Solutions has created a the following tool and document to assist in the planning for MOTOTRBO systems </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MOTOTRBO System Design Tools (SDT)</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CAPACITY Max System Planner </a:t>
            </a:r>
            <a:endParaRPr sz="1300">
              <a:solidFill>
                <a:schemeClr val="dk1"/>
              </a:solidFill>
            </a:endParaRPr>
          </a:p>
          <a:p>
            <a:pPr indent="0" lvl="0" marL="0" marR="0" rtl="0" algn="l">
              <a:lnSpc>
                <a:spcPct val="115000"/>
              </a:lnSpc>
              <a:spcBef>
                <a:spcPts val="600"/>
              </a:spcBef>
              <a:spcAft>
                <a:spcPts val="0"/>
              </a:spcAft>
              <a:buNone/>
            </a:pPr>
            <a:r>
              <a:rPr lang="en-GB" sz="1300">
                <a:solidFill>
                  <a:schemeClr val="dk1"/>
                </a:solidFill>
              </a:rPr>
              <a:t>The MOTOTRBO SDT tool is based on system planner document and is provided to help customers to design some part of the system.</a:t>
            </a:r>
            <a:endParaRPr sz="1300">
              <a:solidFill>
                <a:schemeClr val="dk1"/>
              </a:solidFill>
            </a:endParaRPr>
          </a:p>
          <a:p>
            <a:pPr indent="0" lvl="0" marL="0" marR="0" rtl="0" algn="l">
              <a:lnSpc>
                <a:spcPct val="115000"/>
              </a:lnSpc>
              <a:spcBef>
                <a:spcPts val="600"/>
              </a:spcBef>
              <a:spcAft>
                <a:spcPts val="0"/>
              </a:spcAft>
              <a:buNone/>
            </a:pPr>
            <a:r>
              <a:t/>
            </a:r>
            <a:endParaRPr sz="1300">
              <a:solidFill>
                <a:schemeClr val="dk1"/>
              </a:solidFill>
            </a:endParaRPr>
          </a:p>
          <a:p>
            <a:pPr indent="0" lvl="0" marL="241300" marR="0" rtl="0" algn="l">
              <a:lnSpc>
                <a:spcPct val="115000"/>
              </a:lnSpc>
              <a:spcBef>
                <a:spcPts val="600"/>
              </a:spcBef>
              <a:spcAft>
                <a:spcPts val="0"/>
              </a:spcAft>
              <a:buClr>
                <a:srgbClr val="000000"/>
              </a:buClr>
              <a:buSzPts val="1800"/>
              <a:buFont typeface="Arial"/>
              <a:buNone/>
            </a:pPr>
            <a:r>
              <a:t/>
            </a:r>
            <a:endParaRPr b="0" i="0" sz="1800" u="none" cap="none" strike="noStrike">
              <a:solidFill>
                <a:srgbClr val="5A5A5A"/>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691" name="Google Shape;691;p49"/>
          <p:cNvPicPr preferRelativeResize="0"/>
          <p:nvPr/>
        </p:nvPicPr>
        <p:blipFill rotWithShape="1">
          <a:blip r:embed="rId4">
            <a:alphaModFix/>
          </a:blip>
          <a:srcRect b="0" l="0" r="0" t="0"/>
          <a:stretch/>
        </p:blipFill>
        <p:spPr>
          <a:xfrm>
            <a:off x="5823623" y="2967725"/>
            <a:ext cx="1899600" cy="1158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modules for the course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93" name="Google Shape;193;p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94" name="Google Shape;194;p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Course Structure</a:t>
            </a:r>
            <a:endParaRPr b="1" i="0" sz="1200" u="none" cap="none" strike="noStrike">
              <a:solidFill>
                <a:srgbClr val="0063BE"/>
              </a:solidFill>
              <a:highlight>
                <a:srgbClr val="D9EAD3"/>
              </a:highlight>
              <a:latin typeface="Arial"/>
              <a:ea typeface="Arial"/>
              <a:cs typeface="Arial"/>
              <a:sym typeface="Arial"/>
            </a:endParaRPr>
          </a:p>
        </p:txBody>
      </p:sp>
      <p:sp>
        <p:nvSpPr>
          <p:cNvPr id="195" name="Google Shape;195;p4"/>
          <p:cNvSpPr txBox="1"/>
          <p:nvPr/>
        </p:nvSpPr>
        <p:spPr>
          <a:xfrm>
            <a:off x="51175" y="1018125"/>
            <a:ext cx="5616000" cy="10785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Course Introduction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1: Capacity Max Review</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2: System Planning Consideration and Design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3: Frequency Planning and RFDS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4: Network Requirements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5: RM Planning</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6: Dispatcher Solution</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Module 7: Workshop (Design a system)</a:t>
            </a:r>
            <a:endParaRPr b="0" i="0" sz="1100" u="none" cap="none" strike="noStrike">
              <a:solidFill>
                <a:schemeClr val="dk1"/>
              </a:solidFill>
              <a:latin typeface="Arial"/>
              <a:ea typeface="Arial"/>
              <a:cs typeface="Arial"/>
              <a:sym typeface="Arial"/>
            </a:endParaRPr>
          </a:p>
        </p:txBody>
      </p:sp>
      <p:grpSp>
        <p:nvGrpSpPr>
          <p:cNvPr id="196" name="Google Shape;196;p4"/>
          <p:cNvGrpSpPr/>
          <p:nvPr/>
        </p:nvGrpSpPr>
        <p:grpSpPr>
          <a:xfrm>
            <a:off x="63500" y="4263966"/>
            <a:ext cx="7776001" cy="411480"/>
            <a:chOff x="63500" y="4263966"/>
            <a:chExt cx="7776001" cy="411480"/>
          </a:xfrm>
        </p:grpSpPr>
        <p:sp>
          <p:nvSpPr>
            <p:cNvPr id="197" name="Google Shape;197;p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8" name="Google Shape;198;p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99" name="Google Shape;199;p4"/>
            <p:cNvSpPr/>
            <p:nvPr/>
          </p:nvSpPr>
          <p:spPr>
            <a:xfrm flipH="1" rot="-5400000">
              <a:off x="7378138" y="4194463"/>
              <a:ext cx="352700" cy="570025"/>
            </a:xfrm>
            <a:prstGeom prst="flowChartManualInput">
              <a:avLst/>
            </a:prstGeom>
            <a:solidFill>
              <a:srgbClr val="3B3B3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0" name="Google Shape;200;p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119f5a6d081_0_2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697" name="Google Shape;697;g119f5a6d081_0_2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698" name="Google Shape;698;g119f5a6d081_0_2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High Level System Planning</a:t>
            </a:r>
            <a:endParaRPr b="1" i="0" sz="1200" u="none" cap="none" strike="noStrike">
              <a:solidFill>
                <a:srgbClr val="0063BE"/>
              </a:solidFill>
              <a:highlight>
                <a:srgbClr val="D9EAD3"/>
              </a:highlight>
              <a:latin typeface="Arial"/>
              <a:ea typeface="Arial"/>
              <a:cs typeface="Arial"/>
              <a:sym typeface="Arial"/>
            </a:endParaRPr>
          </a:p>
        </p:txBody>
      </p:sp>
      <p:grpSp>
        <p:nvGrpSpPr>
          <p:cNvPr id="699" name="Google Shape;699;g119f5a6d081_0_28"/>
          <p:cNvGrpSpPr/>
          <p:nvPr/>
        </p:nvGrpSpPr>
        <p:grpSpPr>
          <a:xfrm>
            <a:off x="63500" y="4263966"/>
            <a:ext cx="7776001" cy="411480"/>
            <a:chOff x="63500" y="4263966"/>
            <a:chExt cx="7776001" cy="411480"/>
          </a:xfrm>
        </p:grpSpPr>
        <p:sp>
          <p:nvSpPr>
            <p:cNvPr id="700" name="Google Shape;700;g119f5a6d081_0_2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1" name="Google Shape;701;g119f5a6d081_0_2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702" name="Google Shape;702;g119f5a6d081_0_2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03" name="Google Shape;703;g119f5a6d081_0_2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4" name="Google Shape;704;g119f5a6d081_0_28"/>
          <p:cNvSpPr txBox="1"/>
          <p:nvPr/>
        </p:nvSpPr>
        <p:spPr>
          <a:xfrm>
            <a:off x="783125" y="860850"/>
            <a:ext cx="5839500" cy="35580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600"/>
              </a:spcBef>
              <a:spcAft>
                <a:spcPts val="0"/>
              </a:spcAft>
              <a:buClr>
                <a:schemeClr val="dk1"/>
              </a:buClr>
              <a:buSzPts val="1300"/>
              <a:buChar char="●"/>
            </a:pPr>
            <a:r>
              <a:rPr lang="en-GB" sz="1300">
                <a:solidFill>
                  <a:schemeClr val="dk1"/>
                </a:solidFill>
              </a:rPr>
              <a:t>The MOTOTRBO SDT is provided to assist you in:</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Estimating the </a:t>
            </a:r>
            <a:r>
              <a:rPr b="1" lang="en-GB" sz="1300">
                <a:solidFill>
                  <a:schemeClr val="dk1"/>
                </a:solidFill>
              </a:rPr>
              <a:t>number of repeaters,</a:t>
            </a:r>
            <a:r>
              <a:rPr lang="en-GB" sz="1300">
                <a:solidFill>
                  <a:schemeClr val="dk1"/>
                </a:solidFill>
              </a:rPr>
              <a:t> trunked or data revert, needed at each Capacity Max site.</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Estimating the</a:t>
            </a:r>
            <a:r>
              <a:rPr b="1" lang="en-GB" sz="1300">
                <a:solidFill>
                  <a:schemeClr val="dk1"/>
                </a:solidFill>
              </a:rPr>
              <a:t> site link bandwidth</a:t>
            </a:r>
            <a:r>
              <a:rPr lang="en-GB" sz="1300">
                <a:solidFill>
                  <a:schemeClr val="dk1"/>
                </a:solidFill>
              </a:rPr>
              <a:t> need for each site in the system.</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Determining the </a:t>
            </a:r>
            <a:r>
              <a:rPr b="1" lang="en-GB" sz="1300">
                <a:solidFill>
                  <a:schemeClr val="dk1"/>
                </a:solidFill>
              </a:rPr>
              <a:t>number of MNIS VRC Gateways</a:t>
            </a:r>
            <a:r>
              <a:rPr lang="en-GB" sz="1300">
                <a:solidFill>
                  <a:schemeClr val="dk1"/>
                </a:solidFill>
              </a:rPr>
              <a:t> needed in the system.</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Estimating the </a:t>
            </a:r>
            <a:r>
              <a:rPr b="1" lang="en-GB" sz="1300">
                <a:solidFill>
                  <a:schemeClr val="dk1"/>
                </a:solidFill>
              </a:rPr>
              <a:t>number of talkpath licenses</a:t>
            </a:r>
            <a:r>
              <a:rPr lang="en-GB" sz="1300">
                <a:solidFill>
                  <a:schemeClr val="dk1"/>
                </a:solidFill>
              </a:rPr>
              <a:t> needed for each MNIS VRC Gateway.</a:t>
            </a:r>
            <a:endParaRPr sz="1300">
              <a:solidFill>
                <a:schemeClr val="dk1"/>
              </a:solidFill>
            </a:endParaRPr>
          </a:p>
          <a:p>
            <a:pPr indent="0" lvl="0" marL="0" marR="0" rtl="0" algn="l">
              <a:lnSpc>
                <a:spcPct val="115000"/>
              </a:lnSpc>
              <a:spcBef>
                <a:spcPts val="600"/>
              </a:spcBef>
              <a:spcAft>
                <a:spcPts val="0"/>
              </a:spcAft>
              <a:buClr>
                <a:srgbClr val="000000"/>
              </a:buClr>
              <a:buSzPts val="1300"/>
              <a:buFont typeface="Arial"/>
              <a:buNone/>
            </a:pPr>
            <a:r>
              <a:t/>
            </a:r>
            <a:endParaRPr sz="1300">
              <a:solidFill>
                <a:schemeClr val="dk1"/>
              </a:solidFill>
            </a:endParaRPr>
          </a:p>
          <a:p>
            <a:pPr indent="0" lvl="0" marL="457200" marR="0" rtl="0" algn="l">
              <a:lnSpc>
                <a:spcPct val="115000"/>
              </a:lnSpc>
              <a:spcBef>
                <a:spcPts val="600"/>
              </a:spcBef>
              <a:spcAft>
                <a:spcPts val="0"/>
              </a:spcAft>
              <a:buClr>
                <a:srgbClr val="000000"/>
              </a:buClr>
              <a:buSzPts val="1300"/>
              <a:buFont typeface="Arial"/>
              <a:buNone/>
            </a:pPr>
            <a:r>
              <a:t/>
            </a:r>
            <a:endParaRPr b="0" i="0" sz="1300" u="none" cap="none" strike="noStrike">
              <a:solidFill>
                <a:srgbClr val="5A5A5A"/>
              </a:solidFill>
              <a:latin typeface="Arial"/>
              <a:ea typeface="Arial"/>
              <a:cs typeface="Arial"/>
              <a:sym typeface="Arial"/>
            </a:endParaRPr>
          </a:p>
          <a:p>
            <a:pPr indent="0" lvl="0" marL="241300" marR="0" rtl="0" algn="l">
              <a:lnSpc>
                <a:spcPct val="115000"/>
              </a:lnSpc>
              <a:spcBef>
                <a:spcPts val="600"/>
              </a:spcBef>
              <a:spcAft>
                <a:spcPts val="0"/>
              </a:spcAft>
              <a:buClr>
                <a:srgbClr val="000000"/>
              </a:buClr>
              <a:buSzPts val="1800"/>
              <a:buFont typeface="Arial"/>
              <a:buNone/>
            </a:pPr>
            <a:r>
              <a:t/>
            </a:r>
            <a:endParaRPr b="0" i="0" sz="1800" u="none" cap="none" strike="noStrike">
              <a:solidFill>
                <a:srgbClr val="5A5A5A"/>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705" name="Google Shape;705;g119f5a6d081_0_28"/>
          <p:cNvPicPr preferRelativeResize="0"/>
          <p:nvPr/>
        </p:nvPicPr>
        <p:blipFill rotWithShape="1">
          <a:blip r:embed="rId4">
            <a:alphaModFix/>
          </a:blip>
          <a:srcRect b="0" l="0" r="0" t="0"/>
          <a:stretch/>
        </p:blipFill>
        <p:spPr>
          <a:xfrm>
            <a:off x="5823623" y="2967725"/>
            <a:ext cx="1899600" cy="11585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5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711" name="Google Shape;711;p5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712" name="Google Shape;712;p5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High Level System Planning</a:t>
            </a:r>
            <a:endParaRPr b="1" i="0" sz="1200" u="none" cap="none" strike="noStrike">
              <a:solidFill>
                <a:srgbClr val="0063BE"/>
              </a:solidFill>
              <a:highlight>
                <a:srgbClr val="D9EAD3"/>
              </a:highlight>
              <a:latin typeface="Arial"/>
              <a:ea typeface="Arial"/>
              <a:cs typeface="Arial"/>
              <a:sym typeface="Arial"/>
            </a:endParaRPr>
          </a:p>
        </p:txBody>
      </p:sp>
      <p:grpSp>
        <p:nvGrpSpPr>
          <p:cNvPr id="713" name="Google Shape;713;p50"/>
          <p:cNvGrpSpPr/>
          <p:nvPr/>
        </p:nvGrpSpPr>
        <p:grpSpPr>
          <a:xfrm>
            <a:off x="63500" y="4263966"/>
            <a:ext cx="7776001" cy="411480"/>
            <a:chOff x="63500" y="4263966"/>
            <a:chExt cx="7776001" cy="411480"/>
          </a:xfrm>
        </p:grpSpPr>
        <p:sp>
          <p:nvSpPr>
            <p:cNvPr id="714" name="Google Shape;714;p5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5" name="Google Shape;715;p5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716" name="Google Shape;716;p5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7" name="Google Shape;717;p5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8" name="Google Shape;718;p50"/>
          <p:cNvSpPr txBox="1"/>
          <p:nvPr/>
        </p:nvSpPr>
        <p:spPr>
          <a:xfrm>
            <a:off x="475300" y="935525"/>
            <a:ext cx="25803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600"/>
              </a:spcBef>
              <a:spcAft>
                <a:spcPts val="0"/>
              </a:spcAft>
              <a:buClr>
                <a:srgbClr val="000000"/>
              </a:buClr>
              <a:buSzPts val="1400"/>
              <a:buFont typeface="Arial"/>
              <a:buNone/>
            </a:pPr>
            <a:r>
              <a:rPr lang="en-GB">
                <a:solidFill>
                  <a:schemeClr val="dk1"/>
                </a:solidFill>
              </a:rPr>
              <a:t>In order to effectively use the MOTOTRBO System Design Tools (SDT), there are some basic planning considerations you must first understand.</a:t>
            </a:r>
            <a:endParaRPr>
              <a:solidFill>
                <a:schemeClr val="dk1"/>
              </a:solidFill>
            </a:endParaRPr>
          </a:p>
          <a:p>
            <a:pPr indent="0" lvl="0" marL="0" marR="0" rtl="0" algn="l">
              <a:lnSpc>
                <a:spcPct val="115000"/>
              </a:lnSpc>
              <a:spcBef>
                <a:spcPts val="600"/>
              </a:spcBef>
              <a:spcAft>
                <a:spcPts val="0"/>
              </a:spcAft>
              <a:buClr>
                <a:srgbClr val="000000"/>
              </a:buClr>
              <a:buSzPts val="1400"/>
              <a:buFont typeface="Arial"/>
              <a:buNone/>
            </a:pPr>
            <a:r>
              <a:rPr lang="en-GB">
                <a:solidFill>
                  <a:schemeClr val="dk1"/>
                </a:solidFill>
              </a:rPr>
              <a:t>We will use the MOTOTRBO System Design Tools later in this module once we have reviewed the basic planning considerations for a Capacity Max system.</a:t>
            </a:r>
            <a:endParaRPr b="0" i="0" sz="1400" u="none" cap="none" strike="noStrike">
              <a:solidFill>
                <a:srgbClr val="000000"/>
              </a:solidFill>
              <a:latin typeface="Calibri"/>
              <a:ea typeface="Calibri"/>
              <a:cs typeface="Calibri"/>
              <a:sym typeface="Calibri"/>
            </a:endParaRPr>
          </a:p>
        </p:txBody>
      </p:sp>
      <p:pic>
        <p:nvPicPr>
          <p:cNvPr id="719" name="Google Shape;719;p50"/>
          <p:cNvPicPr preferRelativeResize="0"/>
          <p:nvPr/>
        </p:nvPicPr>
        <p:blipFill rotWithShape="1">
          <a:blip r:embed="rId4">
            <a:alphaModFix/>
          </a:blip>
          <a:srcRect b="0" l="0" r="0" t="0"/>
          <a:stretch/>
        </p:blipFill>
        <p:spPr>
          <a:xfrm>
            <a:off x="3407715" y="996000"/>
            <a:ext cx="3905311" cy="2674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119f5a6d081_0_4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725" name="Google Shape;725;g119f5a6d081_0_4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726" name="Google Shape;726;g119f5a6d081_0_4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High Level Capacity Max System Planning</a:t>
            </a:r>
            <a:endParaRPr b="1" i="0" sz="1200" u="none" cap="none" strike="noStrike">
              <a:solidFill>
                <a:srgbClr val="0063BE"/>
              </a:solidFill>
              <a:highlight>
                <a:srgbClr val="D9EAD3"/>
              </a:highlight>
              <a:latin typeface="Arial"/>
              <a:ea typeface="Arial"/>
              <a:cs typeface="Arial"/>
              <a:sym typeface="Arial"/>
            </a:endParaRPr>
          </a:p>
        </p:txBody>
      </p:sp>
      <p:grpSp>
        <p:nvGrpSpPr>
          <p:cNvPr id="727" name="Google Shape;727;g119f5a6d081_0_41"/>
          <p:cNvGrpSpPr/>
          <p:nvPr/>
        </p:nvGrpSpPr>
        <p:grpSpPr>
          <a:xfrm>
            <a:off x="63500" y="4263966"/>
            <a:ext cx="7776001" cy="411480"/>
            <a:chOff x="63500" y="4263966"/>
            <a:chExt cx="7776001" cy="411480"/>
          </a:xfrm>
        </p:grpSpPr>
        <p:sp>
          <p:nvSpPr>
            <p:cNvPr id="728" name="Google Shape;728;g119f5a6d081_0_4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9" name="Google Shape;729;g119f5a6d081_0_4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730" name="Google Shape;730;g119f5a6d081_0_4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31" name="Google Shape;731;g119f5a6d081_0_4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32" name="Google Shape;732;g119f5a6d081_0_41"/>
          <p:cNvSpPr txBox="1"/>
          <p:nvPr/>
        </p:nvSpPr>
        <p:spPr>
          <a:xfrm>
            <a:off x="706925" y="860850"/>
            <a:ext cx="5839500" cy="3634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600"/>
              </a:spcBef>
              <a:spcAft>
                <a:spcPts val="0"/>
              </a:spcAft>
              <a:buClr>
                <a:schemeClr val="dk1"/>
              </a:buClr>
              <a:buSzPts val="1300"/>
              <a:buChar char="●"/>
            </a:pPr>
            <a:r>
              <a:rPr lang="en-GB" sz="1300">
                <a:solidFill>
                  <a:schemeClr val="dk1"/>
                </a:solidFill>
              </a:rPr>
              <a:t>The CAPACITY Max System Planner provides all the information covered by MOTOTRBO SDT  and additionally covers the following :</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System IP plan and layout</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Number of CMSS server</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MNIS Data gateway consideration</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Dispatcher Solution consideration</a:t>
            </a:r>
            <a:endParaRPr sz="1300">
              <a:solidFill>
                <a:schemeClr val="dk1"/>
              </a:solidFill>
            </a:endParaRPr>
          </a:p>
          <a:p>
            <a:pPr indent="-311150" lvl="1" marL="914400" marR="0" rtl="0" algn="l">
              <a:lnSpc>
                <a:spcPct val="115000"/>
              </a:lnSpc>
              <a:spcBef>
                <a:spcPts val="0"/>
              </a:spcBef>
              <a:spcAft>
                <a:spcPts val="0"/>
              </a:spcAft>
              <a:buClr>
                <a:schemeClr val="dk1"/>
              </a:buClr>
              <a:buSzPts val="1300"/>
              <a:buChar char="○"/>
            </a:pPr>
            <a:r>
              <a:rPr lang="en-GB" sz="1300">
                <a:solidFill>
                  <a:schemeClr val="dk1"/>
                </a:solidFill>
              </a:rPr>
              <a:t>RF Frequencies planning</a:t>
            </a:r>
            <a:endParaRPr sz="1300">
              <a:solidFill>
                <a:schemeClr val="dk1"/>
              </a:solidFill>
            </a:endParaRPr>
          </a:p>
          <a:p>
            <a:pPr indent="0" lvl="0" marL="0" marR="0" rtl="0" algn="l">
              <a:lnSpc>
                <a:spcPct val="115000"/>
              </a:lnSpc>
              <a:spcBef>
                <a:spcPts val="600"/>
              </a:spcBef>
              <a:spcAft>
                <a:spcPts val="0"/>
              </a:spcAft>
              <a:buNone/>
            </a:pPr>
            <a:r>
              <a:rPr lang="en-GB" sz="1300">
                <a:solidFill>
                  <a:schemeClr val="dk1"/>
                </a:solidFill>
              </a:rPr>
              <a:t>The RM topology deployment is covered in Radio Management Planner document. </a:t>
            </a:r>
            <a:endParaRPr sz="1300">
              <a:solidFill>
                <a:schemeClr val="dk1"/>
              </a:solidFill>
            </a:endParaRPr>
          </a:p>
          <a:p>
            <a:pPr indent="0" lvl="0" marL="0" marR="0" rtl="0" algn="l">
              <a:lnSpc>
                <a:spcPct val="115000"/>
              </a:lnSpc>
              <a:spcBef>
                <a:spcPts val="600"/>
              </a:spcBef>
              <a:spcAft>
                <a:spcPts val="0"/>
              </a:spcAft>
              <a:buNone/>
            </a:pPr>
            <a:r>
              <a:t/>
            </a:r>
            <a:endParaRPr sz="1300">
              <a:solidFill>
                <a:schemeClr val="dk1"/>
              </a:solidFill>
            </a:endParaRPr>
          </a:p>
          <a:p>
            <a:pPr indent="0" lvl="0" marL="457200" marR="0" rtl="0" algn="l">
              <a:lnSpc>
                <a:spcPct val="115000"/>
              </a:lnSpc>
              <a:spcBef>
                <a:spcPts val="600"/>
              </a:spcBef>
              <a:spcAft>
                <a:spcPts val="0"/>
              </a:spcAft>
              <a:buClr>
                <a:srgbClr val="000000"/>
              </a:buClr>
              <a:buSzPts val="1300"/>
              <a:buFont typeface="Arial"/>
              <a:buNone/>
            </a:pPr>
            <a:r>
              <a:t/>
            </a:r>
            <a:endParaRPr b="0" i="0" sz="1300" u="none" cap="none" strike="noStrike">
              <a:solidFill>
                <a:srgbClr val="5A5A5A"/>
              </a:solidFill>
              <a:latin typeface="Arial"/>
              <a:ea typeface="Arial"/>
              <a:cs typeface="Arial"/>
              <a:sym typeface="Arial"/>
            </a:endParaRPr>
          </a:p>
          <a:p>
            <a:pPr indent="0" lvl="0" marL="241300" marR="0" rtl="0" algn="l">
              <a:lnSpc>
                <a:spcPct val="115000"/>
              </a:lnSpc>
              <a:spcBef>
                <a:spcPts val="600"/>
              </a:spcBef>
              <a:spcAft>
                <a:spcPts val="0"/>
              </a:spcAft>
              <a:buClr>
                <a:srgbClr val="000000"/>
              </a:buClr>
              <a:buSzPts val="1800"/>
              <a:buFont typeface="Arial"/>
              <a:buNone/>
            </a:pPr>
            <a:r>
              <a:t/>
            </a:r>
            <a:endParaRPr b="0" i="0" sz="1800" u="none" cap="none" strike="noStrike">
              <a:solidFill>
                <a:srgbClr val="5A5A5A"/>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733" name="Google Shape;733;g119f5a6d081_0_41"/>
          <p:cNvPicPr preferRelativeResize="0"/>
          <p:nvPr/>
        </p:nvPicPr>
        <p:blipFill rotWithShape="1">
          <a:blip r:embed="rId4">
            <a:alphaModFix/>
          </a:blip>
          <a:srcRect b="0" l="0" r="0" t="0"/>
          <a:stretch/>
        </p:blipFill>
        <p:spPr>
          <a:xfrm>
            <a:off x="5823623" y="2967725"/>
            <a:ext cx="1899600" cy="1158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5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739" name="Google Shape;739;p5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740" name="Google Shape;740;p51"/>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51"/>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51"/>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51"/>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51"/>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Planning Considerations</a:t>
            </a:r>
            <a:endParaRPr b="1" i="0" sz="1200" u="none" cap="none" strike="noStrike">
              <a:solidFill>
                <a:srgbClr val="0063BE"/>
              </a:solidFill>
              <a:highlight>
                <a:srgbClr val="D9EAD3"/>
              </a:highlight>
              <a:latin typeface="Arial"/>
              <a:ea typeface="Arial"/>
              <a:cs typeface="Arial"/>
              <a:sym typeface="Arial"/>
            </a:endParaRPr>
          </a:p>
        </p:txBody>
      </p:sp>
      <p:pic>
        <p:nvPicPr>
          <p:cNvPr id="745" name="Google Shape;745;p51"/>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746" name="Google Shape;746;p51"/>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1</a:t>
            </a:r>
            <a:endParaRPr b="0" i="0" sz="600" u="none" cap="none" strike="noStrike">
              <a:solidFill>
                <a:srgbClr val="666666"/>
              </a:solidFill>
              <a:highlight>
                <a:srgbClr val="D9EAD3"/>
              </a:highlight>
              <a:latin typeface="Arial"/>
              <a:ea typeface="Arial"/>
              <a:cs typeface="Arial"/>
              <a:sym typeface="Arial"/>
            </a:endParaRPr>
          </a:p>
        </p:txBody>
      </p:sp>
      <p:sp>
        <p:nvSpPr>
          <p:cNvPr id="747" name="Google Shape;747;p5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5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753" name="Google Shape;753;p5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754" name="Google Shape;754;p5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Regulatory Licenses</a:t>
            </a:r>
            <a:endParaRPr b="1" i="0" sz="1200" u="none" cap="none" strike="noStrike">
              <a:solidFill>
                <a:srgbClr val="0063BE"/>
              </a:solidFill>
              <a:highlight>
                <a:srgbClr val="D9EAD3"/>
              </a:highlight>
              <a:latin typeface="Arial"/>
              <a:ea typeface="Arial"/>
              <a:cs typeface="Arial"/>
              <a:sym typeface="Arial"/>
            </a:endParaRPr>
          </a:p>
        </p:txBody>
      </p:sp>
      <p:grpSp>
        <p:nvGrpSpPr>
          <p:cNvPr id="755" name="Google Shape;755;p52"/>
          <p:cNvGrpSpPr/>
          <p:nvPr/>
        </p:nvGrpSpPr>
        <p:grpSpPr>
          <a:xfrm>
            <a:off x="63500" y="4263966"/>
            <a:ext cx="7776001" cy="411480"/>
            <a:chOff x="63500" y="4263966"/>
            <a:chExt cx="7776001" cy="411480"/>
          </a:xfrm>
        </p:grpSpPr>
        <p:sp>
          <p:nvSpPr>
            <p:cNvPr id="756" name="Google Shape;756;p5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7" name="Google Shape;757;p5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758" name="Google Shape;758;p5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9" name="Google Shape;759;p5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000" u="none" cap="none" strike="noStrike">
                <a:solidFill>
                  <a:schemeClr val="dk1"/>
                </a:solidFill>
                <a:latin typeface="Arial"/>
                <a:ea typeface="Arial"/>
                <a:cs typeface="Arial"/>
                <a:sym typeface="Arial"/>
              </a:rPr>
              <a:t>4 channels per site.</a:t>
            </a:r>
            <a:br>
              <a:rPr b="0" i="0" lang="en-GB"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000" u="none" cap="none" strike="noStrike">
                <a:solidFill>
                  <a:schemeClr val="dk1"/>
                </a:solidFill>
                <a:latin typeface="Arial"/>
                <a:ea typeface="Arial"/>
                <a:cs typeface="Arial"/>
                <a:sym typeface="Arial"/>
              </a:rPr>
              <a:t>Note that each repeater can have a backup (using the same freq pair), so 8 repeaters can be control channel capable using 4 licenses.</a:t>
            </a:r>
            <a:br>
              <a:rPr b="0" i="0" lang="en-GB"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000" u="none" cap="none" strike="noStrike">
                <a:solidFill>
                  <a:schemeClr val="dk1"/>
                </a:solidFill>
                <a:latin typeface="Arial"/>
                <a:ea typeface="Arial"/>
                <a:cs typeface="Arial"/>
                <a:sym typeface="Arial"/>
              </a:rPr>
              <a:t>Note that only 1 active control channel per site is supported, but control channel capable can be designated.</a:t>
            </a:r>
            <a:br>
              <a:rPr b="0" i="0" lang="en-GB" sz="1000" u="none" cap="none" strike="noStrike">
                <a:solidFill>
                  <a:schemeClr val="dk1"/>
                </a:solidFill>
                <a:latin typeface="Arial"/>
                <a:ea typeface="Arial"/>
                <a:cs typeface="Arial"/>
                <a:sym typeface="Arial"/>
              </a:rPr>
            </a:b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000" u="none" cap="none" strike="noStrike">
                <a:solidFill>
                  <a:schemeClr val="dk1"/>
                </a:solidFill>
                <a:latin typeface="Arial"/>
                <a:ea typeface="Arial"/>
                <a:cs typeface="Arial"/>
                <a:sym typeface="Arial"/>
              </a:rPr>
              <a:t>For feature licenses, use the Capacity Max VRC Gateway and License Calculator which will be discussed later in the course.</a:t>
            </a:r>
            <a:endParaRPr b="0" i="0" sz="1000" u="none" cap="none" strike="noStrike">
              <a:solidFill>
                <a:schemeClr val="dk1"/>
              </a:solidFill>
              <a:latin typeface="Arial"/>
              <a:ea typeface="Arial"/>
              <a:cs typeface="Arial"/>
              <a:sym typeface="Arial"/>
            </a:endParaRPr>
          </a:p>
        </p:txBody>
      </p:sp>
      <p:sp>
        <p:nvSpPr>
          <p:cNvPr id="760" name="Google Shape;760;p52"/>
          <p:cNvSpPr txBox="1"/>
          <p:nvPr/>
        </p:nvSpPr>
        <p:spPr>
          <a:xfrm>
            <a:off x="490400" y="839650"/>
            <a:ext cx="6035700" cy="352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600"/>
              </a:spcBef>
              <a:spcAft>
                <a:spcPts val="0"/>
              </a:spcAft>
              <a:buClr>
                <a:schemeClr val="dk1"/>
              </a:buClr>
              <a:buSzPts val="1100"/>
              <a:buFont typeface="Arial"/>
              <a:buNone/>
            </a:pPr>
            <a:r>
              <a:rPr b="0" i="0" lang="en-GB" sz="1400" u="none" cap="none" strike="noStrike">
                <a:solidFill>
                  <a:schemeClr val="dk1"/>
                </a:solidFill>
                <a:latin typeface="Arial"/>
                <a:ea typeface="Arial"/>
                <a:cs typeface="Arial"/>
                <a:sym typeface="Arial"/>
              </a:rPr>
              <a:t>Regulatory Licensing Considerations help to determine the number of frequency licenses required for a Capacity Max system:</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600"/>
              </a:spcBef>
              <a:spcAft>
                <a:spcPts val="0"/>
              </a:spcAft>
              <a:buClr>
                <a:srgbClr val="000000"/>
              </a:buClr>
              <a:buSzPts val="1400"/>
              <a:buFont typeface="Arial"/>
              <a:buChar char="●"/>
            </a:pPr>
            <a:r>
              <a:rPr b="0" i="0" lang="en-GB" sz="1400" u="none" cap="none" strike="noStrike">
                <a:solidFill>
                  <a:schemeClr val="dk1"/>
                </a:solidFill>
                <a:latin typeface="Arial"/>
                <a:ea typeface="Arial"/>
                <a:cs typeface="Arial"/>
                <a:sym typeface="Arial"/>
              </a:rPr>
              <a:t>Capacity Max Control Channel normally requires an exclusive use license for a frequency pair.</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GB" sz="1400" u="none" cap="none" strike="noStrike">
                <a:solidFill>
                  <a:schemeClr val="dk1"/>
                </a:solidFill>
                <a:latin typeface="Arial"/>
                <a:ea typeface="Arial"/>
                <a:cs typeface="Arial"/>
                <a:sym typeface="Arial"/>
              </a:rPr>
              <a:t>If you have an exclusive license, the downlink to the Control Channel will transmit continuously.</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GB" sz="1400" u="none" cap="none" strike="noStrike">
                <a:solidFill>
                  <a:schemeClr val="dk1"/>
                </a:solidFill>
                <a:latin typeface="Arial"/>
                <a:ea typeface="Arial"/>
                <a:cs typeface="Arial"/>
                <a:sym typeface="Arial"/>
              </a:rPr>
              <a:t>Optimum performance for features like call grant or roaming is achieved when using an exclusive license.</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GB" sz="1400" u="none" cap="none" strike="noStrike">
                <a:solidFill>
                  <a:schemeClr val="dk1"/>
                </a:solidFill>
                <a:latin typeface="Arial"/>
                <a:ea typeface="Arial"/>
                <a:cs typeface="Arial"/>
                <a:sym typeface="Arial"/>
              </a:rPr>
              <a:t>As of MOTOTRBO Release 2.9, an option for a Shared Frequency Control Channel is available if you do not have an exclusive license.</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GB" sz="1400" u="none" cap="none" strike="noStrike">
                <a:solidFill>
                  <a:schemeClr val="dk1"/>
                </a:solidFill>
                <a:latin typeface="Arial"/>
                <a:ea typeface="Arial"/>
                <a:cs typeface="Arial"/>
                <a:sym typeface="Arial"/>
              </a:rPr>
              <a:t>As many as four repeaters per site may be designated as control channel capable.</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5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766" name="Google Shape;766;p5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767" name="Google Shape;767;p5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Motorola Solutions Licensing Considerations</a:t>
            </a:r>
            <a:endParaRPr b="1" i="0" sz="1200" u="none" cap="none" strike="noStrike">
              <a:solidFill>
                <a:srgbClr val="0063BE"/>
              </a:solidFill>
              <a:highlight>
                <a:srgbClr val="D9EAD3"/>
              </a:highlight>
              <a:latin typeface="Arial"/>
              <a:ea typeface="Arial"/>
              <a:cs typeface="Arial"/>
              <a:sym typeface="Arial"/>
            </a:endParaRPr>
          </a:p>
        </p:txBody>
      </p:sp>
      <p:grpSp>
        <p:nvGrpSpPr>
          <p:cNvPr id="768" name="Google Shape;768;p53"/>
          <p:cNvGrpSpPr/>
          <p:nvPr/>
        </p:nvGrpSpPr>
        <p:grpSpPr>
          <a:xfrm>
            <a:off x="63500" y="4263966"/>
            <a:ext cx="7776001" cy="411480"/>
            <a:chOff x="63500" y="4263966"/>
            <a:chExt cx="7776001" cy="411480"/>
          </a:xfrm>
        </p:grpSpPr>
        <p:sp>
          <p:nvSpPr>
            <p:cNvPr id="769" name="Google Shape;769;p5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70" name="Google Shape;770;p5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771" name="Google Shape;771;p5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2" name="Google Shape;772;p5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Information in MOTOTRBO System planner pg 135/136.</a:t>
            </a:r>
            <a:endParaRPr b="0" i="0" sz="1200" u="none" cap="none" strike="noStrike">
              <a:solidFill>
                <a:schemeClr val="dk1"/>
              </a:solidFill>
              <a:latin typeface="Arial"/>
              <a:ea typeface="Arial"/>
              <a:cs typeface="Arial"/>
              <a:sym typeface="Arial"/>
            </a:endParaRPr>
          </a:p>
        </p:txBody>
      </p:sp>
      <p:sp>
        <p:nvSpPr>
          <p:cNvPr id="773" name="Google Shape;773;p53"/>
          <p:cNvSpPr txBox="1"/>
          <p:nvPr/>
        </p:nvSpPr>
        <p:spPr>
          <a:xfrm>
            <a:off x="226325" y="1146775"/>
            <a:ext cx="7167300" cy="24558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Char char="●"/>
            </a:pPr>
            <a:r>
              <a:rPr lang="en-GB" sz="1300">
                <a:solidFill>
                  <a:schemeClr val="dk1"/>
                </a:solidFill>
              </a:rPr>
              <a:t>A Capacity Max system requires at least one CMSS. </a:t>
            </a:r>
            <a:endParaRPr sz="1300">
              <a:solidFill>
                <a:schemeClr val="dk1"/>
              </a:solidFill>
            </a:endParaRPr>
          </a:p>
          <a:p>
            <a:pPr indent="-311150" lvl="0" marL="457200" marR="0" rtl="0" algn="l">
              <a:lnSpc>
                <a:spcPct val="115000"/>
              </a:lnSpc>
              <a:spcBef>
                <a:spcPts val="0"/>
              </a:spcBef>
              <a:spcAft>
                <a:spcPts val="0"/>
              </a:spcAft>
              <a:buClr>
                <a:schemeClr val="dk1"/>
              </a:buClr>
              <a:buSzPts val="1300"/>
              <a:buChar char="●"/>
            </a:pPr>
            <a:r>
              <a:rPr lang="en-GB" sz="1300">
                <a:solidFill>
                  <a:schemeClr val="dk1"/>
                </a:solidFill>
              </a:rPr>
              <a:t>A Capacity Max System Server comes pre-installed with the following components and need to be licensed individually:</a:t>
            </a:r>
            <a:endParaRPr sz="1300">
              <a:solidFill>
                <a:schemeClr val="dk1"/>
              </a:solidFill>
            </a:endParaRPr>
          </a:p>
          <a:p>
            <a:pPr indent="-311150" lvl="2" marL="1371600" marR="0" rtl="0" algn="l">
              <a:lnSpc>
                <a:spcPct val="115000"/>
              </a:lnSpc>
              <a:spcBef>
                <a:spcPts val="0"/>
              </a:spcBef>
              <a:spcAft>
                <a:spcPts val="0"/>
              </a:spcAft>
              <a:buClr>
                <a:schemeClr val="dk1"/>
              </a:buClr>
              <a:buSzPts val="1300"/>
              <a:buChar char="■"/>
            </a:pPr>
            <a:r>
              <a:rPr lang="en-GB" sz="1300">
                <a:solidFill>
                  <a:schemeClr val="dk1"/>
                </a:solidFill>
              </a:rPr>
              <a:t>Trunking Controller</a:t>
            </a:r>
            <a:endParaRPr sz="1300">
              <a:solidFill>
                <a:schemeClr val="dk1"/>
              </a:solidFill>
            </a:endParaRPr>
          </a:p>
          <a:p>
            <a:pPr indent="-311150" lvl="2" marL="1371600" marR="0" rtl="0" algn="l">
              <a:lnSpc>
                <a:spcPct val="115000"/>
              </a:lnSpc>
              <a:spcBef>
                <a:spcPts val="0"/>
              </a:spcBef>
              <a:spcAft>
                <a:spcPts val="0"/>
              </a:spcAft>
              <a:buClr>
                <a:schemeClr val="dk1"/>
              </a:buClr>
              <a:buSzPts val="1300"/>
              <a:buChar char="■"/>
            </a:pPr>
            <a:r>
              <a:rPr lang="en-GB" sz="1300">
                <a:solidFill>
                  <a:schemeClr val="dk1"/>
                </a:solidFill>
              </a:rPr>
              <a:t>MNIS VRC Gateway</a:t>
            </a:r>
            <a:endParaRPr sz="1300">
              <a:solidFill>
                <a:schemeClr val="dk1"/>
              </a:solidFill>
            </a:endParaRPr>
          </a:p>
          <a:p>
            <a:pPr indent="-311150" lvl="2" marL="1371600" marR="0" rtl="0" algn="l">
              <a:lnSpc>
                <a:spcPct val="115000"/>
              </a:lnSpc>
              <a:spcBef>
                <a:spcPts val="0"/>
              </a:spcBef>
              <a:spcAft>
                <a:spcPts val="0"/>
              </a:spcAft>
              <a:buClr>
                <a:schemeClr val="dk1"/>
              </a:buClr>
              <a:buSzPts val="1300"/>
              <a:buChar char="■"/>
            </a:pPr>
            <a:r>
              <a:rPr lang="en-GB" sz="1300">
                <a:solidFill>
                  <a:schemeClr val="dk1"/>
                </a:solidFill>
              </a:rPr>
              <a:t>System Advisor server</a:t>
            </a:r>
            <a:endParaRPr sz="1300">
              <a:solidFill>
                <a:schemeClr val="dk1"/>
              </a:solidFill>
            </a:endParaRPr>
          </a:p>
          <a:p>
            <a:pPr indent="-311150" lvl="0" marL="457200" marR="0" rtl="0" algn="l">
              <a:lnSpc>
                <a:spcPct val="115000"/>
              </a:lnSpc>
              <a:spcBef>
                <a:spcPts val="0"/>
              </a:spcBef>
              <a:spcAft>
                <a:spcPts val="0"/>
              </a:spcAft>
              <a:buClr>
                <a:schemeClr val="dk1"/>
              </a:buClr>
              <a:buSzPts val="1300"/>
              <a:buChar char="●"/>
            </a:pPr>
            <a:r>
              <a:rPr lang="en-GB" sz="1300">
                <a:solidFill>
                  <a:schemeClr val="dk1"/>
                </a:solidFill>
              </a:rPr>
              <a:t>Each RF site in the system requires a Capacity Max Site License to enable it to attach to the system. Each CMSS (primary or backup) that hosts the Trunking Controller requires the appropriate number of Capacity Max Site Licenses.</a:t>
            </a:r>
            <a:endParaRPr sz="1300">
              <a:solidFill>
                <a:schemeClr val="dk1"/>
              </a:solidFill>
            </a:endParaRPr>
          </a:p>
          <a:p>
            <a:pPr indent="0" lvl="0" marL="0" marR="0" rtl="0" algn="l">
              <a:lnSpc>
                <a:spcPct val="115000"/>
              </a:lnSpc>
              <a:spcBef>
                <a:spcPts val="0"/>
              </a:spcBef>
              <a:spcAft>
                <a:spcPts val="0"/>
              </a:spcAft>
              <a:buNone/>
            </a:pPr>
            <a:r>
              <a:t/>
            </a:r>
            <a:endParaRPr sz="1300">
              <a:solidFill>
                <a:schemeClr val="dk1"/>
              </a:solidFill>
            </a:endParaRPr>
          </a:p>
        </p:txBody>
      </p:sp>
      <p:pic>
        <p:nvPicPr>
          <p:cNvPr id="774" name="Google Shape;774;p53"/>
          <p:cNvPicPr preferRelativeResize="0"/>
          <p:nvPr/>
        </p:nvPicPr>
        <p:blipFill rotWithShape="1">
          <a:blip r:embed="rId4">
            <a:alphaModFix/>
          </a:blip>
          <a:srcRect b="0" l="0" r="0" t="0"/>
          <a:stretch/>
        </p:blipFill>
        <p:spPr>
          <a:xfrm>
            <a:off x="6025225" y="3026125"/>
            <a:ext cx="1789750" cy="13140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5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780" name="Google Shape;780;p5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781" name="Google Shape;781;p5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Single Site Considerations</a:t>
            </a:r>
            <a:endParaRPr b="1" i="0" sz="1200" u="none" cap="none" strike="noStrike">
              <a:solidFill>
                <a:srgbClr val="0063BE"/>
              </a:solidFill>
              <a:highlight>
                <a:srgbClr val="D9EAD3"/>
              </a:highlight>
              <a:latin typeface="Arial"/>
              <a:ea typeface="Arial"/>
              <a:cs typeface="Arial"/>
              <a:sym typeface="Arial"/>
            </a:endParaRPr>
          </a:p>
        </p:txBody>
      </p:sp>
      <p:grpSp>
        <p:nvGrpSpPr>
          <p:cNvPr id="782" name="Google Shape;782;p54"/>
          <p:cNvGrpSpPr/>
          <p:nvPr/>
        </p:nvGrpSpPr>
        <p:grpSpPr>
          <a:xfrm>
            <a:off x="63500" y="4263966"/>
            <a:ext cx="7776001" cy="411480"/>
            <a:chOff x="63500" y="4263966"/>
            <a:chExt cx="7776001" cy="411480"/>
          </a:xfrm>
        </p:grpSpPr>
        <p:sp>
          <p:nvSpPr>
            <p:cNvPr id="783" name="Google Shape;783;p5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4" name="Google Shape;784;p5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785" name="Google Shape;785;p5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6" name="Google Shape;786;p54"/>
          <p:cNvSpPr txBox="1"/>
          <p:nvPr/>
        </p:nvSpPr>
        <p:spPr>
          <a:xfrm>
            <a:off x="51175" y="4957350"/>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Review the site considerations.</a:t>
            </a:r>
            <a:r>
              <a:rPr lang="en-GB" sz="1200">
                <a:solidFill>
                  <a:schemeClr val="dk1"/>
                </a:solidFill>
              </a:rPr>
              <a:t> </a:t>
            </a:r>
            <a:r>
              <a:rPr b="0" i="0" lang="en-GB" sz="1200" u="none" cap="none" strike="noStrike">
                <a:solidFill>
                  <a:schemeClr val="dk1"/>
                </a:solidFill>
                <a:latin typeface="Arial"/>
                <a:ea typeface="Arial"/>
                <a:cs typeface="Arial"/>
                <a:sym typeface="Arial"/>
              </a:rPr>
              <a:t>Mention that we will discuss color codes momentarily. </a:t>
            </a:r>
            <a:endParaRPr b="0" i="0" sz="1200" u="none" cap="none" strike="noStrike">
              <a:solidFill>
                <a:schemeClr val="dk1"/>
              </a:solidFill>
              <a:latin typeface="Arial"/>
              <a:ea typeface="Arial"/>
              <a:cs typeface="Arial"/>
              <a:sym typeface="Arial"/>
            </a:endParaRPr>
          </a:p>
        </p:txBody>
      </p:sp>
      <p:pic>
        <p:nvPicPr>
          <p:cNvPr id="787" name="Google Shape;787;p54"/>
          <p:cNvPicPr preferRelativeResize="0"/>
          <p:nvPr/>
        </p:nvPicPr>
        <p:blipFill rotWithShape="1">
          <a:blip r:embed="rId4">
            <a:alphaModFix/>
          </a:blip>
          <a:srcRect b="0" l="0" r="0" t="0"/>
          <a:stretch/>
        </p:blipFill>
        <p:spPr>
          <a:xfrm>
            <a:off x="4495800" y="935625"/>
            <a:ext cx="3166695" cy="3175941"/>
          </a:xfrm>
          <a:prstGeom prst="rect">
            <a:avLst/>
          </a:prstGeom>
          <a:noFill/>
          <a:ln>
            <a:noFill/>
          </a:ln>
        </p:spPr>
      </p:pic>
      <p:sp>
        <p:nvSpPr>
          <p:cNvPr id="788" name="Google Shape;788;p54"/>
          <p:cNvSpPr txBox="1"/>
          <p:nvPr/>
        </p:nvSpPr>
        <p:spPr>
          <a:xfrm>
            <a:off x="279150" y="859325"/>
            <a:ext cx="38478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Site Considerations include the following:</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Capacity Max systems support 15 trunked repeaters and 6 data revert repeaters per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Each repeater may have a backup repeater.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Normally, site frequencies must be in the same RF band.</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In two RF band systems, the sites can be co-located but must have different site IDs.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All frequencies must be unique with no re-use in the same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Site repeaters must have the same coverage footprint.</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Trunking repeaters must have the same color code within a site.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5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794" name="Google Shape;794;p5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795" name="Google Shape;795;p5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Multi-Site Considerations</a:t>
            </a:r>
            <a:endParaRPr b="1" i="0" sz="1200" u="none" cap="none" strike="noStrike">
              <a:solidFill>
                <a:srgbClr val="0063BE"/>
              </a:solidFill>
              <a:highlight>
                <a:srgbClr val="D9EAD3"/>
              </a:highlight>
              <a:latin typeface="Arial"/>
              <a:ea typeface="Arial"/>
              <a:cs typeface="Arial"/>
              <a:sym typeface="Arial"/>
            </a:endParaRPr>
          </a:p>
        </p:txBody>
      </p:sp>
      <p:grpSp>
        <p:nvGrpSpPr>
          <p:cNvPr id="796" name="Google Shape;796;p55"/>
          <p:cNvGrpSpPr/>
          <p:nvPr/>
        </p:nvGrpSpPr>
        <p:grpSpPr>
          <a:xfrm>
            <a:off x="63500" y="4263966"/>
            <a:ext cx="7776001" cy="411480"/>
            <a:chOff x="63500" y="4263966"/>
            <a:chExt cx="7776001" cy="411480"/>
          </a:xfrm>
        </p:grpSpPr>
        <p:sp>
          <p:nvSpPr>
            <p:cNvPr id="797" name="Google Shape;797;p5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8" name="Google Shape;798;p5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799" name="Google Shape;799;p5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0" name="Google Shape;800;p5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Review multi-site considerations.</a:t>
            </a:r>
            <a:endParaRPr b="0" i="0" sz="1200" u="none" cap="none" strike="noStrike">
              <a:solidFill>
                <a:schemeClr val="dk1"/>
              </a:solidFill>
              <a:latin typeface="Arial"/>
              <a:ea typeface="Arial"/>
              <a:cs typeface="Arial"/>
              <a:sym typeface="Arial"/>
            </a:endParaRPr>
          </a:p>
        </p:txBody>
      </p:sp>
      <p:pic>
        <p:nvPicPr>
          <p:cNvPr id="801" name="Google Shape;801;p55"/>
          <p:cNvPicPr preferRelativeResize="0"/>
          <p:nvPr/>
        </p:nvPicPr>
        <p:blipFill rotWithShape="1">
          <a:blip r:embed="rId4">
            <a:alphaModFix/>
          </a:blip>
          <a:srcRect b="0" l="0" r="0" t="0"/>
          <a:stretch/>
        </p:blipFill>
        <p:spPr>
          <a:xfrm>
            <a:off x="1081139" y="630825"/>
            <a:ext cx="5740723" cy="2055324"/>
          </a:xfrm>
          <a:prstGeom prst="rect">
            <a:avLst/>
          </a:prstGeom>
          <a:noFill/>
          <a:ln>
            <a:noFill/>
          </a:ln>
        </p:spPr>
      </p:pic>
      <p:sp>
        <p:nvSpPr>
          <p:cNvPr id="802" name="Google Shape;802;p55"/>
          <p:cNvSpPr txBox="1"/>
          <p:nvPr/>
        </p:nvSpPr>
        <p:spPr>
          <a:xfrm>
            <a:off x="2740950" y="2593950"/>
            <a:ext cx="26103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Circles represent areas of RF coverage.</a:t>
            </a:r>
            <a:endParaRPr b="0" i="0" sz="1200" u="none" cap="none" strike="noStrike">
              <a:solidFill>
                <a:srgbClr val="000000"/>
              </a:solidFill>
              <a:latin typeface="Calibri"/>
              <a:ea typeface="Calibri"/>
              <a:cs typeface="Calibri"/>
              <a:sym typeface="Calibri"/>
            </a:endParaRPr>
          </a:p>
        </p:txBody>
      </p:sp>
      <p:sp>
        <p:nvSpPr>
          <p:cNvPr id="803" name="Google Shape;803;p55"/>
          <p:cNvSpPr txBox="1"/>
          <p:nvPr/>
        </p:nvSpPr>
        <p:spPr>
          <a:xfrm>
            <a:off x="294250" y="2850325"/>
            <a:ext cx="7423800" cy="14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Multi-Site considerations include the following:</a:t>
            </a:r>
            <a:endParaRPr b="0" i="0" sz="1200" u="none" cap="none" strike="noStrike">
              <a:solidFill>
                <a:srgbClr val="000000"/>
              </a:solidFill>
              <a:latin typeface="Calibri"/>
              <a:ea typeface="Calibri"/>
              <a:cs typeface="Calibri"/>
              <a:sym typeface="Calibri"/>
            </a:endParaRPr>
          </a:p>
          <a:p>
            <a:pPr indent="-279400" lvl="0" marL="457200" marR="0" rtl="0" algn="l">
              <a:lnSpc>
                <a:spcPct val="115000"/>
              </a:lnSpc>
              <a:spcBef>
                <a:spcPts val="600"/>
              </a:spcBef>
              <a:spcAft>
                <a:spcPts val="0"/>
              </a:spcAft>
              <a:buClr>
                <a:srgbClr val="000000"/>
              </a:buClr>
              <a:buSzPts val="800"/>
              <a:buFont typeface="Calibri"/>
              <a:buChar char="●"/>
            </a:pPr>
            <a:r>
              <a:rPr b="0" i="0" lang="en-GB" sz="1000" u="none" cap="none" strike="noStrike">
                <a:solidFill>
                  <a:schemeClr val="dk1"/>
                </a:solidFill>
                <a:latin typeface="Arial"/>
                <a:ea typeface="Arial"/>
                <a:cs typeface="Arial"/>
                <a:sym typeface="Arial"/>
              </a:rPr>
              <a:t>Frequencies may be reused at different sites where coverage does not overlap.</a:t>
            </a:r>
            <a:endParaRPr b="0" i="0" sz="1000" u="none" cap="none" strike="noStrike">
              <a:solidFill>
                <a:schemeClr val="dk1"/>
              </a:solidFill>
              <a:latin typeface="Arial"/>
              <a:ea typeface="Arial"/>
              <a:cs typeface="Arial"/>
              <a:sym typeface="Arial"/>
            </a:endParaRPr>
          </a:p>
          <a:p>
            <a:pPr indent="-279400" lvl="0" marL="457200" marR="0" rtl="0" algn="l">
              <a:lnSpc>
                <a:spcPct val="115000"/>
              </a:lnSpc>
              <a:spcBef>
                <a:spcPts val="0"/>
              </a:spcBef>
              <a:spcAft>
                <a:spcPts val="0"/>
              </a:spcAft>
              <a:buClr>
                <a:srgbClr val="000000"/>
              </a:buClr>
              <a:buSzPts val="800"/>
              <a:buFont typeface="Calibri"/>
              <a:buChar char="●"/>
            </a:pPr>
            <a:r>
              <a:rPr b="0" i="0" lang="en-GB" sz="1000" u="none" cap="none" strike="noStrike">
                <a:solidFill>
                  <a:schemeClr val="dk1"/>
                </a:solidFill>
                <a:latin typeface="Arial"/>
                <a:ea typeface="Arial"/>
                <a:cs typeface="Arial"/>
                <a:sym typeface="Arial"/>
              </a:rPr>
              <a:t>Any time a frequency is reused, different color codes must also be used.</a:t>
            </a:r>
            <a:endParaRPr b="0" i="0" sz="1000" u="none" cap="none" strike="noStrike">
              <a:solidFill>
                <a:schemeClr val="dk1"/>
              </a:solidFill>
              <a:latin typeface="Arial"/>
              <a:ea typeface="Arial"/>
              <a:cs typeface="Arial"/>
              <a:sym typeface="Arial"/>
            </a:endParaRPr>
          </a:p>
          <a:p>
            <a:pPr indent="-279400" lvl="0" marL="457200" marR="0" rtl="0" algn="l">
              <a:lnSpc>
                <a:spcPct val="115000"/>
              </a:lnSpc>
              <a:spcBef>
                <a:spcPts val="0"/>
              </a:spcBef>
              <a:spcAft>
                <a:spcPts val="0"/>
              </a:spcAft>
              <a:buClr>
                <a:srgbClr val="000000"/>
              </a:buClr>
              <a:buSzPts val="800"/>
              <a:buFont typeface="Calibri"/>
              <a:buChar char="●"/>
            </a:pPr>
            <a:r>
              <a:rPr b="0" i="0" lang="en-GB" sz="1000" u="none" cap="none" strike="noStrike">
                <a:solidFill>
                  <a:schemeClr val="dk1"/>
                </a:solidFill>
                <a:latin typeface="Arial"/>
                <a:ea typeface="Arial"/>
                <a:cs typeface="Arial"/>
                <a:sym typeface="Arial"/>
              </a:rPr>
              <a:t>For call processing to function, all trunking repeaters at a site must be in the same color code. Data revert repeaters may have different color codes.</a:t>
            </a:r>
            <a:endParaRPr b="0" i="0" sz="1000" u="none" cap="none" strike="noStrike">
              <a:solidFill>
                <a:schemeClr val="dk1"/>
              </a:solidFill>
              <a:latin typeface="Arial"/>
              <a:ea typeface="Arial"/>
              <a:cs typeface="Arial"/>
              <a:sym typeface="Arial"/>
            </a:endParaRPr>
          </a:p>
          <a:p>
            <a:pPr indent="-279400" lvl="0" marL="457200" marR="0" rtl="0" algn="l">
              <a:lnSpc>
                <a:spcPct val="115000"/>
              </a:lnSpc>
              <a:spcBef>
                <a:spcPts val="0"/>
              </a:spcBef>
              <a:spcAft>
                <a:spcPts val="0"/>
              </a:spcAft>
              <a:buClr>
                <a:srgbClr val="000000"/>
              </a:buClr>
              <a:buSzPts val="800"/>
              <a:buFont typeface="Calibri"/>
              <a:buChar char="●"/>
            </a:pPr>
            <a:r>
              <a:rPr b="0" i="0" lang="en-GB" sz="1000" u="none" cap="none" strike="noStrike">
                <a:solidFill>
                  <a:schemeClr val="dk1"/>
                </a:solidFill>
                <a:latin typeface="Arial"/>
                <a:ea typeface="Arial"/>
                <a:cs typeface="Arial"/>
                <a:sym typeface="Arial"/>
              </a:rPr>
              <a:t>For multiple network sites accessed by a single SU, the sites would usually be in the same RF band. The exception to this is the Dual Band 800/900 SU.</a:t>
            </a:r>
            <a:endParaRPr b="0" i="0" sz="800" u="none" cap="none" strike="noStrik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56"/>
          <p:cNvSpPr txBox="1"/>
          <p:nvPr>
            <p:ph idx="1" type="body"/>
          </p:nvPr>
        </p:nvSpPr>
        <p:spPr>
          <a:xfrm>
            <a:off x="7902900" y="317063"/>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Add lines below text for user to be able to write on.</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809" name="Google Shape;809;p56"/>
          <p:cNvSpPr txBox="1"/>
          <p:nvPr>
            <p:ph idx="12" type="sldNum"/>
          </p:nvPr>
        </p:nvSpPr>
        <p:spPr>
          <a:xfrm>
            <a:off x="5326909" y="-2961"/>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810" name="Google Shape;810;p56"/>
          <p:cNvSpPr txBox="1"/>
          <p:nvPr/>
        </p:nvSpPr>
        <p:spPr>
          <a:xfrm>
            <a:off x="51075" y="317438"/>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Sources of Information to Predict Usage</a:t>
            </a:r>
            <a:endParaRPr b="1" i="0" sz="1200" u="none" cap="none" strike="noStrike">
              <a:solidFill>
                <a:srgbClr val="0063BE"/>
              </a:solidFill>
              <a:highlight>
                <a:srgbClr val="D9EAD3"/>
              </a:highlight>
              <a:latin typeface="Arial"/>
              <a:ea typeface="Arial"/>
              <a:cs typeface="Arial"/>
              <a:sym typeface="Arial"/>
            </a:endParaRPr>
          </a:p>
        </p:txBody>
      </p:sp>
      <p:grpSp>
        <p:nvGrpSpPr>
          <p:cNvPr id="811" name="Google Shape;811;p56"/>
          <p:cNvGrpSpPr/>
          <p:nvPr/>
        </p:nvGrpSpPr>
        <p:grpSpPr>
          <a:xfrm>
            <a:off x="63400" y="4266779"/>
            <a:ext cx="7776001" cy="411480"/>
            <a:chOff x="63500" y="4263966"/>
            <a:chExt cx="7776001" cy="411480"/>
          </a:xfrm>
        </p:grpSpPr>
        <p:sp>
          <p:nvSpPr>
            <p:cNvPr id="812" name="Google Shape;812;p5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3" name="Google Shape;813;p5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814" name="Google Shape;814;p5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15" name="Google Shape;815;p56"/>
          <p:cNvSpPr txBox="1"/>
          <p:nvPr/>
        </p:nvSpPr>
        <p:spPr>
          <a:xfrm>
            <a:off x="63400" y="4960088"/>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An important part of planning for a Capacity Max system is properly sizing the system. The size of a system is often determined by the quantities of: radios, RF sites, trunked repeaters, data revert repeaters, and voice talk paths for dispatch, telephony and voice logging. The first step to determine these quantities is to predict the system usage. If hard data is not available, you should use estimates.</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System usage came be predicted by considering some or all of the following: </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•The number of simultaneously active radio users in the system and at each site</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•The radio user’s call rate and call duration</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•The average number of sites participating in a call</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•The voice console call rate and call duration</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•The number of outbound data application transmissions per hour</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•The inbound periodic location transmissions per user</a:t>
            </a:r>
            <a:endParaRPr b="0" i="0" sz="800" u="none" cap="none" strike="noStrike">
              <a:solidFill>
                <a:schemeClr val="dk1"/>
              </a:solidFill>
              <a:latin typeface="Arial"/>
              <a:ea typeface="Arial"/>
              <a:cs typeface="Arial"/>
              <a:sym typeface="Arial"/>
            </a:endParaRPr>
          </a:p>
        </p:txBody>
      </p:sp>
      <p:sp>
        <p:nvSpPr>
          <p:cNvPr id="816" name="Google Shape;816;p56"/>
          <p:cNvSpPr txBox="1"/>
          <p:nvPr/>
        </p:nvSpPr>
        <p:spPr>
          <a:xfrm>
            <a:off x="286600" y="915713"/>
            <a:ext cx="6699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What are the sources of information we can use to predict usage?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In the space below, list some considerations which can help determine system usage levels.</a:t>
            </a:r>
            <a:endParaRPr b="0" i="0" sz="1400" u="none" cap="none" strike="noStrike">
              <a:solidFill>
                <a:srgbClr val="000000"/>
              </a:solidFill>
              <a:latin typeface="Calibri"/>
              <a:ea typeface="Calibri"/>
              <a:cs typeface="Calibri"/>
              <a:sym typeface="Calibri"/>
            </a:endParaRPr>
          </a:p>
        </p:txBody>
      </p:sp>
      <p:cxnSp>
        <p:nvCxnSpPr>
          <p:cNvPr id="817" name="Google Shape;817;p56"/>
          <p:cNvCxnSpPr/>
          <p:nvPr/>
        </p:nvCxnSpPr>
        <p:spPr>
          <a:xfrm flipH="1" rot="10800000">
            <a:off x="437475" y="2122163"/>
            <a:ext cx="7016400" cy="15000"/>
          </a:xfrm>
          <a:prstGeom prst="straightConnector1">
            <a:avLst/>
          </a:prstGeom>
          <a:noFill/>
          <a:ln cap="flat" cmpd="sng" w="9525">
            <a:solidFill>
              <a:schemeClr val="dk2"/>
            </a:solidFill>
            <a:prstDash val="solid"/>
            <a:round/>
            <a:headEnd len="sm" w="sm" type="none"/>
            <a:tailEnd len="sm" w="sm" type="none"/>
          </a:ln>
        </p:spPr>
      </p:cxnSp>
      <p:cxnSp>
        <p:nvCxnSpPr>
          <p:cNvPr id="818" name="Google Shape;818;p56"/>
          <p:cNvCxnSpPr/>
          <p:nvPr/>
        </p:nvCxnSpPr>
        <p:spPr>
          <a:xfrm flipH="1" rot="10800000">
            <a:off x="443200" y="2464688"/>
            <a:ext cx="7016400" cy="15000"/>
          </a:xfrm>
          <a:prstGeom prst="straightConnector1">
            <a:avLst/>
          </a:prstGeom>
          <a:noFill/>
          <a:ln cap="flat" cmpd="sng" w="9525">
            <a:solidFill>
              <a:schemeClr val="dk2"/>
            </a:solidFill>
            <a:prstDash val="solid"/>
            <a:round/>
            <a:headEnd len="sm" w="sm" type="none"/>
            <a:tailEnd len="sm" w="sm" type="none"/>
          </a:ln>
        </p:spPr>
      </p:cxnSp>
      <p:cxnSp>
        <p:nvCxnSpPr>
          <p:cNvPr id="819" name="Google Shape;819;p56"/>
          <p:cNvCxnSpPr/>
          <p:nvPr/>
        </p:nvCxnSpPr>
        <p:spPr>
          <a:xfrm flipH="1" rot="10800000">
            <a:off x="437475" y="2807963"/>
            <a:ext cx="7016400" cy="15000"/>
          </a:xfrm>
          <a:prstGeom prst="straightConnector1">
            <a:avLst/>
          </a:prstGeom>
          <a:noFill/>
          <a:ln cap="flat" cmpd="sng" w="9525">
            <a:solidFill>
              <a:schemeClr val="dk2"/>
            </a:solidFill>
            <a:prstDash val="solid"/>
            <a:round/>
            <a:headEnd len="sm" w="sm" type="none"/>
            <a:tailEnd len="sm" w="sm" type="none"/>
          </a:ln>
        </p:spPr>
      </p:cxnSp>
      <p:cxnSp>
        <p:nvCxnSpPr>
          <p:cNvPr id="820" name="Google Shape;820;p56"/>
          <p:cNvCxnSpPr/>
          <p:nvPr/>
        </p:nvCxnSpPr>
        <p:spPr>
          <a:xfrm flipH="1" rot="10800000">
            <a:off x="437475" y="3188963"/>
            <a:ext cx="7016400" cy="15000"/>
          </a:xfrm>
          <a:prstGeom prst="straightConnector1">
            <a:avLst/>
          </a:prstGeom>
          <a:noFill/>
          <a:ln cap="flat" cmpd="sng" w="9525">
            <a:solidFill>
              <a:schemeClr val="dk2"/>
            </a:solidFill>
            <a:prstDash val="solid"/>
            <a:round/>
            <a:headEnd len="sm" w="sm" type="none"/>
            <a:tailEnd len="sm" w="sm" type="none"/>
          </a:ln>
        </p:spPr>
      </p:cxnSp>
      <p:cxnSp>
        <p:nvCxnSpPr>
          <p:cNvPr id="821" name="Google Shape;821;p56"/>
          <p:cNvCxnSpPr/>
          <p:nvPr/>
        </p:nvCxnSpPr>
        <p:spPr>
          <a:xfrm flipH="1" rot="10800000">
            <a:off x="437475" y="3569963"/>
            <a:ext cx="7016400" cy="15000"/>
          </a:xfrm>
          <a:prstGeom prst="straightConnector1">
            <a:avLst/>
          </a:prstGeom>
          <a:noFill/>
          <a:ln cap="flat" cmpd="sng" w="9525">
            <a:solidFill>
              <a:schemeClr val="dk2"/>
            </a:solidFill>
            <a:prstDash val="solid"/>
            <a:round/>
            <a:headEnd len="sm" w="sm" type="none"/>
            <a:tailEnd len="sm" w="sm" type="none"/>
          </a:ln>
        </p:spPr>
      </p:cxnSp>
      <p:cxnSp>
        <p:nvCxnSpPr>
          <p:cNvPr id="822" name="Google Shape;822;p56"/>
          <p:cNvCxnSpPr/>
          <p:nvPr/>
        </p:nvCxnSpPr>
        <p:spPr>
          <a:xfrm flipH="1" rot="10800000">
            <a:off x="437475" y="3950963"/>
            <a:ext cx="7016400" cy="15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5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828" name="Google Shape;828;p5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829" name="Google Shape;829;p5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Sources of Information to Predict Usage</a:t>
            </a:r>
            <a:endParaRPr b="1" i="0" sz="1200" u="none" cap="none" strike="noStrike">
              <a:solidFill>
                <a:srgbClr val="0063BE"/>
              </a:solidFill>
              <a:highlight>
                <a:srgbClr val="D9EAD3"/>
              </a:highlight>
              <a:latin typeface="Arial"/>
              <a:ea typeface="Arial"/>
              <a:cs typeface="Arial"/>
              <a:sym typeface="Arial"/>
            </a:endParaRPr>
          </a:p>
        </p:txBody>
      </p:sp>
      <p:grpSp>
        <p:nvGrpSpPr>
          <p:cNvPr id="830" name="Google Shape;830;p57"/>
          <p:cNvGrpSpPr/>
          <p:nvPr/>
        </p:nvGrpSpPr>
        <p:grpSpPr>
          <a:xfrm>
            <a:off x="63500" y="4263966"/>
            <a:ext cx="7776001" cy="411480"/>
            <a:chOff x="63500" y="4263966"/>
            <a:chExt cx="7776001" cy="411480"/>
          </a:xfrm>
        </p:grpSpPr>
        <p:sp>
          <p:nvSpPr>
            <p:cNvPr id="831" name="Google Shape;831;p5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2" name="Google Shape;832;p5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833" name="Google Shape;833;p5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34" name="Google Shape;834;p5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If replacing a system, this number might be easy to acquire, but if installing a new system a series of customer interviews with pointed questions will be necessary.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br>
              <a:rPr b="0" i="0" lang="en-GB" sz="1200" u="none" cap="none" strike="noStrike">
                <a:solidFill>
                  <a:schemeClr val="dk1"/>
                </a:solidFill>
                <a:latin typeface="Arial"/>
                <a:ea typeface="Arial"/>
                <a:cs typeface="Arial"/>
                <a:sym typeface="Arial"/>
              </a:rPr>
            </a:br>
            <a:r>
              <a:rPr b="0" i="0" lang="en-GB" sz="1200" u="none" cap="none" strike="noStrike">
                <a:solidFill>
                  <a:schemeClr val="dk1"/>
                </a:solidFill>
                <a:latin typeface="Arial"/>
                <a:ea typeface="Arial"/>
                <a:cs typeface="Arial"/>
                <a:sym typeface="Arial"/>
              </a:rPr>
              <a:t>The total number of radios purchased for a system does not mean all will be active at any given time (for example shift workers). Use the peak number of simultaneous active users by reviewing log files. Also consider future radio system expansion or usage during special events. </a:t>
            </a:r>
            <a:endParaRPr b="0" i="0" sz="1200" u="none" cap="none" strike="noStrike">
              <a:solidFill>
                <a:schemeClr val="dk1"/>
              </a:solidFill>
              <a:latin typeface="Arial"/>
              <a:ea typeface="Arial"/>
              <a:cs typeface="Arial"/>
              <a:sym typeface="Arial"/>
            </a:endParaRPr>
          </a:p>
        </p:txBody>
      </p:sp>
      <p:pic>
        <p:nvPicPr>
          <p:cNvPr id="835" name="Google Shape;835;p57"/>
          <p:cNvPicPr preferRelativeResize="0"/>
          <p:nvPr/>
        </p:nvPicPr>
        <p:blipFill rotWithShape="1">
          <a:blip r:embed="rId4">
            <a:alphaModFix/>
          </a:blip>
          <a:srcRect b="0" l="0" r="0" t="0"/>
          <a:stretch/>
        </p:blipFill>
        <p:spPr>
          <a:xfrm>
            <a:off x="6314799" y="2774999"/>
            <a:ext cx="1442200" cy="1442200"/>
          </a:xfrm>
          <a:prstGeom prst="rect">
            <a:avLst/>
          </a:prstGeom>
          <a:noFill/>
          <a:ln>
            <a:noFill/>
          </a:ln>
        </p:spPr>
      </p:pic>
      <p:sp>
        <p:nvSpPr>
          <p:cNvPr id="836" name="Google Shape;836;p57"/>
          <p:cNvSpPr txBox="1"/>
          <p:nvPr/>
        </p:nvSpPr>
        <p:spPr>
          <a:xfrm>
            <a:off x="279150" y="1133950"/>
            <a:ext cx="5794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Sources of Information which can be used to Predict Usage: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Interviewing the customer.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Reviewing log files of any existing radio system.</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Reviewing typical usage profiles.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State the Objectives</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06" name="Google Shape;206;p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07" name="Google Shape;207;p5"/>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Course Objectives</a:t>
            </a:r>
            <a:endParaRPr b="1" i="0" sz="1200" u="none" cap="none" strike="noStrike">
              <a:solidFill>
                <a:srgbClr val="000000"/>
              </a:solidFill>
              <a:latin typeface="Arial"/>
              <a:ea typeface="Arial"/>
              <a:cs typeface="Arial"/>
              <a:sym typeface="Arial"/>
            </a:endParaRPr>
          </a:p>
        </p:txBody>
      </p:sp>
      <p:grpSp>
        <p:nvGrpSpPr>
          <p:cNvPr id="208" name="Google Shape;208;p5"/>
          <p:cNvGrpSpPr/>
          <p:nvPr/>
        </p:nvGrpSpPr>
        <p:grpSpPr>
          <a:xfrm>
            <a:off x="63500" y="4263966"/>
            <a:ext cx="7776001" cy="411480"/>
            <a:chOff x="63500" y="4263966"/>
            <a:chExt cx="7776001" cy="411480"/>
          </a:xfrm>
        </p:grpSpPr>
        <p:sp>
          <p:nvSpPr>
            <p:cNvPr id="209" name="Google Shape;209;p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0" name="Google Shape;210;p5"/>
            <p:cNvPicPr preferRelativeResize="0"/>
            <p:nvPr/>
          </p:nvPicPr>
          <p:blipFill rotWithShape="1">
            <a:blip r:embed="rId4">
              <a:alphaModFix/>
            </a:blip>
            <a:srcRect b="0" l="0" r="0" t="0"/>
            <a:stretch/>
          </p:blipFill>
          <p:spPr>
            <a:xfrm>
              <a:off x="78370" y="4263966"/>
              <a:ext cx="411480" cy="411480"/>
            </a:xfrm>
            <a:prstGeom prst="rect">
              <a:avLst/>
            </a:prstGeom>
            <a:noFill/>
            <a:ln>
              <a:noFill/>
            </a:ln>
          </p:spPr>
        </p:pic>
        <p:sp>
          <p:nvSpPr>
            <p:cNvPr id="211" name="Google Shape;211;p5"/>
            <p:cNvSpPr/>
            <p:nvPr/>
          </p:nvSpPr>
          <p:spPr>
            <a:xfrm flipH="1" rot="-5400000">
              <a:off x="7378138" y="4194463"/>
              <a:ext cx="352700" cy="570025"/>
            </a:xfrm>
            <a:prstGeom prst="flowChartManualInput">
              <a:avLst/>
            </a:prstGeom>
            <a:solidFill>
              <a:srgbClr val="3B3B3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2" name="Google Shape;212;p5"/>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At the end of this course, you should be able to:</a:t>
            </a:r>
            <a:endParaRPr b="1" i="0" sz="1100" u="none" cap="none" strike="noStrike">
              <a:solidFill>
                <a:srgbClr val="000000"/>
              </a:solidFill>
              <a:latin typeface="Arial"/>
              <a:ea typeface="Arial"/>
              <a:cs typeface="Arial"/>
              <a:sym typeface="Arial"/>
            </a:endParaRPr>
          </a:p>
          <a:p>
            <a:pPr indent="-298450" lvl="0" marL="457200" marR="0" rtl="0" algn="l">
              <a:lnSpc>
                <a:spcPct val="100000"/>
              </a:lnSpc>
              <a:spcBef>
                <a:spcPts val="120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Design a simple Capacity Max system.</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Calculate Capacity Max capacity and bandwidth using a case scenario and system design tools.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Create an equipment list, Licensing, frequency planning, and IP network plan.</a:t>
            </a:r>
            <a:endParaRPr b="0" i="0" sz="1100" u="none" cap="none" strike="noStrike">
              <a:solidFill>
                <a:srgbClr val="000000"/>
              </a:solidFill>
              <a:latin typeface="Arial"/>
              <a:ea typeface="Arial"/>
              <a:cs typeface="Arial"/>
              <a:sym typeface="Arial"/>
            </a:endParaRPr>
          </a:p>
        </p:txBody>
      </p:sp>
      <p:sp>
        <p:nvSpPr>
          <p:cNvPr id="213" name="Google Shape;213;p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5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842" name="Google Shape;842;p5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843" name="Google Shape;843;p5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Typical Usage Profiles</a:t>
            </a:r>
            <a:endParaRPr b="1" i="0" sz="1200" u="none" cap="none" strike="noStrike">
              <a:solidFill>
                <a:srgbClr val="0063BE"/>
              </a:solidFill>
              <a:highlight>
                <a:srgbClr val="D9EAD3"/>
              </a:highlight>
              <a:latin typeface="Arial"/>
              <a:ea typeface="Arial"/>
              <a:cs typeface="Arial"/>
              <a:sym typeface="Arial"/>
            </a:endParaRPr>
          </a:p>
        </p:txBody>
      </p:sp>
      <p:grpSp>
        <p:nvGrpSpPr>
          <p:cNvPr id="844" name="Google Shape;844;p58"/>
          <p:cNvGrpSpPr/>
          <p:nvPr/>
        </p:nvGrpSpPr>
        <p:grpSpPr>
          <a:xfrm>
            <a:off x="63500" y="4263966"/>
            <a:ext cx="7776001" cy="411480"/>
            <a:chOff x="63500" y="4263966"/>
            <a:chExt cx="7776001" cy="411480"/>
          </a:xfrm>
        </p:grpSpPr>
        <p:sp>
          <p:nvSpPr>
            <p:cNvPr id="845" name="Google Shape;845;p5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6" name="Google Shape;846;p5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847" name="Google Shape;847;p5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8" name="Google Shape;848;p5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49" name="Google Shape;849;p58"/>
          <p:cNvPicPr preferRelativeResize="0"/>
          <p:nvPr/>
        </p:nvPicPr>
        <p:blipFill rotWithShape="1">
          <a:blip r:embed="rId4">
            <a:alphaModFix/>
          </a:blip>
          <a:srcRect b="0" l="0" r="0" t="0"/>
          <a:stretch/>
        </p:blipFill>
        <p:spPr>
          <a:xfrm>
            <a:off x="5489338" y="2761825"/>
            <a:ext cx="2187825" cy="1334350"/>
          </a:xfrm>
          <a:prstGeom prst="rect">
            <a:avLst/>
          </a:prstGeom>
          <a:noFill/>
          <a:ln>
            <a:noFill/>
          </a:ln>
        </p:spPr>
      </p:pic>
      <p:sp>
        <p:nvSpPr>
          <p:cNvPr id="850" name="Google Shape;850;p58"/>
          <p:cNvSpPr txBox="1"/>
          <p:nvPr/>
        </p:nvSpPr>
        <p:spPr>
          <a:xfrm>
            <a:off x="279150" y="950625"/>
            <a:ext cx="6428100" cy="2359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600"/>
              </a:spcBef>
              <a:spcAft>
                <a:spcPts val="0"/>
              </a:spcAft>
              <a:buClr>
                <a:schemeClr val="dk1"/>
              </a:buClr>
              <a:buSzPts val="1100"/>
              <a:buFont typeface="Arial"/>
              <a:buNone/>
            </a:pPr>
            <a:r>
              <a:rPr b="0" i="0" lang="en-GB" sz="1800" u="none" cap="none" strike="noStrike">
                <a:solidFill>
                  <a:schemeClr val="dk1"/>
                </a:solidFill>
                <a:latin typeface="Arial"/>
                <a:ea typeface="Arial"/>
                <a:cs typeface="Arial"/>
                <a:sym typeface="Arial"/>
              </a:rPr>
              <a:t>What are typical usage profiles?</a:t>
            </a:r>
            <a:endParaRPr b="0" i="0" sz="1800" u="none" cap="none" strike="noStrike">
              <a:solidFill>
                <a:schemeClr val="dk1"/>
              </a:solidFill>
              <a:latin typeface="Arial"/>
              <a:ea typeface="Arial"/>
              <a:cs typeface="Arial"/>
              <a:sym typeface="Arial"/>
            </a:endParaRPr>
          </a:p>
          <a:p>
            <a:pPr indent="-304800" lvl="0" marL="457200" marR="0" rtl="0" algn="l">
              <a:lnSpc>
                <a:spcPct val="115000"/>
              </a:lnSpc>
              <a:spcBef>
                <a:spcPts val="600"/>
              </a:spcBef>
              <a:spcAft>
                <a:spcPts val="0"/>
              </a:spcAft>
              <a:buClr>
                <a:schemeClr val="dk1"/>
              </a:buClr>
              <a:buSzPts val="1200"/>
              <a:buFont typeface="Arial"/>
              <a:buChar char="●"/>
            </a:pPr>
            <a:r>
              <a:rPr b="0" i="0" lang="en-GB" sz="1200" u="none" cap="none" strike="noStrike">
                <a:solidFill>
                  <a:schemeClr val="dk1"/>
                </a:solidFill>
                <a:latin typeface="Arial"/>
                <a:ea typeface="Arial"/>
                <a:cs typeface="Arial"/>
                <a:sym typeface="Arial"/>
              </a:rPr>
              <a:t>If historic call logs are not available from the customer, typical usage profiles can be used to help product predicted usage levels for system planning purposes.</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en-GB" sz="1200" u="none" cap="none" strike="noStrike">
                <a:solidFill>
                  <a:schemeClr val="dk1"/>
                </a:solidFill>
                <a:latin typeface="Arial"/>
                <a:ea typeface="Arial"/>
                <a:cs typeface="Arial"/>
                <a:sym typeface="Arial"/>
              </a:rPr>
              <a:t>Motorola SoIutions Engineering has done extensive research and has attempted to create "typical" usage profiles and charts to provide guidance in determining a prediction of typical usage levels.</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en-GB" sz="1200" u="none" cap="none" strike="noStrike">
                <a:solidFill>
                  <a:schemeClr val="dk1"/>
                </a:solidFill>
                <a:latin typeface="Arial"/>
                <a:ea typeface="Arial"/>
                <a:cs typeface="Arial"/>
                <a:sym typeface="Arial"/>
              </a:rPr>
              <a:t>It is possible to create additional usage profiles based on customer requirement, if there’s such a need.</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5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856" name="Google Shape;856;p5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857" name="Google Shape;857;p5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Typical Usage Profiles</a:t>
            </a:r>
            <a:endParaRPr b="1" i="0" sz="1200" u="none" cap="none" strike="noStrike">
              <a:solidFill>
                <a:srgbClr val="0063BE"/>
              </a:solidFill>
              <a:highlight>
                <a:srgbClr val="D9EAD3"/>
              </a:highlight>
              <a:latin typeface="Arial"/>
              <a:ea typeface="Arial"/>
              <a:cs typeface="Arial"/>
              <a:sym typeface="Arial"/>
            </a:endParaRPr>
          </a:p>
        </p:txBody>
      </p:sp>
      <p:grpSp>
        <p:nvGrpSpPr>
          <p:cNvPr id="858" name="Google Shape;858;p59"/>
          <p:cNvGrpSpPr/>
          <p:nvPr/>
        </p:nvGrpSpPr>
        <p:grpSpPr>
          <a:xfrm>
            <a:off x="63500" y="4263966"/>
            <a:ext cx="7776001" cy="411480"/>
            <a:chOff x="63500" y="4263966"/>
            <a:chExt cx="7776001" cy="411480"/>
          </a:xfrm>
        </p:grpSpPr>
        <p:sp>
          <p:nvSpPr>
            <p:cNvPr id="859" name="Google Shape;859;p5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0" name="Google Shape;860;p5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861" name="Google Shape;861;p5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62" name="Google Shape;862;p5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Instructor reviews meaning of values and how to use chart with learners.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sng" cap="none" strike="noStrike">
                <a:solidFill>
                  <a:srgbClr val="000000"/>
                </a:solidFill>
                <a:latin typeface="Arial"/>
                <a:ea typeface="Arial"/>
                <a:cs typeface="Arial"/>
                <a:sym typeface="Arial"/>
              </a:rPr>
              <a:t>Highlighted data goes into tool</a:t>
            </a:r>
            <a:endParaRPr b="1" i="0" sz="11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If replacing a system, this number might be easy to acquire, but if installing a new system a series of customer interviews with pointed questions will be necessary.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r>
              <a:rPr b="0" i="0" lang="en-GB" sz="1100" u="none" cap="none" strike="noStrike">
                <a:solidFill>
                  <a:srgbClr val="000000"/>
                </a:solidFill>
                <a:latin typeface="Arial"/>
                <a:ea typeface="Arial"/>
                <a:cs typeface="Arial"/>
                <a:sym typeface="Arial"/>
              </a:rPr>
              <a:t>The total number of radios purchased for a system does not mean all will be active at any given time (for example shift workers). Use the peak number of simultaneous active users by reviewing log files. Also consider future radio system expansion or usage during special events.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63" name="Google Shape;863;p59"/>
          <p:cNvPicPr preferRelativeResize="0"/>
          <p:nvPr/>
        </p:nvPicPr>
        <p:blipFill rotWithShape="1">
          <a:blip r:embed="rId4">
            <a:alphaModFix/>
          </a:blip>
          <a:srcRect b="0" l="0" r="0" t="0"/>
          <a:stretch/>
        </p:blipFill>
        <p:spPr>
          <a:xfrm>
            <a:off x="152400" y="935625"/>
            <a:ext cx="7582625" cy="3175941"/>
          </a:xfrm>
          <a:prstGeom prst="rect">
            <a:avLst/>
          </a:prstGeom>
          <a:noFill/>
          <a:ln>
            <a:noFill/>
          </a:ln>
        </p:spPr>
      </p:pic>
      <p:pic>
        <p:nvPicPr>
          <p:cNvPr id="864" name="Google Shape;864;p59"/>
          <p:cNvPicPr preferRelativeResize="0"/>
          <p:nvPr/>
        </p:nvPicPr>
        <p:blipFill rotWithShape="1">
          <a:blip r:embed="rId5">
            <a:alphaModFix/>
          </a:blip>
          <a:srcRect b="0" l="0" r="0" t="0"/>
          <a:stretch/>
        </p:blipFill>
        <p:spPr>
          <a:xfrm>
            <a:off x="6023025" y="935625"/>
            <a:ext cx="1712000" cy="30931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870" name="Google Shape;870;p6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871" name="Google Shape;871;p60"/>
          <p:cNvSpPr txBox="1"/>
          <p:nvPr/>
        </p:nvSpPr>
        <p:spPr>
          <a:xfrm>
            <a:off x="51175" y="314625"/>
            <a:ext cx="74859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Determining the Quantity and Location of Physical RF Sites</a:t>
            </a:r>
            <a:endParaRPr b="1" i="0" sz="1200" u="none" cap="none" strike="noStrike">
              <a:solidFill>
                <a:srgbClr val="0063BE"/>
              </a:solidFill>
              <a:highlight>
                <a:srgbClr val="D9EAD3"/>
              </a:highlight>
              <a:latin typeface="Arial"/>
              <a:ea typeface="Arial"/>
              <a:cs typeface="Arial"/>
              <a:sym typeface="Arial"/>
            </a:endParaRPr>
          </a:p>
        </p:txBody>
      </p:sp>
      <p:grpSp>
        <p:nvGrpSpPr>
          <p:cNvPr id="872" name="Google Shape;872;p60"/>
          <p:cNvGrpSpPr/>
          <p:nvPr/>
        </p:nvGrpSpPr>
        <p:grpSpPr>
          <a:xfrm>
            <a:off x="63500" y="4263966"/>
            <a:ext cx="7776001" cy="411480"/>
            <a:chOff x="63500" y="4263966"/>
            <a:chExt cx="7776001" cy="411480"/>
          </a:xfrm>
        </p:grpSpPr>
        <p:sp>
          <p:nvSpPr>
            <p:cNvPr id="873" name="Google Shape;873;p6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4" name="Google Shape;874;p6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875" name="Google Shape;875;p6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76" name="Google Shape;876;p6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77" name="Google Shape;877;p60"/>
          <p:cNvPicPr preferRelativeResize="0"/>
          <p:nvPr/>
        </p:nvPicPr>
        <p:blipFill rotWithShape="1">
          <a:blip r:embed="rId4">
            <a:alphaModFix/>
          </a:blip>
          <a:srcRect b="0" l="0" r="0" t="0"/>
          <a:stretch/>
        </p:blipFill>
        <p:spPr>
          <a:xfrm>
            <a:off x="5939075" y="2406721"/>
            <a:ext cx="1780300" cy="1780300"/>
          </a:xfrm>
          <a:prstGeom prst="rect">
            <a:avLst/>
          </a:prstGeom>
          <a:noFill/>
          <a:ln>
            <a:noFill/>
          </a:ln>
        </p:spPr>
      </p:pic>
      <p:sp>
        <p:nvSpPr>
          <p:cNvPr id="878" name="Google Shape;878;p60"/>
          <p:cNvSpPr txBox="1"/>
          <p:nvPr/>
        </p:nvSpPr>
        <p:spPr>
          <a:xfrm>
            <a:off x="203700" y="935525"/>
            <a:ext cx="57354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Site selection for RF sites can vary depending on whether the system is: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 new system.</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An update to an existing system.</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Constrained by requirements from the customer.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Predicting coverage for an RF site can be complicated. Use you preferred RF propagation model or RF prediction software to help.</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6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884" name="Google Shape;884;p6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885" name="Google Shape;885;p61"/>
          <p:cNvSpPr txBox="1"/>
          <p:nvPr/>
        </p:nvSpPr>
        <p:spPr>
          <a:xfrm>
            <a:off x="51175" y="314625"/>
            <a:ext cx="66333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Determining the Quantity and Location of Non-RF Sites</a:t>
            </a:r>
            <a:endParaRPr b="1" i="0" sz="1200" u="none" cap="none" strike="noStrike">
              <a:solidFill>
                <a:srgbClr val="0063BE"/>
              </a:solidFill>
              <a:highlight>
                <a:srgbClr val="D9EAD3"/>
              </a:highlight>
              <a:latin typeface="Arial"/>
              <a:ea typeface="Arial"/>
              <a:cs typeface="Arial"/>
              <a:sym typeface="Arial"/>
            </a:endParaRPr>
          </a:p>
        </p:txBody>
      </p:sp>
      <p:grpSp>
        <p:nvGrpSpPr>
          <p:cNvPr id="886" name="Google Shape;886;p61"/>
          <p:cNvGrpSpPr/>
          <p:nvPr/>
        </p:nvGrpSpPr>
        <p:grpSpPr>
          <a:xfrm>
            <a:off x="63500" y="4263966"/>
            <a:ext cx="7776001" cy="411480"/>
            <a:chOff x="63500" y="4263966"/>
            <a:chExt cx="7776001" cy="411480"/>
          </a:xfrm>
        </p:grpSpPr>
        <p:sp>
          <p:nvSpPr>
            <p:cNvPr id="887" name="Google Shape;887;p6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8" name="Google Shape;888;p6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889" name="Google Shape;889;p6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0" name="Google Shape;890;p6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91" name="Google Shape;891;p61"/>
          <p:cNvPicPr preferRelativeResize="0"/>
          <p:nvPr/>
        </p:nvPicPr>
        <p:blipFill rotWithShape="1">
          <a:blip r:embed="rId4">
            <a:alphaModFix/>
          </a:blip>
          <a:srcRect b="0" l="0" r="0" t="0"/>
          <a:stretch/>
        </p:blipFill>
        <p:spPr>
          <a:xfrm>
            <a:off x="5939075" y="2406721"/>
            <a:ext cx="1780300" cy="1780300"/>
          </a:xfrm>
          <a:prstGeom prst="rect">
            <a:avLst/>
          </a:prstGeom>
          <a:noFill/>
          <a:ln>
            <a:noFill/>
          </a:ln>
        </p:spPr>
      </p:pic>
      <p:sp>
        <p:nvSpPr>
          <p:cNvPr id="892" name="Google Shape;892;p61"/>
          <p:cNvSpPr txBox="1"/>
          <p:nvPr/>
        </p:nvSpPr>
        <p:spPr>
          <a:xfrm>
            <a:off x="437575" y="920425"/>
            <a:ext cx="51153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Non-RF Site selection can vary depending on: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Required physical location of the CMSS, console, and data applications.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User access and operational needs.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setup and/or configuration of the IP network.</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g12489d7da14_0_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898" name="Google Shape;898;g12489d7da14_0_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899" name="Google Shape;899;g12489d7da14_0_0"/>
          <p:cNvSpPr txBox="1"/>
          <p:nvPr/>
        </p:nvSpPr>
        <p:spPr>
          <a:xfrm>
            <a:off x="78370" y="310911"/>
            <a:ext cx="66333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highlight>
                  <a:srgbClr val="D9EAD3"/>
                </a:highlight>
                <a:latin typeface="Arial"/>
                <a:ea typeface="Arial"/>
                <a:cs typeface="Arial"/>
                <a:sym typeface="Arial"/>
              </a:rPr>
              <a:t>Network Model: Site ID for RF and Non-RF Site</a:t>
            </a:r>
            <a:endParaRPr b="1" i="0" sz="1200" u="none" cap="none" strike="noStrike">
              <a:solidFill>
                <a:srgbClr val="0063BE"/>
              </a:solidFill>
              <a:highlight>
                <a:srgbClr val="D9EAD3"/>
              </a:highlight>
              <a:latin typeface="Arial"/>
              <a:ea typeface="Arial"/>
              <a:cs typeface="Arial"/>
              <a:sym typeface="Arial"/>
            </a:endParaRPr>
          </a:p>
        </p:txBody>
      </p:sp>
      <p:grpSp>
        <p:nvGrpSpPr>
          <p:cNvPr id="900" name="Google Shape;900;g12489d7da14_0_0"/>
          <p:cNvGrpSpPr/>
          <p:nvPr/>
        </p:nvGrpSpPr>
        <p:grpSpPr>
          <a:xfrm>
            <a:off x="63500" y="4263966"/>
            <a:ext cx="7776001" cy="411480"/>
            <a:chOff x="63500" y="4263966"/>
            <a:chExt cx="7776001" cy="411480"/>
          </a:xfrm>
        </p:grpSpPr>
        <p:sp>
          <p:nvSpPr>
            <p:cNvPr id="901" name="Google Shape;901;g12489d7da14_0_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2" name="Google Shape;902;g12489d7da14_0_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903" name="Google Shape;903;g12489d7da14_0_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04" name="Google Shape;904;g12489d7da14_0_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905" name="Google Shape;905;g12489d7da14_0_0"/>
          <p:cNvPicPr preferRelativeResize="0"/>
          <p:nvPr/>
        </p:nvPicPr>
        <p:blipFill rotWithShape="1">
          <a:blip r:embed="rId4">
            <a:alphaModFix/>
          </a:blip>
          <a:srcRect b="0" l="0" r="0" t="0"/>
          <a:stretch/>
        </p:blipFill>
        <p:spPr>
          <a:xfrm>
            <a:off x="5939075" y="2406721"/>
            <a:ext cx="1780300" cy="1780300"/>
          </a:xfrm>
          <a:prstGeom prst="rect">
            <a:avLst/>
          </a:prstGeom>
          <a:noFill/>
          <a:ln>
            <a:noFill/>
          </a:ln>
        </p:spPr>
      </p:pic>
      <p:sp>
        <p:nvSpPr>
          <p:cNvPr id="906" name="Google Shape;906;g12489d7da14_0_0"/>
          <p:cNvSpPr txBox="1"/>
          <p:nvPr/>
        </p:nvSpPr>
        <p:spPr>
          <a:xfrm>
            <a:off x="437574" y="920425"/>
            <a:ext cx="6120300" cy="1477500"/>
          </a:xfrm>
          <a:prstGeom prst="rect">
            <a:avLst/>
          </a:prstGeom>
          <a:noFill/>
          <a:ln>
            <a:noFill/>
          </a:ln>
        </p:spPr>
        <p:txBody>
          <a:bodyPr anchorCtr="0" anchor="t" bIns="91425" lIns="91425" spcFirstLastPara="1" rIns="91425" wrap="square" tIns="91425">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The selection of network model type will determine the Site ID range (for RF and non-RF site) and the network ID range.</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rgbClr val="000000"/>
                </a:solidFill>
                <a:latin typeface="Calibri"/>
                <a:ea typeface="Calibri"/>
                <a:cs typeface="Calibri"/>
                <a:sym typeface="Calibri"/>
              </a:rPr>
              <a:t>The Installation and Configuration Capacity Max manual and the network transport template supplied by MSI follows the ‘Huge’ network model.</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aphicFrame>
        <p:nvGraphicFramePr>
          <p:cNvPr id="907" name="Google Shape;907;g12489d7da14_0_0"/>
          <p:cNvGraphicFramePr/>
          <p:nvPr/>
        </p:nvGraphicFramePr>
        <p:xfrm>
          <a:off x="2222874" y="2495332"/>
          <a:ext cx="3000000" cy="3000000"/>
        </p:xfrm>
        <a:graphic>
          <a:graphicData uri="http://schemas.openxmlformats.org/drawingml/2006/table">
            <a:tbl>
              <a:tblPr>
                <a:noFill/>
                <a:tableStyleId>{58EFA745-C34D-438B-9E37-E192E1A4CF35}</a:tableStyleId>
              </a:tblPr>
              <a:tblGrid>
                <a:gridCol w="447050"/>
                <a:gridCol w="735550"/>
                <a:gridCol w="1065300"/>
              </a:tblGrid>
              <a:tr h="381000">
                <a:tc>
                  <a:txBody>
                    <a:bodyPr/>
                    <a:lstStyle/>
                    <a:p>
                      <a:pPr indent="0" lvl="0" marL="0" marR="0" rtl="0" algn="l">
                        <a:lnSpc>
                          <a:spcPct val="100000"/>
                        </a:lnSpc>
                        <a:spcBef>
                          <a:spcPts val="0"/>
                        </a:spcBef>
                        <a:spcAft>
                          <a:spcPts val="0"/>
                        </a:spcAft>
                        <a:buNone/>
                      </a:pPr>
                      <a:r>
                        <a:rPr lang="en-GB" sz="1100" u="none" cap="none" strike="noStrike"/>
                        <a:t>Model </a:t>
                      </a:r>
                      <a:endParaRPr b="1"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l">
                        <a:lnSpc>
                          <a:spcPct val="100000"/>
                        </a:lnSpc>
                        <a:spcBef>
                          <a:spcPts val="0"/>
                        </a:spcBef>
                        <a:spcAft>
                          <a:spcPts val="0"/>
                        </a:spcAft>
                        <a:buNone/>
                      </a:pPr>
                      <a:r>
                        <a:rPr lang="en-GB" sz="1100" u="none" cap="none" strike="noStrike"/>
                        <a:t>Network ID </a:t>
                      </a:r>
                      <a:endParaRPr b="1"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l">
                        <a:lnSpc>
                          <a:spcPct val="100000"/>
                        </a:lnSpc>
                        <a:spcBef>
                          <a:spcPts val="0"/>
                        </a:spcBef>
                        <a:spcAft>
                          <a:spcPts val="0"/>
                        </a:spcAft>
                        <a:buNone/>
                      </a:pPr>
                      <a:r>
                        <a:rPr lang="en-GB" sz="1100" u="none" cap="none" strike="noStrike"/>
                        <a:t>Site ID Range (RF and Non-RF Site)</a:t>
                      </a:r>
                      <a:endParaRPr b="1" i="0" sz="1100" u="none" cap="none" strike="noStrike">
                        <a:solidFill>
                          <a:srgbClr val="000000"/>
                        </a:solidFill>
                        <a:latin typeface="Calibri"/>
                        <a:ea typeface="Calibri"/>
                        <a:cs typeface="Calibri"/>
                        <a:sym typeface="Calibri"/>
                      </a:endParaRPr>
                    </a:p>
                  </a:txBody>
                  <a:tcPr marT="9525" marB="0" marR="9525" marL="9525" anchor="b"/>
                </a:tc>
              </a:tr>
              <a:tr h="190500">
                <a:tc>
                  <a:txBody>
                    <a:bodyPr/>
                    <a:lstStyle/>
                    <a:p>
                      <a:pPr indent="0" lvl="0" marL="0" marR="0" rtl="0" algn="l">
                        <a:lnSpc>
                          <a:spcPct val="100000"/>
                        </a:lnSpc>
                        <a:spcBef>
                          <a:spcPts val="0"/>
                        </a:spcBef>
                        <a:spcAft>
                          <a:spcPts val="0"/>
                        </a:spcAft>
                        <a:buNone/>
                      </a:pPr>
                      <a:r>
                        <a:rPr lang="en-GB" sz="1100" u="none" cap="none" strike="noStrike"/>
                        <a:t>Tiny</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l">
                        <a:lnSpc>
                          <a:spcPct val="100000"/>
                        </a:lnSpc>
                        <a:spcBef>
                          <a:spcPts val="0"/>
                        </a:spcBef>
                        <a:spcAft>
                          <a:spcPts val="0"/>
                        </a:spcAft>
                        <a:buNone/>
                      </a:pPr>
                      <a:r>
                        <a:rPr lang="en-GB" sz="1100" u="none" cap="none" strike="noStrike"/>
                        <a:t>0 to 511</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GB" sz="1100" u="none" cap="none" strike="noStrike"/>
                        <a:t>7</a:t>
                      </a:r>
                      <a:endParaRPr b="0" i="0" sz="1100" u="none" cap="none" strike="noStrike">
                        <a:solidFill>
                          <a:srgbClr val="000000"/>
                        </a:solidFill>
                        <a:latin typeface="Calibri"/>
                        <a:ea typeface="Calibri"/>
                        <a:cs typeface="Calibri"/>
                        <a:sym typeface="Calibri"/>
                      </a:endParaRPr>
                    </a:p>
                  </a:txBody>
                  <a:tcPr marT="9525" marB="0" marR="9525" marL="9525" anchor="b"/>
                </a:tc>
              </a:tr>
              <a:tr h="190500">
                <a:tc>
                  <a:txBody>
                    <a:bodyPr/>
                    <a:lstStyle/>
                    <a:p>
                      <a:pPr indent="0" lvl="0" marL="0" marR="0" rtl="0" algn="l">
                        <a:lnSpc>
                          <a:spcPct val="100000"/>
                        </a:lnSpc>
                        <a:spcBef>
                          <a:spcPts val="0"/>
                        </a:spcBef>
                        <a:spcAft>
                          <a:spcPts val="0"/>
                        </a:spcAft>
                        <a:buNone/>
                      </a:pPr>
                      <a:r>
                        <a:rPr lang="en-GB" sz="1100" u="none" cap="none" strike="noStrike"/>
                        <a:t>Small</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l">
                        <a:lnSpc>
                          <a:spcPct val="100000"/>
                        </a:lnSpc>
                        <a:spcBef>
                          <a:spcPts val="0"/>
                        </a:spcBef>
                        <a:spcAft>
                          <a:spcPts val="0"/>
                        </a:spcAft>
                        <a:buNone/>
                      </a:pPr>
                      <a:r>
                        <a:rPr lang="en-GB" sz="1100" u="none" cap="none" strike="noStrike"/>
                        <a:t>0 to 127</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GB" sz="1100" u="none" cap="none" strike="noStrike"/>
                        <a:t>31</a:t>
                      </a:r>
                      <a:endParaRPr b="0" i="0" sz="1100" u="none" cap="none" strike="noStrike">
                        <a:solidFill>
                          <a:srgbClr val="000000"/>
                        </a:solidFill>
                        <a:latin typeface="Calibri"/>
                        <a:ea typeface="Calibri"/>
                        <a:cs typeface="Calibri"/>
                        <a:sym typeface="Calibri"/>
                      </a:endParaRPr>
                    </a:p>
                  </a:txBody>
                  <a:tcPr marT="9525" marB="0" marR="9525" marL="9525" anchor="b"/>
                </a:tc>
              </a:tr>
              <a:tr h="190500">
                <a:tc>
                  <a:txBody>
                    <a:bodyPr/>
                    <a:lstStyle/>
                    <a:p>
                      <a:pPr indent="0" lvl="0" marL="0" marR="0" rtl="0" algn="l">
                        <a:lnSpc>
                          <a:spcPct val="100000"/>
                        </a:lnSpc>
                        <a:spcBef>
                          <a:spcPts val="0"/>
                        </a:spcBef>
                        <a:spcAft>
                          <a:spcPts val="0"/>
                        </a:spcAft>
                        <a:buNone/>
                      </a:pPr>
                      <a:r>
                        <a:rPr lang="en-GB" sz="1100" u="none" cap="none" strike="noStrike"/>
                        <a:t>Large</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l">
                        <a:lnSpc>
                          <a:spcPct val="100000"/>
                        </a:lnSpc>
                        <a:spcBef>
                          <a:spcPts val="0"/>
                        </a:spcBef>
                        <a:spcAft>
                          <a:spcPts val="0"/>
                        </a:spcAft>
                        <a:buNone/>
                      </a:pPr>
                      <a:r>
                        <a:rPr lang="en-GB" sz="1100" u="none" cap="none" strike="noStrike"/>
                        <a:t>0 to 15</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GB" sz="1100" u="none" cap="none" strike="noStrike"/>
                        <a:t>255</a:t>
                      </a:r>
                      <a:endParaRPr b="0" i="0" sz="1100" u="none" cap="none" strike="noStrike">
                        <a:solidFill>
                          <a:srgbClr val="000000"/>
                        </a:solidFill>
                        <a:latin typeface="Calibri"/>
                        <a:ea typeface="Calibri"/>
                        <a:cs typeface="Calibri"/>
                        <a:sym typeface="Calibri"/>
                      </a:endParaRPr>
                    </a:p>
                  </a:txBody>
                  <a:tcPr marT="9525" marB="0" marR="9525" marL="9525" anchor="b"/>
                </a:tc>
              </a:tr>
              <a:tr h="190500">
                <a:tc>
                  <a:txBody>
                    <a:bodyPr/>
                    <a:lstStyle/>
                    <a:p>
                      <a:pPr indent="0" lvl="0" marL="0" marR="0" rtl="0" algn="l">
                        <a:lnSpc>
                          <a:spcPct val="100000"/>
                        </a:lnSpc>
                        <a:spcBef>
                          <a:spcPts val="0"/>
                        </a:spcBef>
                        <a:spcAft>
                          <a:spcPts val="0"/>
                        </a:spcAft>
                        <a:buNone/>
                      </a:pPr>
                      <a:r>
                        <a:rPr lang="en-GB" sz="1100" u="none" cap="none" strike="noStrike"/>
                        <a:t>Huge</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l">
                        <a:lnSpc>
                          <a:spcPct val="100000"/>
                        </a:lnSpc>
                        <a:spcBef>
                          <a:spcPts val="0"/>
                        </a:spcBef>
                        <a:spcAft>
                          <a:spcPts val="0"/>
                        </a:spcAft>
                        <a:buNone/>
                      </a:pPr>
                      <a:r>
                        <a:rPr lang="en-GB" sz="1100" u="none" cap="none" strike="noStrike"/>
                        <a:t>0 to 3</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r">
                        <a:lnSpc>
                          <a:spcPct val="100000"/>
                        </a:lnSpc>
                        <a:spcBef>
                          <a:spcPts val="0"/>
                        </a:spcBef>
                        <a:spcAft>
                          <a:spcPts val="0"/>
                        </a:spcAft>
                        <a:buNone/>
                      </a:pPr>
                      <a:r>
                        <a:rPr lang="en-GB" sz="1100" u="none" cap="none" strike="noStrike"/>
                        <a:t>1023</a:t>
                      </a:r>
                      <a:endParaRPr b="0" i="0" sz="1100" u="none" cap="none" strike="noStrike">
                        <a:solidFill>
                          <a:srgbClr val="000000"/>
                        </a:solidFill>
                        <a:latin typeface="Calibri"/>
                        <a:ea typeface="Calibri"/>
                        <a:cs typeface="Calibri"/>
                        <a:sym typeface="Calibri"/>
                      </a:endParaRPr>
                    </a:p>
                  </a:txBody>
                  <a:tcPr marT="9525" marB="0" marR="9525" marL="9525" anchor="b"/>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6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913" name="Google Shape;913;p6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914" name="Google Shape;914;p6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Examples of System Topologies</a:t>
            </a:r>
            <a:endParaRPr b="1" i="0" sz="1200" u="none" cap="none" strike="noStrike">
              <a:solidFill>
                <a:srgbClr val="0063BE"/>
              </a:solidFill>
              <a:highlight>
                <a:srgbClr val="D9EAD3"/>
              </a:highlight>
              <a:latin typeface="Arial"/>
              <a:ea typeface="Arial"/>
              <a:cs typeface="Arial"/>
              <a:sym typeface="Arial"/>
            </a:endParaRPr>
          </a:p>
        </p:txBody>
      </p:sp>
      <p:grpSp>
        <p:nvGrpSpPr>
          <p:cNvPr id="915" name="Google Shape;915;p62"/>
          <p:cNvGrpSpPr/>
          <p:nvPr/>
        </p:nvGrpSpPr>
        <p:grpSpPr>
          <a:xfrm>
            <a:off x="63500" y="4263966"/>
            <a:ext cx="7776001" cy="411480"/>
            <a:chOff x="63500" y="4263966"/>
            <a:chExt cx="7776001" cy="411480"/>
          </a:xfrm>
        </p:grpSpPr>
        <p:sp>
          <p:nvSpPr>
            <p:cNvPr id="916" name="Google Shape;916;p6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7" name="Google Shape;917;p6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918" name="Google Shape;918;p6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9" name="Google Shape;919;p6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It will be up to the customer to decide which of these two topologies will best meet their needs. Although the Co-Located Core/RF Sites is the most common configuration, some Customers may decide to have the CMSS in a different site (perhaps located in their shop) and push changes over the air.</a:t>
            </a:r>
            <a:br>
              <a:rPr b="0" i="0" lang="en-GB" sz="1200" u="none" cap="none" strike="noStrike">
                <a:solidFill>
                  <a:schemeClr val="dk1"/>
                </a:solidFill>
                <a:latin typeface="Arial"/>
                <a:ea typeface="Arial"/>
                <a:cs typeface="Arial"/>
                <a:sym typeface="Arial"/>
              </a:rPr>
            </a:b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Identify to learners that additional topology examples are available in the MOTOTRBO System Planner</a:t>
            </a:r>
            <a:endParaRPr b="0" i="0" sz="1200" u="none" cap="none" strike="noStrike">
              <a:solidFill>
                <a:schemeClr val="dk1"/>
              </a:solidFill>
              <a:latin typeface="Arial"/>
              <a:ea typeface="Arial"/>
              <a:cs typeface="Arial"/>
              <a:sym typeface="Arial"/>
            </a:endParaRPr>
          </a:p>
        </p:txBody>
      </p:sp>
      <p:pic>
        <p:nvPicPr>
          <p:cNvPr id="920" name="Google Shape;920;p62"/>
          <p:cNvPicPr preferRelativeResize="0"/>
          <p:nvPr/>
        </p:nvPicPr>
        <p:blipFill rotWithShape="1">
          <a:blip r:embed="rId4">
            <a:alphaModFix/>
          </a:blip>
          <a:srcRect b="9254" l="0" r="0" t="11095"/>
          <a:stretch/>
        </p:blipFill>
        <p:spPr>
          <a:xfrm>
            <a:off x="1259975" y="873225"/>
            <a:ext cx="5258525" cy="31412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6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926" name="Google Shape;926;p6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927" name="Google Shape;927;p6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System Resilience Considerations</a:t>
            </a:r>
            <a:endParaRPr b="1" i="0" sz="1200" u="none" cap="none" strike="noStrike">
              <a:solidFill>
                <a:srgbClr val="0063BE"/>
              </a:solidFill>
              <a:highlight>
                <a:srgbClr val="D9EAD3"/>
              </a:highlight>
              <a:latin typeface="Arial"/>
              <a:ea typeface="Arial"/>
              <a:cs typeface="Arial"/>
              <a:sym typeface="Arial"/>
            </a:endParaRPr>
          </a:p>
        </p:txBody>
      </p:sp>
      <p:grpSp>
        <p:nvGrpSpPr>
          <p:cNvPr id="928" name="Google Shape;928;p63"/>
          <p:cNvGrpSpPr/>
          <p:nvPr/>
        </p:nvGrpSpPr>
        <p:grpSpPr>
          <a:xfrm>
            <a:off x="63500" y="4263966"/>
            <a:ext cx="7776001" cy="411480"/>
            <a:chOff x="63500" y="4263966"/>
            <a:chExt cx="7776001" cy="411480"/>
          </a:xfrm>
        </p:grpSpPr>
        <p:sp>
          <p:nvSpPr>
            <p:cNvPr id="929" name="Google Shape;929;p6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0" name="Google Shape;930;p6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931" name="Google Shape;931;p6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2" name="Google Shape;932;p6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For private networks, the trunking controllers can be at five different physical locations.</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For public networks, using HPE transport solution (routers) the trunking controllers need to be at the same physical location as the ADVPN hub routers.</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Data Gateway Redundancy:</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 Capacity Max supports primary and one secondary data gateway</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 Automatically switch to secondary data gateway when primary data gateway goes off-line (disconnected, hardware failure, stopped)</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•Automatically switch back to primary data gateway when it comes on-line</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•Switchover of the data gateway is transparent to the subscriber and the data applications</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•The solution requires the primary/secondary data gateway to be on the same LAN</a:t>
            </a:r>
            <a:endParaRPr b="0" i="0" sz="8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800" u="none" cap="none" strike="noStrike">
                <a:solidFill>
                  <a:schemeClr val="dk1"/>
                </a:solidFill>
                <a:latin typeface="Arial"/>
                <a:ea typeface="Arial"/>
                <a:cs typeface="Arial"/>
                <a:sym typeface="Arial"/>
              </a:rPr>
              <a:t>•The primary and secondary data gateway are configured to have same data gateway radio ID. Switching over to the active gateway (primary to secondary or vice-versa) is transparent to the subscribers</a:t>
            </a:r>
            <a:endParaRPr b="0" i="0" sz="800" u="none" cap="none" strike="noStrike">
              <a:solidFill>
                <a:schemeClr val="dk1"/>
              </a:solidFill>
              <a:latin typeface="Arial"/>
              <a:ea typeface="Arial"/>
              <a:cs typeface="Arial"/>
              <a:sym typeface="Arial"/>
            </a:endParaRPr>
          </a:p>
        </p:txBody>
      </p:sp>
      <p:sp>
        <p:nvSpPr>
          <p:cNvPr id="933" name="Google Shape;933;p63"/>
          <p:cNvSpPr txBox="1"/>
          <p:nvPr/>
        </p:nvSpPr>
        <p:spPr>
          <a:xfrm>
            <a:off x="264050" y="995875"/>
            <a:ext cx="71070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GB">
                <a:latin typeface="Calibri"/>
                <a:ea typeface="Calibri"/>
                <a:cs typeface="Calibri"/>
                <a:sym typeface="Calibri"/>
              </a:rPr>
              <a:t>Capacity Max systems support redundancy option for the following:</a:t>
            </a:r>
            <a:endParaRPr>
              <a:latin typeface="Calibri"/>
              <a:ea typeface="Calibri"/>
              <a:cs typeface="Calibri"/>
              <a:sym typeface="Calibri"/>
            </a:endParaRPr>
          </a:p>
          <a:p>
            <a:pPr indent="-317500" lvl="0" marL="457200" marR="0" rtl="0" algn="l">
              <a:lnSpc>
                <a:spcPct val="100000"/>
              </a:lnSpc>
              <a:spcBef>
                <a:spcPts val="0"/>
              </a:spcBef>
              <a:spcAft>
                <a:spcPts val="0"/>
              </a:spcAft>
              <a:buSzPts val="1400"/>
              <a:buFont typeface="Calibri"/>
              <a:buChar char="●"/>
            </a:pPr>
            <a:r>
              <a:rPr lang="en-GB">
                <a:latin typeface="Calibri"/>
                <a:ea typeface="Calibri"/>
                <a:cs typeface="Calibri"/>
                <a:sym typeface="Calibri"/>
              </a:rPr>
              <a:t>Repeaters (each repeater can have a redundant repeater)</a:t>
            </a:r>
            <a:endParaRPr>
              <a:latin typeface="Calibri"/>
              <a:ea typeface="Calibri"/>
              <a:cs typeface="Calibri"/>
              <a:sym typeface="Calibri"/>
            </a:endParaRPr>
          </a:p>
          <a:p>
            <a:pPr indent="-317500" lvl="0" marL="457200" marR="0" rtl="0" algn="l">
              <a:lnSpc>
                <a:spcPct val="100000"/>
              </a:lnSpc>
              <a:spcBef>
                <a:spcPts val="0"/>
              </a:spcBef>
              <a:spcAft>
                <a:spcPts val="0"/>
              </a:spcAft>
              <a:buSzPts val="1400"/>
              <a:buFont typeface="Calibri"/>
              <a:buChar char="●"/>
            </a:pPr>
            <a:r>
              <a:rPr lang="en-GB">
                <a:latin typeface="Calibri"/>
                <a:ea typeface="Calibri"/>
                <a:cs typeface="Calibri"/>
                <a:sym typeface="Calibri"/>
              </a:rPr>
              <a:t>15 MNIS VRC (15 Redundant VRC)</a:t>
            </a:r>
            <a:endParaRPr>
              <a:latin typeface="Calibri"/>
              <a:ea typeface="Calibri"/>
              <a:cs typeface="Calibri"/>
              <a:sym typeface="Calibri"/>
            </a:endParaRPr>
          </a:p>
          <a:p>
            <a:pPr indent="-317500" lvl="0" marL="457200" marR="0" rtl="0" algn="l">
              <a:lnSpc>
                <a:spcPct val="100000"/>
              </a:lnSpc>
              <a:spcBef>
                <a:spcPts val="0"/>
              </a:spcBef>
              <a:spcAft>
                <a:spcPts val="0"/>
              </a:spcAft>
              <a:buSzPts val="1400"/>
              <a:buFont typeface="Calibri"/>
              <a:buChar char="●"/>
            </a:pPr>
            <a:r>
              <a:rPr lang="en-GB">
                <a:latin typeface="Calibri"/>
                <a:ea typeface="Calibri"/>
                <a:cs typeface="Calibri"/>
                <a:sym typeface="Calibri"/>
              </a:rPr>
              <a:t>15 MNIS Data Gateways (15 Redundant Data Gateway)</a:t>
            </a:r>
            <a:endParaRPr>
              <a:latin typeface="Calibri"/>
              <a:ea typeface="Calibri"/>
              <a:cs typeface="Calibri"/>
              <a:sym typeface="Calibri"/>
            </a:endParaRPr>
          </a:p>
          <a:p>
            <a:pPr indent="-317500" lvl="1" marL="914400" marR="0" rtl="0" algn="l">
              <a:lnSpc>
                <a:spcPct val="100000"/>
              </a:lnSpc>
              <a:spcBef>
                <a:spcPts val="0"/>
              </a:spcBef>
              <a:spcAft>
                <a:spcPts val="0"/>
              </a:spcAft>
              <a:buSzPts val="1400"/>
              <a:buFont typeface="Calibri"/>
              <a:buChar char="○"/>
            </a:pPr>
            <a:r>
              <a:rPr lang="en-GB">
                <a:latin typeface="Calibri"/>
                <a:ea typeface="Calibri"/>
                <a:cs typeface="Calibri"/>
                <a:sym typeface="Calibri"/>
              </a:rPr>
              <a:t>Both Active and Redundant Data Gateway deployed on different machine</a:t>
            </a:r>
            <a:endParaRPr>
              <a:latin typeface="Calibri"/>
              <a:ea typeface="Calibri"/>
              <a:cs typeface="Calibri"/>
              <a:sym typeface="Calibri"/>
            </a:endParaRPr>
          </a:p>
          <a:p>
            <a:pPr indent="-317500" lvl="0" marL="457200" marR="0" rtl="0" algn="l">
              <a:lnSpc>
                <a:spcPct val="100000"/>
              </a:lnSpc>
              <a:spcBef>
                <a:spcPts val="0"/>
              </a:spcBef>
              <a:spcAft>
                <a:spcPts val="0"/>
              </a:spcAft>
              <a:buSzPts val="1400"/>
              <a:buFont typeface="Calibri"/>
              <a:buChar char="●"/>
            </a:pPr>
            <a:r>
              <a:rPr lang="en-GB">
                <a:latin typeface="Calibri"/>
                <a:ea typeface="Calibri"/>
                <a:cs typeface="Calibri"/>
                <a:sym typeface="Calibri"/>
              </a:rPr>
              <a:t>5 System Advisor Servers.</a:t>
            </a:r>
            <a:endParaRPr>
              <a:latin typeface="Calibri"/>
              <a:ea typeface="Calibri"/>
              <a:cs typeface="Calibri"/>
              <a:sym typeface="Calibri"/>
            </a:endParaRPr>
          </a:p>
          <a:p>
            <a:pPr indent="-317500" lvl="1" marL="914400" marR="0" rtl="0" algn="l">
              <a:lnSpc>
                <a:spcPct val="100000"/>
              </a:lnSpc>
              <a:spcBef>
                <a:spcPts val="0"/>
              </a:spcBef>
              <a:spcAft>
                <a:spcPts val="0"/>
              </a:spcAft>
              <a:buSzPts val="1400"/>
              <a:buFont typeface="Calibri"/>
              <a:buChar char="○"/>
            </a:pPr>
            <a:r>
              <a:rPr lang="en-GB">
                <a:latin typeface="Calibri"/>
                <a:ea typeface="Calibri"/>
                <a:cs typeface="Calibri"/>
                <a:sym typeface="Calibri"/>
              </a:rPr>
              <a:t>2 SA selected as active SA by active TC</a:t>
            </a:r>
            <a:endParaRPr>
              <a:latin typeface="Calibri"/>
              <a:ea typeface="Calibri"/>
              <a:cs typeface="Calibri"/>
              <a:sym typeface="Calibri"/>
            </a:endParaRPr>
          </a:p>
          <a:p>
            <a:pPr indent="-317500" lvl="1" marL="914400" marR="0" rtl="0" algn="l">
              <a:lnSpc>
                <a:spcPct val="100000"/>
              </a:lnSpc>
              <a:spcBef>
                <a:spcPts val="0"/>
              </a:spcBef>
              <a:spcAft>
                <a:spcPts val="0"/>
              </a:spcAft>
              <a:buSzPts val="1400"/>
              <a:buFont typeface="Calibri"/>
              <a:buChar char="○"/>
            </a:pPr>
            <a:r>
              <a:rPr lang="en-GB">
                <a:latin typeface="Calibri"/>
                <a:ea typeface="Calibri"/>
                <a:cs typeface="Calibri"/>
                <a:sym typeface="Calibri"/>
              </a:rPr>
              <a:t>Remainder SA as inactive SA by active TC</a:t>
            </a:r>
            <a:endParaRPr>
              <a:latin typeface="Calibri"/>
              <a:ea typeface="Calibri"/>
              <a:cs typeface="Calibri"/>
              <a:sym typeface="Calibri"/>
            </a:endParaRPr>
          </a:p>
          <a:p>
            <a:pPr indent="-317500" lvl="0" marL="457200" marR="0" rtl="0" algn="l">
              <a:lnSpc>
                <a:spcPct val="100000"/>
              </a:lnSpc>
              <a:spcBef>
                <a:spcPts val="0"/>
              </a:spcBef>
              <a:spcAft>
                <a:spcPts val="0"/>
              </a:spcAft>
              <a:buSzPts val="1400"/>
              <a:buFont typeface="Calibri"/>
              <a:buChar char="●"/>
            </a:pPr>
            <a:r>
              <a:rPr lang="en-GB">
                <a:latin typeface="Calibri"/>
                <a:ea typeface="Calibri"/>
                <a:cs typeface="Calibri"/>
                <a:sym typeface="Calibri"/>
              </a:rPr>
              <a:t>Trunking controller redundancy (1 Active and 4 Alternate )</a:t>
            </a:r>
            <a:endParaRPr>
              <a:latin typeface="Calibri"/>
              <a:ea typeface="Calibri"/>
              <a:cs typeface="Calibri"/>
              <a:sym typeface="Calibri"/>
            </a:endParaRPr>
          </a:p>
          <a:p>
            <a:pPr indent="-317500" lvl="1" marL="914400" marR="0" rtl="0" algn="l">
              <a:lnSpc>
                <a:spcPct val="100000"/>
              </a:lnSpc>
              <a:spcBef>
                <a:spcPts val="0"/>
              </a:spcBef>
              <a:spcAft>
                <a:spcPts val="0"/>
              </a:spcAft>
              <a:buSzPts val="1400"/>
              <a:buFont typeface="Calibri"/>
              <a:buChar char="○"/>
            </a:pPr>
            <a:r>
              <a:rPr lang="en-GB">
                <a:latin typeface="Calibri"/>
                <a:ea typeface="Calibri"/>
                <a:cs typeface="Calibri"/>
                <a:sym typeface="Calibri"/>
              </a:rPr>
              <a:t>Number of TC deployed depends on IP network topology</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6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939" name="Google Shape;939;p6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940" name="Google Shape;940;p6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Trunking Controller Resilience</a:t>
            </a:r>
            <a:endParaRPr b="1" i="0" sz="1200" u="none" cap="none" strike="noStrike">
              <a:solidFill>
                <a:srgbClr val="0063BE"/>
              </a:solidFill>
              <a:highlight>
                <a:srgbClr val="D9EAD3"/>
              </a:highlight>
              <a:latin typeface="Arial"/>
              <a:ea typeface="Arial"/>
              <a:cs typeface="Arial"/>
              <a:sym typeface="Arial"/>
            </a:endParaRPr>
          </a:p>
        </p:txBody>
      </p:sp>
      <p:grpSp>
        <p:nvGrpSpPr>
          <p:cNvPr id="941" name="Google Shape;941;p64"/>
          <p:cNvGrpSpPr/>
          <p:nvPr/>
        </p:nvGrpSpPr>
        <p:grpSpPr>
          <a:xfrm>
            <a:off x="63500" y="4263966"/>
            <a:ext cx="7776001" cy="411480"/>
            <a:chOff x="63500" y="4263966"/>
            <a:chExt cx="7776001" cy="411480"/>
          </a:xfrm>
        </p:grpSpPr>
        <p:sp>
          <p:nvSpPr>
            <p:cNvPr id="942" name="Google Shape;942;p6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3" name="Google Shape;943;p6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944" name="Google Shape;944;p6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45" name="Google Shape;945;p6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46" name="Google Shape;946;p64"/>
          <p:cNvSpPr txBox="1"/>
          <p:nvPr/>
        </p:nvSpPr>
        <p:spPr>
          <a:xfrm>
            <a:off x="445125" y="1071325"/>
            <a:ext cx="67071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In the event of a Trunking Controller failure in a Capacity Max system with redundancy: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redundant Trunking Controller can assume control without required re-registration of subscribers.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Redundant Trunking Controllers can quickly build a registration database and recover network elements.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Capacity Max systems support up to 5 trunking controllers but only 1 will be active at any given time and the others will act as redundant units.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6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952" name="Google Shape;952;p6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953" name="Google Shape;953;p6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Choosing the Number of Trunked Repeaters</a:t>
            </a:r>
            <a:endParaRPr b="1" i="0" sz="1200" u="none" cap="none" strike="noStrike">
              <a:solidFill>
                <a:srgbClr val="0063BE"/>
              </a:solidFill>
              <a:highlight>
                <a:srgbClr val="D9EAD3"/>
              </a:highlight>
              <a:latin typeface="Arial"/>
              <a:ea typeface="Arial"/>
              <a:cs typeface="Arial"/>
              <a:sym typeface="Arial"/>
            </a:endParaRPr>
          </a:p>
        </p:txBody>
      </p:sp>
      <p:grpSp>
        <p:nvGrpSpPr>
          <p:cNvPr id="954" name="Google Shape;954;p65"/>
          <p:cNvGrpSpPr/>
          <p:nvPr/>
        </p:nvGrpSpPr>
        <p:grpSpPr>
          <a:xfrm>
            <a:off x="63500" y="4263966"/>
            <a:ext cx="7776001" cy="411480"/>
            <a:chOff x="63500" y="4263966"/>
            <a:chExt cx="7776001" cy="411480"/>
          </a:xfrm>
        </p:grpSpPr>
        <p:sp>
          <p:nvSpPr>
            <p:cNvPr id="955" name="Google Shape;955;p6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56" name="Google Shape;956;p6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957" name="Google Shape;957;p6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58" name="Google Shape;958;p6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Use the System Planner to describe use of these and other charts. Over the Air Call Rate Limit - 12,000cph Outbound Announcement Call Rate Limit - 20,000cph</a:t>
            </a:r>
            <a:endParaRPr b="0" i="0" sz="1100" u="none" cap="none" strike="noStrike">
              <a:solidFill>
                <a:srgbClr val="000000"/>
              </a:solidFill>
              <a:latin typeface="Arial"/>
              <a:ea typeface="Arial"/>
              <a:cs typeface="Arial"/>
              <a:sym typeface="Arial"/>
            </a:endParaRPr>
          </a:p>
        </p:txBody>
      </p:sp>
      <p:pic>
        <p:nvPicPr>
          <p:cNvPr id="959" name="Google Shape;959;p65"/>
          <p:cNvPicPr preferRelativeResize="0"/>
          <p:nvPr/>
        </p:nvPicPr>
        <p:blipFill rotWithShape="1">
          <a:blip r:embed="rId4">
            <a:alphaModFix/>
          </a:blip>
          <a:srcRect b="9491" l="0" r="0" t="11399"/>
          <a:stretch/>
        </p:blipFill>
        <p:spPr>
          <a:xfrm>
            <a:off x="1290125" y="956750"/>
            <a:ext cx="5391761" cy="31989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g119f5a6d081_0_21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965" name="Google Shape;965;g119f5a6d081_0_21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966" name="Google Shape;966;g119f5a6d081_0_21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Data Transmission on Cap Max</a:t>
            </a:r>
            <a:endParaRPr b="1" i="0" sz="1200" u="none" cap="none" strike="noStrike">
              <a:solidFill>
                <a:srgbClr val="0063BE"/>
              </a:solidFill>
              <a:highlight>
                <a:srgbClr val="D9EAD3"/>
              </a:highlight>
              <a:latin typeface="Arial"/>
              <a:ea typeface="Arial"/>
              <a:cs typeface="Arial"/>
              <a:sym typeface="Arial"/>
            </a:endParaRPr>
          </a:p>
        </p:txBody>
      </p:sp>
      <p:grpSp>
        <p:nvGrpSpPr>
          <p:cNvPr id="967" name="Google Shape;967;g119f5a6d081_0_214"/>
          <p:cNvGrpSpPr/>
          <p:nvPr/>
        </p:nvGrpSpPr>
        <p:grpSpPr>
          <a:xfrm>
            <a:off x="63500" y="4263966"/>
            <a:ext cx="7776001" cy="411480"/>
            <a:chOff x="63500" y="4263966"/>
            <a:chExt cx="7776001" cy="411480"/>
          </a:xfrm>
        </p:grpSpPr>
        <p:sp>
          <p:nvSpPr>
            <p:cNvPr id="968" name="Google Shape;968;g119f5a6d081_0_21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69" name="Google Shape;969;g119f5a6d081_0_21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970" name="Google Shape;970;g119f5a6d081_0_21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71" name="Google Shape;971;g119f5a6d081_0_214"/>
          <p:cNvSpPr txBox="1"/>
          <p:nvPr/>
        </p:nvSpPr>
        <p:spPr>
          <a:xfrm>
            <a:off x="63500" y="4957200"/>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GB" sz="1100"/>
              <a:t>NOTE : Capacity Max system do not support Data Revert Channel (only EGPS data Revert Channel is supported)</a:t>
            </a:r>
            <a:endParaRPr sz="1100"/>
          </a:p>
          <a:p>
            <a:pPr indent="0" lvl="0" marL="0" marR="0" rtl="0" algn="l">
              <a:lnSpc>
                <a:spcPct val="100000"/>
              </a:lnSpc>
              <a:spcBef>
                <a:spcPts val="0"/>
              </a:spcBef>
              <a:spcAft>
                <a:spcPts val="0"/>
              </a:spcAft>
              <a:buClr>
                <a:srgbClr val="000000"/>
              </a:buClr>
              <a:buSzPts val="1100"/>
              <a:buFont typeface="Arial"/>
              <a:buNone/>
            </a:pPr>
            <a:r>
              <a:t/>
            </a:r>
            <a:endParaRPr sz="1100"/>
          </a:p>
          <a:p>
            <a:pPr indent="0" lvl="0" marL="0" marR="0" rtl="0" algn="l">
              <a:lnSpc>
                <a:spcPct val="100000"/>
              </a:lnSpc>
              <a:spcBef>
                <a:spcPts val="0"/>
              </a:spcBef>
              <a:spcAft>
                <a:spcPts val="0"/>
              </a:spcAft>
              <a:buClr>
                <a:srgbClr val="000000"/>
              </a:buClr>
              <a:buSzPts val="1100"/>
              <a:buFont typeface="Arial"/>
              <a:buNone/>
            </a:pPr>
            <a:r>
              <a:rPr lang="en-GB" sz="1100"/>
              <a:t>DMR Tier 3 IOP</a:t>
            </a:r>
            <a:endParaRPr sz="1100"/>
          </a:p>
          <a:p>
            <a:pPr indent="0" lvl="0" marL="0" marR="0" rtl="0" algn="l">
              <a:lnSpc>
                <a:spcPct val="100000"/>
              </a:lnSpc>
              <a:spcBef>
                <a:spcPts val="0"/>
              </a:spcBef>
              <a:spcAft>
                <a:spcPts val="0"/>
              </a:spcAft>
              <a:buClr>
                <a:srgbClr val="000000"/>
              </a:buClr>
              <a:buSzPts val="1100"/>
              <a:buFont typeface="Arial"/>
              <a:buNone/>
            </a:pPr>
            <a:r>
              <a:rPr lang="en-GB" sz="1100"/>
              <a:t>Sent on the control channel; while other protocols are sent on the trunked channels. Sending data on the control channel is not recommended since it may degrade performance and capacity.</a:t>
            </a:r>
            <a:endParaRPr sz="1100"/>
          </a:p>
          <a:p>
            <a:pPr indent="0" lvl="0" marL="0" marR="0" rtl="0" algn="l">
              <a:lnSpc>
                <a:spcPct val="100000"/>
              </a:lnSpc>
              <a:spcBef>
                <a:spcPts val="0"/>
              </a:spcBef>
              <a:spcAft>
                <a:spcPts val="0"/>
              </a:spcAft>
              <a:buClr>
                <a:srgbClr val="000000"/>
              </a:buClr>
              <a:buSzPts val="1100"/>
              <a:buFont typeface="Arial"/>
              <a:buNone/>
            </a:pPr>
            <a:r>
              <a:rPr lang="en-GB" sz="1100"/>
              <a:t>DMR Standard (using port 5016)</a:t>
            </a:r>
            <a:endParaRPr sz="1100"/>
          </a:p>
          <a:p>
            <a:pPr indent="0" lvl="0" marL="0" marR="0" rtl="0" algn="l">
              <a:lnSpc>
                <a:spcPct val="100000"/>
              </a:lnSpc>
              <a:spcBef>
                <a:spcPts val="0"/>
              </a:spcBef>
              <a:spcAft>
                <a:spcPts val="0"/>
              </a:spcAft>
              <a:buClr>
                <a:srgbClr val="000000"/>
              </a:buClr>
              <a:buSzPts val="1100"/>
              <a:buFont typeface="Arial"/>
              <a:buNone/>
            </a:pPr>
            <a:r>
              <a:rPr lang="en-GB" sz="1100"/>
              <a:t>The DMR Standard protocol is recommended in most cases.</a:t>
            </a:r>
            <a:endParaRPr sz="1100"/>
          </a:p>
          <a:p>
            <a:pPr indent="0" lvl="0" marL="0" marR="0" rtl="0" algn="l">
              <a:lnSpc>
                <a:spcPct val="100000"/>
              </a:lnSpc>
              <a:spcBef>
                <a:spcPts val="0"/>
              </a:spcBef>
              <a:spcAft>
                <a:spcPts val="0"/>
              </a:spcAft>
              <a:buClr>
                <a:srgbClr val="000000"/>
              </a:buClr>
              <a:buSzPts val="1100"/>
              <a:buFont typeface="Arial"/>
              <a:buNone/>
            </a:pPr>
            <a:r>
              <a:rPr lang="en-GB" sz="1100"/>
              <a:t>Proprietary (using port 4007)</a:t>
            </a:r>
            <a:endParaRPr sz="1100"/>
          </a:p>
          <a:p>
            <a:pPr indent="0" lvl="0" marL="0" marR="0" rtl="0" algn="l">
              <a:lnSpc>
                <a:spcPct val="100000"/>
              </a:lnSpc>
              <a:spcBef>
                <a:spcPts val="0"/>
              </a:spcBef>
              <a:spcAft>
                <a:spcPts val="0"/>
              </a:spcAft>
              <a:buClr>
                <a:srgbClr val="000000"/>
              </a:buClr>
              <a:buSzPts val="1100"/>
              <a:buFont typeface="Arial"/>
              <a:buNone/>
            </a:pPr>
            <a:r>
              <a:rPr lang="en-GB" sz="1100"/>
              <a:t>MSI proprietary TMS.</a:t>
            </a:r>
            <a:endParaRPr sz="1100"/>
          </a:p>
          <a:p>
            <a:pPr indent="0" lvl="0" marL="0" marR="0" rtl="0" algn="l">
              <a:lnSpc>
                <a:spcPct val="100000"/>
              </a:lnSpc>
              <a:spcBef>
                <a:spcPts val="0"/>
              </a:spcBef>
              <a:spcAft>
                <a:spcPts val="0"/>
              </a:spcAft>
              <a:buClr>
                <a:srgbClr val="000000"/>
              </a:buClr>
              <a:buSzPts val="1100"/>
              <a:buFont typeface="Arial"/>
              <a:buNone/>
            </a:pPr>
            <a:r>
              <a:t/>
            </a:r>
            <a:endParaRPr sz="1100"/>
          </a:p>
        </p:txBody>
      </p:sp>
      <p:sp>
        <p:nvSpPr>
          <p:cNvPr id="972" name="Google Shape;972;g119f5a6d081_0_214"/>
          <p:cNvSpPr txBox="1"/>
          <p:nvPr/>
        </p:nvSpPr>
        <p:spPr>
          <a:xfrm>
            <a:off x="653975" y="1105525"/>
            <a:ext cx="6096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Calibri"/>
                <a:ea typeface="Calibri"/>
                <a:cs typeface="Calibri"/>
                <a:sym typeface="Calibri"/>
              </a:rPr>
              <a:t>Channels used</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For Location: Radio can use the EGPS data Revert Channel to offload the traffic from trunked channel.</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GB">
                <a:latin typeface="Calibri"/>
                <a:ea typeface="Calibri"/>
                <a:cs typeface="Calibri"/>
                <a:sym typeface="Calibri"/>
              </a:rPr>
              <a:t>Only the inbound GPS traffic from radio</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For Text or any data (GPS trigger, sensor etc. ) : Use the trunked channel</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Control Channel : Text (DMR Tier3 IOP Standard- 23 characters) and status message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Note : Sending data on the control channel is not recommended since it may degrade performance and capacity.</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19" name="Google Shape;219;p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20" name="Google Shape;220;p7"/>
          <p:cNvSpPr txBox="1"/>
          <p:nvPr/>
        </p:nvSpPr>
        <p:spPr>
          <a:xfrm>
            <a:off x="68575" y="314249"/>
            <a:ext cx="7776000" cy="4351200"/>
          </a:xfrm>
          <a:prstGeom prst="rect">
            <a:avLst/>
          </a:prstGeom>
          <a:solidFill>
            <a:srgbClr val="666666"/>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221" name="Google Shape;221;p7"/>
          <p:cNvSpPr/>
          <p:nvPr/>
        </p:nvSpPr>
        <p:spPr>
          <a:xfrm>
            <a:off x="68575" y="695600"/>
            <a:ext cx="7776000" cy="840000"/>
          </a:xfrm>
          <a:prstGeom prst="rect">
            <a:avLst/>
          </a:prstGeom>
          <a:solidFill>
            <a:srgbClr val="43434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7"/>
          <p:cNvSpPr/>
          <p:nvPr/>
        </p:nvSpPr>
        <p:spPr>
          <a:xfrm rot="8100000">
            <a:off x="4678034" y="3247712"/>
            <a:ext cx="3857833"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7"/>
          <p:cNvSpPr/>
          <p:nvPr/>
        </p:nvSpPr>
        <p:spPr>
          <a:xfrm rot="8100000">
            <a:off x="5565814" y="3617685"/>
            <a:ext cx="2812022"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7"/>
          <p:cNvSpPr/>
          <p:nvPr/>
        </p:nvSpPr>
        <p:spPr>
          <a:xfrm rot="8100000">
            <a:off x="6454716" y="3982983"/>
            <a:ext cx="1777666"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7"/>
          <p:cNvSpPr/>
          <p:nvPr/>
        </p:nvSpPr>
        <p:spPr>
          <a:xfrm flipH="1">
            <a:off x="7327700" y="4150100"/>
            <a:ext cx="511800" cy="511800"/>
          </a:xfrm>
          <a:prstGeom prst="rtTriangle">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7"/>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Capacity MAX Review</a:t>
            </a:r>
            <a:endParaRPr b="1" i="0" sz="1200" u="none" cap="none" strike="noStrike">
              <a:solidFill>
                <a:srgbClr val="FFFFFF"/>
              </a:solidFill>
              <a:highlight>
                <a:srgbClr val="D9EAD3"/>
              </a:highlight>
              <a:latin typeface="Arial"/>
              <a:ea typeface="Arial"/>
              <a:cs typeface="Arial"/>
              <a:sym typeface="Arial"/>
            </a:endParaRPr>
          </a:p>
        </p:txBody>
      </p:sp>
      <p:sp>
        <p:nvSpPr>
          <p:cNvPr id="227" name="Google Shape;227;p7"/>
          <p:cNvSpPr txBox="1"/>
          <p:nvPr/>
        </p:nvSpPr>
        <p:spPr>
          <a:xfrm>
            <a:off x="51175" y="728277"/>
            <a:ext cx="5616000" cy="3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Module 1</a:t>
            </a:r>
            <a:endParaRPr b="0" i="0" sz="1400" u="none" cap="none" strike="noStrike">
              <a:solidFill>
                <a:srgbClr val="FFFFFF"/>
              </a:solidFill>
              <a:highlight>
                <a:srgbClr val="D9EAD3"/>
              </a:highlight>
              <a:latin typeface="Arial"/>
              <a:ea typeface="Arial"/>
              <a:cs typeface="Arial"/>
              <a:sym typeface="Arial"/>
            </a:endParaRPr>
          </a:p>
        </p:txBody>
      </p:sp>
      <p:pic>
        <p:nvPicPr>
          <p:cNvPr id="228" name="Google Shape;228;p7"/>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229" name="Google Shape;229;p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6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978" name="Google Shape;978;p6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979" name="Google Shape;979;p6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Enhanced GPS Revert (1/2)</a:t>
            </a:r>
            <a:endParaRPr b="1" i="0" sz="1200" u="none" cap="none" strike="noStrike">
              <a:solidFill>
                <a:srgbClr val="0063BE"/>
              </a:solidFill>
              <a:highlight>
                <a:srgbClr val="D9EAD3"/>
              </a:highlight>
              <a:latin typeface="Arial"/>
              <a:ea typeface="Arial"/>
              <a:cs typeface="Arial"/>
              <a:sym typeface="Arial"/>
            </a:endParaRPr>
          </a:p>
        </p:txBody>
      </p:sp>
      <p:grpSp>
        <p:nvGrpSpPr>
          <p:cNvPr id="980" name="Google Shape;980;p66"/>
          <p:cNvGrpSpPr/>
          <p:nvPr/>
        </p:nvGrpSpPr>
        <p:grpSpPr>
          <a:xfrm>
            <a:off x="63500" y="4263966"/>
            <a:ext cx="7776001" cy="411480"/>
            <a:chOff x="63500" y="4263966"/>
            <a:chExt cx="7776001" cy="411480"/>
          </a:xfrm>
        </p:grpSpPr>
        <p:sp>
          <p:nvSpPr>
            <p:cNvPr id="981" name="Google Shape;981;p6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2" name="Google Shape;982;p6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983" name="Google Shape;983;p6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84" name="Google Shape;984;p6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Enhanced GPS (EGPS) Revert Channel with IP Data supports a large number of location updates (both indoor and GNSS) with rich location parameters. </a:t>
            </a:r>
            <a:endParaRPr b="0" i="0" sz="1200" u="none" cap="none" strike="noStrike">
              <a:solidFill>
                <a:schemeClr val="dk1"/>
              </a:solidFill>
              <a:latin typeface="Arial"/>
              <a:ea typeface="Arial"/>
              <a:cs typeface="Arial"/>
              <a:sym typeface="Arial"/>
            </a:endParaRPr>
          </a:p>
        </p:txBody>
      </p:sp>
      <p:sp>
        <p:nvSpPr>
          <p:cNvPr id="985" name="Google Shape;985;p66"/>
          <p:cNvSpPr txBox="1"/>
          <p:nvPr/>
        </p:nvSpPr>
        <p:spPr>
          <a:xfrm>
            <a:off x="829900" y="679000"/>
            <a:ext cx="5872200" cy="87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600"/>
              </a:spcBef>
              <a:spcAft>
                <a:spcPts val="0"/>
              </a:spcAft>
              <a:buClr>
                <a:schemeClr val="dk1"/>
              </a:buClr>
              <a:buSzPts val="1100"/>
              <a:buFont typeface="Arial"/>
              <a:buNone/>
            </a:pPr>
            <a:r>
              <a:rPr b="1" i="0" lang="en-GB" sz="1200" u="none" cap="none" strike="noStrike">
                <a:solidFill>
                  <a:schemeClr val="dk1"/>
                </a:solidFill>
                <a:latin typeface="Arial"/>
                <a:ea typeface="Arial"/>
                <a:cs typeface="Arial"/>
                <a:sym typeface="Arial"/>
              </a:rPr>
              <a:t>Enhanced GPS (EGPS) Revert Channel with IP Data</a:t>
            </a:r>
            <a:endParaRPr b="1" i="0" sz="1200" u="none" cap="none" strike="noStrike">
              <a:solidFill>
                <a:schemeClr val="dk1"/>
              </a:solidFill>
              <a:latin typeface="Arial"/>
              <a:ea typeface="Arial"/>
              <a:cs typeface="Arial"/>
              <a:sym typeface="Arial"/>
            </a:endParaRPr>
          </a:p>
          <a:p>
            <a:pPr indent="0" lvl="0" marL="0" marR="0" rtl="0" algn="l">
              <a:lnSpc>
                <a:spcPct val="115000"/>
              </a:lnSpc>
              <a:spcBef>
                <a:spcPts val="600"/>
              </a:spcBef>
              <a:spcAft>
                <a:spcPts val="600"/>
              </a:spcAft>
              <a:buClr>
                <a:schemeClr val="dk1"/>
              </a:buClr>
              <a:buSzPts val="1100"/>
              <a:buFont typeface="Arial"/>
              <a:buNone/>
            </a:pPr>
            <a:r>
              <a:rPr b="0" i="0" lang="en-GB" sz="1200" u="none" cap="none" strike="noStrike">
                <a:solidFill>
                  <a:schemeClr val="dk1"/>
                </a:solidFill>
                <a:latin typeface="Arial"/>
                <a:ea typeface="Arial"/>
                <a:cs typeface="Arial"/>
                <a:sym typeface="Arial"/>
              </a:rPr>
              <a:t>The table below illustrates the number of updates per minute a time slot supports for various Periodic Window Reservation and Window Size settings.</a:t>
            </a:r>
            <a:endParaRPr b="0" i="0" sz="1200" u="none" cap="none" strike="noStrike">
              <a:solidFill>
                <a:schemeClr val="dk1"/>
              </a:solidFill>
              <a:latin typeface="Arial"/>
              <a:ea typeface="Arial"/>
              <a:cs typeface="Arial"/>
              <a:sym typeface="Arial"/>
            </a:endParaRPr>
          </a:p>
        </p:txBody>
      </p:sp>
      <p:pic>
        <p:nvPicPr>
          <p:cNvPr id="986" name="Google Shape;986;p66"/>
          <p:cNvPicPr preferRelativeResize="0"/>
          <p:nvPr/>
        </p:nvPicPr>
        <p:blipFill rotWithShape="1">
          <a:blip r:embed="rId4">
            <a:alphaModFix/>
          </a:blip>
          <a:srcRect b="0" l="0" r="0" t="0"/>
          <a:stretch/>
        </p:blipFill>
        <p:spPr>
          <a:xfrm>
            <a:off x="814825" y="1473025"/>
            <a:ext cx="6179856" cy="263854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6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992" name="Google Shape;992;p6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993" name="Google Shape;993;p6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Enhanced GPS Revert (2/2)</a:t>
            </a:r>
            <a:endParaRPr b="1" i="0" sz="1200" u="none" cap="none" strike="noStrike">
              <a:solidFill>
                <a:srgbClr val="0063BE"/>
              </a:solidFill>
              <a:highlight>
                <a:srgbClr val="D9EAD3"/>
              </a:highlight>
              <a:latin typeface="Arial"/>
              <a:ea typeface="Arial"/>
              <a:cs typeface="Arial"/>
              <a:sym typeface="Arial"/>
            </a:endParaRPr>
          </a:p>
        </p:txBody>
      </p:sp>
      <p:grpSp>
        <p:nvGrpSpPr>
          <p:cNvPr id="994" name="Google Shape;994;p67"/>
          <p:cNvGrpSpPr/>
          <p:nvPr/>
        </p:nvGrpSpPr>
        <p:grpSpPr>
          <a:xfrm>
            <a:off x="63500" y="4263966"/>
            <a:ext cx="7776001" cy="411480"/>
            <a:chOff x="63500" y="4263966"/>
            <a:chExt cx="7776001" cy="411480"/>
          </a:xfrm>
        </p:grpSpPr>
        <p:sp>
          <p:nvSpPr>
            <p:cNvPr id="995" name="Google Shape;995;p6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6" name="Google Shape;996;p6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997" name="Google Shape;997;p6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8" name="Google Shape;998;p6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The Enhanced GPS Revert Channel with High Efficiency Data supports a very large number of GNSS location updates or Option Board data but it supports a limited set of location parameters. </a:t>
            </a:r>
            <a:endParaRPr b="0" i="0" sz="1200" u="none" cap="none" strike="noStrike">
              <a:solidFill>
                <a:schemeClr val="dk1"/>
              </a:solidFill>
              <a:latin typeface="Arial"/>
              <a:ea typeface="Arial"/>
              <a:cs typeface="Arial"/>
              <a:sym typeface="Arial"/>
            </a:endParaRPr>
          </a:p>
        </p:txBody>
      </p:sp>
      <p:pic>
        <p:nvPicPr>
          <p:cNvPr id="999" name="Google Shape;999;p67"/>
          <p:cNvPicPr preferRelativeResize="0"/>
          <p:nvPr/>
        </p:nvPicPr>
        <p:blipFill rotWithShape="1">
          <a:blip r:embed="rId4">
            <a:alphaModFix/>
          </a:blip>
          <a:srcRect b="0" l="0" r="0" t="0"/>
          <a:stretch/>
        </p:blipFill>
        <p:spPr>
          <a:xfrm>
            <a:off x="723500" y="1926275"/>
            <a:ext cx="5349876" cy="2246425"/>
          </a:xfrm>
          <a:prstGeom prst="rect">
            <a:avLst/>
          </a:prstGeom>
          <a:noFill/>
          <a:ln>
            <a:noFill/>
          </a:ln>
        </p:spPr>
      </p:pic>
      <p:sp>
        <p:nvSpPr>
          <p:cNvPr id="1000" name="Google Shape;1000;p67"/>
          <p:cNvSpPr txBox="1"/>
          <p:nvPr/>
        </p:nvSpPr>
        <p:spPr>
          <a:xfrm>
            <a:off x="633750" y="716725"/>
            <a:ext cx="6840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Enhanced GPS (EGPS) Revert Channel with High Efficiency Data</a:t>
            </a:r>
            <a:br>
              <a:rPr b="1" i="0" lang="en-GB" sz="1400" u="none" cap="none" strike="noStrike">
                <a:solidFill>
                  <a:srgbClr val="000000"/>
                </a:solidFill>
                <a:latin typeface="Calibri"/>
                <a:ea typeface="Calibri"/>
                <a:cs typeface="Calibri"/>
                <a:sym typeface="Calibri"/>
              </a:rPr>
            </a:b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The table below illustrates the number of updates per minute a time slot supports for various Periodic Window Reservation and Window Size settings.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g119f5a6d081_0_1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rPr b="1" lang="en-GB"/>
              <a:t>Create a table</a:t>
            </a:r>
            <a:endParaRPr b="1"/>
          </a:p>
        </p:txBody>
      </p:sp>
      <p:sp>
        <p:nvSpPr>
          <p:cNvPr id="1006" name="Google Shape;1006;g119f5a6d081_0_1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007" name="Google Shape;1007;g119f5a6d081_0_1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Enhanced GPS Revert Summary</a:t>
            </a:r>
            <a:endParaRPr b="1" i="0" sz="1200" u="none" cap="none" strike="noStrike">
              <a:solidFill>
                <a:srgbClr val="0063BE"/>
              </a:solidFill>
              <a:highlight>
                <a:srgbClr val="D9EAD3"/>
              </a:highlight>
              <a:latin typeface="Arial"/>
              <a:ea typeface="Arial"/>
              <a:cs typeface="Arial"/>
              <a:sym typeface="Arial"/>
            </a:endParaRPr>
          </a:p>
        </p:txBody>
      </p:sp>
      <p:grpSp>
        <p:nvGrpSpPr>
          <p:cNvPr id="1008" name="Google Shape;1008;g119f5a6d081_0_16"/>
          <p:cNvGrpSpPr/>
          <p:nvPr/>
        </p:nvGrpSpPr>
        <p:grpSpPr>
          <a:xfrm>
            <a:off x="63500" y="4263966"/>
            <a:ext cx="7776001" cy="411480"/>
            <a:chOff x="63500" y="4263966"/>
            <a:chExt cx="7776001" cy="411480"/>
          </a:xfrm>
        </p:grpSpPr>
        <p:sp>
          <p:nvSpPr>
            <p:cNvPr id="1009" name="Google Shape;1009;g119f5a6d081_0_1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0" name="Google Shape;1010;g119f5a6d081_0_1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011" name="Google Shape;1011;g119f5a6d081_0_1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2" name="Google Shape;1012;g119f5a6d081_0_1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The Enhanced GPS Revert Channel with High Efficiency Data supports a very large number of GNSS location updates or Option Board data but it supports a limited set of location parameters. </a:t>
            </a:r>
            <a:endParaRPr b="0" i="0" sz="1100" u="none" cap="none" strike="noStrike">
              <a:solidFill>
                <a:srgbClr val="000000"/>
              </a:solidFill>
              <a:latin typeface="Arial"/>
              <a:ea typeface="Arial"/>
              <a:cs typeface="Arial"/>
              <a:sym typeface="Arial"/>
            </a:endParaRPr>
          </a:p>
        </p:txBody>
      </p:sp>
      <p:sp>
        <p:nvSpPr>
          <p:cNvPr id="1013" name="Google Shape;1013;g119f5a6d081_0_16"/>
          <p:cNvSpPr txBox="1"/>
          <p:nvPr/>
        </p:nvSpPr>
        <p:spPr>
          <a:xfrm>
            <a:off x="583900" y="1339100"/>
            <a:ext cx="635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graphicFrame>
        <p:nvGraphicFramePr>
          <p:cNvPr id="1014" name="Google Shape;1014;g119f5a6d081_0_16"/>
          <p:cNvGraphicFramePr/>
          <p:nvPr/>
        </p:nvGraphicFramePr>
        <p:xfrm>
          <a:off x="1011954" y="1166587"/>
          <a:ext cx="3000000" cy="3000000"/>
        </p:xfrm>
        <a:graphic>
          <a:graphicData uri="http://schemas.openxmlformats.org/drawingml/2006/table">
            <a:tbl>
              <a:tblPr>
                <a:noFill/>
                <a:tableStyleId>{58EFA745-C34D-438B-9E37-E192E1A4CF35}</a:tableStyleId>
              </a:tblPr>
              <a:tblGrid>
                <a:gridCol w="1676375"/>
                <a:gridCol w="1703775"/>
                <a:gridCol w="2000750"/>
              </a:tblGrid>
              <a:tr h="271050">
                <a:tc>
                  <a:txBody>
                    <a:bodyPr/>
                    <a:lstStyle/>
                    <a:p>
                      <a:pPr indent="0" lvl="0" marL="0" marR="0" rtl="0" algn="l">
                        <a:lnSpc>
                          <a:spcPct val="100000"/>
                        </a:lnSpc>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b="1" lang="en-GB" sz="1100" u="none" cap="none" strike="noStrike"/>
                        <a:t>IP data</a:t>
                      </a:r>
                      <a:endParaRPr b="1"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b="1" lang="en-GB" sz="1100" u="none" cap="none" strike="noStrike"/>
                        <a:t>High Efficiency</a:t>
                      </a:r>
                      <a:endParaRPr b="1" i="0" sz="1100" u="none" cap="none" strike="noStrike">
                        <a:solidFill>
                          <a:srgbClr val="000000"/>
                        </a:solidFill>
                        <a:latin typeface="Calibri"/>
                        <a:ea typeface="Calibri"/>
                        <a:cs typeface="Calibri"/>
                        <a:sym typeface="Calibri"/>
                      </a:endParaRPr>
                    </a:p>
                  </a:txBody>
                  <a:tcPr marT="9525" marB="0" marR="9525" marL="9525" anchor="b"/>
                </a:tc>
              </a:tr>
              <a:tr h="258125">
                <a:tc>
                  <a:txBody>
                    <a:bodyPr/>
                    <a:lstStyle/>
                    <a:p>
                      <a:pPr indent="0" lvl="0" marL="0" marR="0" rtl="0" algn="l">
                        <a:lnSpc>
                          <a:spcPct val="100000"/>
                        </a:lnSpc>
                        <a:spcBef>
                          <a:spcPts val="0"/>
                        </a:spcBef>
                        <a:spcAft>
                          <a:spcPts val="0"/>
                        </a:spcAft>
                        <a:buNone/>
                      </a:pPr>
                      <a:r>
                        <a:rPr lang="en-GB" sz="1100" u="none" cap="none" strike="noStrike"/>
                        <a:t>Privacy </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Supported</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Not Supported</a:t>
                      </a:r>
                      <a:endParaRPr b="0" i="0" sz="1100" u="none" cap="none" strike="noStrike">
                        <a:solidFill>
                          <a:srgbClr val="000000"/>
                        </a:solidFill>
                        <a:latin typeface="Calibri"/>
                        <a:ea typeface="Calibri"/>
                        <a:cs typeface="Calibri"/>
                        <a:sym typeface="Calibri"/>
                      </a:endParaRPr>
                    </a:p>
                  </a:txBody>
                  <a:tcPr marT="9525" marB="0" marR="9525" marL="9525" anchor="b"/>
                </a:tc>
              </a:tr>
              <a:tr h="258125">
                <a:tc>
                  <a:txBody>
                    <a:bodyPr/>
                    <a:lstStyle/>
                    <a:p>
                      <a:pPr indent="0" lvl="0" marL="0" marR="0" rtl="0" algn="l">
                        <a:lnSpc>
                          <a:spcPct val="100000"/>
                        </a:lnSpc>
                        <a:spcBef>
                          <a:spcPts val="0"/>
                        </a:spcBef>
                        <a:spcAft>
                          <a:spcPts val="0"/>
                        </a:spcAft>
                        <a:buNone/>
                      </a:pPr>
                      <a:r>
                        <a:rPr lang="en-GB" sz="1100" u="none" cap="none" strike="noStrike"/>
                        <a:t>Indoor/Outdoor</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Indoor/Outdoor</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Outdoor</a:t>
                      </a:r>
                      <a:endParaRPr b="0" i="0" sz="1100" u="none" cap="none" strike="noStrike">
                        <a:solidFill>
                          <a:srgbClr val="000000"/>
                        </a:solidFill>
                        <a:latin typeface="Calibri"/>
                        <a:ea typeface="Calibri"/>
                        <a:cs typeface="Calibri"/>
                        <a:sym typeface="Calibri"/>
                      </a:endParaRPr>
                    </a:p>
                  </a:txBody>
                  <a:tcPr marT="9525" marB="0" marR="9525" marL="9525" anchor="b"/>
                </a:tc>
              </a:tr>
              <a:tr h="921525">
                <a:tc>
                  <a:txBody>
                    <a:bodyPr/>
                    <a:lstStyle/>
                    <a:p>
                      <a:pPr indent="0" lvl="0" marL="0" marR="0" rtl="0" algn="l">
                        <a:lnSpc>
                          <a:spcPct val="100000"/>
                        </a:lnSpc>
                        <a:spcBef>
                          <a:spcPts val="0"/>
                        </a:spcBef>
                        <a:spcAft>
                          <a:spcPts val="0"/>
                        </a:spcAft>
                        <a:buNone/>
                      </a:pPr>
                      <a:r>
                        <a:rPr lang="en-GB" sz="1100" u="none" cap="none" strike="noStrike"/>
                        <a:t>Update Rates</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30 seconds, 1 minute, 2 minutes, 4 minutes, and 8 minutes</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7.5 seconds, 15 seconds, 30 seconds, 1 minute, and 2 minutes</a:t>
                      </a:r>
                      <a:endParaRPr b="0" i="0" sz="1100" u="none" cap="none" strike="noStrike">
                        <a:solidFill>
                          <a:srgbClr val="000000"/>
                        </a:solidFill>
                        <a:latin typeface="Calibri"/>
                        <a:ea typeface="Calibri"/>
                        <a:cs typeface="Calibri"/>
                        <a:sym typeface="Calibri"/>
                      </a:endParaRPr>
                    </a:p>
                  </a:txBody>
                  <a:tcPr marT="9525" marB="0" marR="9525" marL="9525" anchor="b"/>
                </a:tc>
              </a:tr>
              <a:tr h="258125">
                <a:tc>
                  <a:txBody>
                    <a:bodyPr/>
                    <a:lstStyle/>
                    <a:p>
                      <a:pPr indent="0" lvl="0" marL="0" marR="0" rtl="0" algn="l">
                        <a:lnSpc>
                          <a:spcPct val="100000"/>
                        </a:lnSpc>
                        <a:spcBef>
                          <a:spcPts val="0"/>
                        </a:spcBef>
                        <a:spcAft>
                          <a:spcPts val="0"/>
                        </a:spcAft>
                        <a:buNone/>
                      </a:pPr>
                      <a:r>
                        <a:rPr lang="en-GB" sz="1100" u="none" cap="none" strike="noStrike"/>
                        <a:t>Window Size</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5-10</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1-2</a:t>
                      </a:r>
                      <a:endParaRPr b="0" i="0" sz="1100" u="none" cap="none" strike="noStrike">
                        <a:solidFill>
                          <a:srgbClr val="000000"/>
                        </a:solidFill>
                        <a:latin typeface="Calibri"/>
                        <a:ea typeface="Calibri"/>
                        <a:cs typeface="Calibri"/>
                        <a:sym typeface="Calibri"/>
                      </a:endParaRPr>
                    </a:p>
                  </a:txBody>
                  <a:tcPr marT="9525" marB="0" marR="9525" marL="9525" anchor="b"/>
                </a:tc>
              </a:tr>
              <a:tr h="258125">
                <a:tc>
                  <a:txBody>
                    <a:bodyPr/>
                    <a:lstStyle/>
                    <a:p>
                      <a:pPr indent="0" lvl="0" marL="0" marR="0" rtl="0" algn="l">
                        <a:lnSpc>
                          <a:spcPct val="100000"/>
                        </a:lnSpc>
                        <a:spcBef>
                          <a:spcPts val="0"/>
                        </a:spcBef>
                        <a:spcAft>
                          <a:spcPts val="0"/>
                        </a:spcAft>
                        <a:buNone/>
                      </a:pPr>
                      <a:r>
                        <a:rPr lang="en-GB" sz="1100" u="none" cap="none" strike="noStrike"/>
                        <a:t>GPS Information</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Full </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Limited</a:t>
                      </a:r>
                      <a:endParaRPr b="0" i="0" sz="1100" u="none" cap="none" strike="noStrike">
                        <a:solidFill>
                          <a:srgbClr val="000000"/>
                        </a:solidFill>
                        <a:latin typeface="Calibri"/>
                        <a:ea typeface="Calibri"/>
                        <a:cs typeface="Calibri"/>
                        <a:sym typeface="Calibri"/>
                      </a:endParaRPr>
                    </a:p>
                  </a:txBody>
                  <a:tcPr marT="9525" marB="0" marR="9525" marL="9525" anchor="b"/>
                </a:tc>
              </a:tr>
              <a:tr h="271050">
                <a:tc>
                  <a:txBody>
                    <a:bodyPr/>
                    <a:lstStyle/>
                    <a:p>
                      <a:pPr indent="0" lvl="0" marL="0" marR="0" rtl="0" algn="l">
                        <a:lnSpc>
                          <a:spcPct val="100000"/>
                        </a:lnSpc>
                        <a:spcBef>
                          <a:spcPts val="0"/>
                        </a:spcBef>
                        <a:spcAft>
                          <a:spcPts val="0"/>
                        </a:spcAft>
                        <a:buNone/>
                      </a:pPr>
                      <a:r>
                        <a:rPr lang="en-GB" sz="1100" u="none" cap="none" strike="noStrike"/>
                        <a:t>Max Data minute/site</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180</a:t>
                      </a:r>
                      <a:endParaRPr b="0" i="0" sz="1100" u="none" cap="none" strike="noStrike">
                        <a:solidFill>
                          <a:srgbClr val="000000"/>
                        </a:solidFill>
                        <a:latin typeface="Calibri"/>
                        <a:ea typeface="Calibri"/>
                        <a:cs typeface="Calibri"/>
                        <a:sym typeface="Calibri"/>
                      </a:endParaRPr>
                    </a:p>
                  </a:txBody>
                  <a:tcPr marT="9525" marB="0" marR="9525" marL="9525" anchor="b"/>
                </a:tc>
                <a:tc>
                  <a:txBody>
                    <a:bodyPr/>
                    <a:lstStyle/>
                    <a:p>
                      <a:pPr indent="0" lvl="0" marL="0" marR="0" rtl="0" algn="ctr">
                        <a:lnSpc>
                          <a:spcPct val="100000"/>
                        </a:lnSpc>
                        <a:spcBef>
                          <a:spcPts val="0"/>
                        </a:spcBef>
                        <a:spcAft>
                          <a:spcPts val="0"/>
                        </a:spcAft>
                        <a:buNone/>
                      </a:pPr>
                      <a:r>
                        <a:rPr lang="en-GB" sz="1100" u="none" cap="none" strike="noStrike"/>
                        <a:t>900</a:t>
                      </a:r>
                      <a:endParaRPr b="0" i="0" sz="1100" u="none" cap="none" strike="noStrike">
                        <a:solidFill>
                          <a:srgbClr val="000000"/>
                        </a:solidFill>
                        <a:latin typeface="Calibri"/>
                        <a:ea typeface="Calibri"/>
                        <a:cs typeface="Calibri"/>
                        <a:sym typeface="Calibri"/>
                      </a:endParaRPr>
                    </a:p>
                  </a:txBody>
                  <a:tcPr marT="9525" marB="0" marR="9525" marL="9525" anchor="b"/>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6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020" name="Google Shape;1020;p6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021" name="Google Shape;1021;p6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Radio Identifiers (IDs)</a:t>
            </a:r>
            <a:endParaRPr b="1" i="0" sz="1200" u="none" cap="none" strike="noStrike">
              <a:solidFill>
                <a:srgbClr val="0063BE"/>
              </a:solidFill>
              <a:highlight>
                <a:srgbClr val="D9EAD3"/>
              </a:highlight>
              <a:latin typeface="Arial"/>
              <a:ea typeface="Arial"/>
              <a:cs typeface="Arial"/>
              <a:sym typeface="Arial"/>
            </a:endParaRPr>
          </a:p>
        </p:txBody>
      </p:sp>
      <p:grpSp>
        <p:nvGrpSpPr>
          <p:cNvPr id="1022" name="Google Shape;1022;p68"/>
          <p:cNvGrpSpPr/>
          <p:nvPr/>
        </p:nvGrpSpPr>
        <p:grpSpPr>
          <a:xfrm>
            <a:off x="63500" y="4263966"/>
            <a:ext cx="7776001" cy="411480"/>
            <a:chOff x="63500" y="4263966"/>
            <a:chExt cx="7776001" cy="411480"/>
          </a:xfrm>
        </p:grpSpPr>
        <p:sp>
          <p:nvSpPr>
            <p:cNvPr id="1023" name="Google Shape;1023;p6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4" name="Google Shape;1024;p6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025" name="Google Shape;1025;p6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26" name="Google Shape;1026;p6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Motorola SolutionsD = Mobile Subscriber ID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1" i="0" lang="en-GB" sz="1200" u="none" cap="none" strike="noStrike">
                <a:solidFill>
                  <a:schemeClr val="dk1"/>
                </a:solidFill>
                <a:latin typeface="Arial"/>
                <a:ea typeface="Arial"/>
                <a:cs typeface="Arial"/>
                <a:sym typeface="Arial"/>
              </a:rPr>
              <a:t>Unique Radio ID of a Sourcing Entity in the System</a:t>
            </a:r>
            <a:endParaRPr b="1"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An entity that acts as a source of a call must have a unique Radio ID. Radios require a unique Radio ID. The range of Radio ID is 1 – 16,776,415.</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Each Radio in the system requires a unique Radio ID. The Radio ID of the radio is configurable in the Radio View (radio icon) within Radio Management. </a:t>
            </a:r>
            <a:endParaRPr b="0" i="0" sz="1200" u="none" cap="none" strike="noStrike">
              <a:solidFill>
                <a:schemeClr val="dk1"/>
              </a:solidFill>
              <a:latin typeface="Arial"/>
              <a:ea typeface="Arial"/>
              <a:cs typeface="Arial"/>
              <a:sym typeface="Arial"/>
            </a:endParaRPr>
          </a:p>
        </p:txBody>
      </p:sp>
      <p:sp>
        <p:nvSpPr>
          <p:cNvPr id="1027" name="Google Shape;1027;p68"/>
          <p:cNvSpPr txBox="1"/>
          <p:nvPr/>
        </p:nvSpPr>
        <p:spPr>
          <a:xfrm>
            <a:off x="392325" y="1101500"/>
            <a:ext cx="6707100" cy="2555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Each radio in the system, as well as each data gateway and each console position when deployed, is required to have a unique MOTOTRBO Radio ID. </a:t>
            </a:r>
            <a:br>
              <a:rPr b="0" i="0" lang="en-GB"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Capacity Max supports the DMR defined Mobile Subscriber Identifier (Radio ID) addressing range as defined below. </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00000116 – FFFCDF16 (1 – 16,776,415)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Recommendation in the installation for the radio ID for data and voice:</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MNIS Data Gateway should be configured with a Radio ID from 3000000 to 3999999. The voice console be configured with a Radio ID from 4000000 to 4999999.</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6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033" name="Google Shape;1033;p6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034" name="Google Shape;1034;p6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Talkgroup Identifiers (TGID)</a:t>
            </a:r>
            <a:endParaRPr b="1" i="0" sz="1200" u="none" cap="none" strike="noStrike">
              <a:solidFill>
                <a:srgbClr val="0063BE"/>
              </a:solidFill>
              <a:highlight>
                <a:srgbClr val="D9EAD3"/>
              </a:highlight>
              <a:latin typeface="Arial"/>
              <a:ea typeface="Arial"/>
              <a:cs typeface="Arial"/>
              <a:sym typeface="Arial"/>
            </a:endParaRPr>
          </a:p>
        </p:txBody>
      </p:sp>
      <p:grpSp>
        <p:nvGrpSpPr>
          <p:cNvPr id="1035" name="Google Shape;1035;p69"/>
          <p:cNvGrpSpPr/>
          <p:nvPr/>
        </p:nvGrpSpPr>
        <p:grpSpPr>
          <a:xfrm>
            <a:off x="63500" y="4263966"/>
            <a:ext cx="7776001" cy="411480"/>
            <a:chOff x="63500" y="4263966"/>
            <a:chExt cx="7776001" cy="411480"/>
          </a:xfrm>
        </p:grpSpPr>
        <p:sp>
          <p:nvSpPr>
            <p:cNvPr id="1036" name="Google Shape;1036;p6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7" name="Google Shape;1037;p6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038" name="Google Shape;1038;p6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9" name="Google Shape;1039;p6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Note from SME: If more details are needed, point out that Short Talk Group Identifier manifests itself to an end user by improving late entry performance.</a:t>
            </a:r>
            <a:endParaRPr b="0" i="0" sz="1200" u="none" cap="none" strike="noStrike">
              <a:solidFill>
                <a:schemeClr val="dk1"/>
              </a:solidFill>
              <a:latin typeface="Arial"/>
              <a:ea typeface="Arial"/>
              <a:cs typeface="Arial"/>
              <a:sym typeface="Arial"/>
            </a:endParaRPr>
          </a:p>
        </p:txBody>
      </p:sp>
      <p:sp>
        <p:nvSpPr>
          <p:cNvPr id="1040" name="Google Shape;1040;p69"/>
          <p:cNvSpPr txBox="1"/>
          <p:nvPr/>
        </p:nvSpPr>
        <p:spPr>
          <a:xfrm>
            <a:off x="467750" y="1026050"/>
            <a:ext cx="64656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DMR Talk Group Identifier </a:t>
            </a:r>
            <a:endParaRPr b="1"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1 – 16,776,415 (00000116 – FFFCDF16)</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Site All Call ID: 16,777,213 (FFFFFD16)</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Multi-Site All Call ID: 16,777,214 (FFFFFE16)</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System-Wide All Call ID: FFFFFF</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Multiple-Multi Site All Call: FFFF60 – FFFFDF (128 IDs) </a:t>
            </a:r>
            <a:br>
              <a:rPr b="0" i="0" lang="en-GB" sz="1400" u="none" cap="none" strike="noStrike">
                <a:solidFill>
                  <a:srgbClr val="000000"/>
                </a:solidFill>
                <a:latin typeface="Calibri"/>
                <a:ea typeface="Calibri"/>
                <a:cs typeface="Calibri"/>
                <a:sym typeface="Calibri"/>
              </a:rPr>
            </a:br>
            <a:br>
              <a:rPr b="0" i="0" lang="en-GB"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Short Talk Group Identifier</a:t>
            </a:r>
            <a:endParaRPr b="1"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  1 – 1020 (00000116 – 0003FC16)</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Reduces message latency and improves signaling efficiency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7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 See comment for Instructor notes, if not get from Module 2 slide deck, slide 27.</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046" name="Google Shape;1046;p7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047" name="Google Shape;1047;p7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Device Identifiers </a:t>
            </a:r>
            <a:endParaRPr b="1" i="0" sz="1200" u="none" cap="none" strike="noStrike">
              <a:solidFill>
                <a:srgbClr val="0063BE"/>
              </a:solidFill>
              <a:highlight>
                <a:srgbClr val="D9EAD3"/>
              </a:highlight>
              <a:latin typeface="Arial"/>
              <a:ea typeface="Arial"/>
              <a:cs typeface="Arial"/>
              <a:sym typeface="Arial"/>
            </a:endParaRPr>
          </a:p>
        </p:txBody>
      </p:sp>
      <p:grpSp>
        <p:nvGrpSpPr>
          <p:cNvPr id="1048" name="Google Shape;1048;p70"/>
          <p:cNvGrpSpPr/>
          <p:nvPr/>
        </p:nvGrpSpPr>
        <p:grpSpPr>
          <a:xfrm>
            <a:off x="63500" y="4263966"/>
            <a:ext cx="7776001" cy="411480"/>
            <a:chOff x="63500" y="4263966"/>
            <a:chExt cx="7776001" cy="411480"/>
          </a:xfrm>
        </p:grpSpPr>
        <p:sp>
          <p:nvSpPr>
            <p:cNvPr id="1049" name="Google Shape;1049;p7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0" name="Google Shape;1050;p70"/>
            <p:cNvPicPr preferRelativeResize="0"/>
            <p:nvPr/>
          </p:nvPicPr>
          <p:blipFill rotWithShape="1">
            <a:blip r:embed="rId4">
              <a:alphaModFix/>
            </a:blip>
            <a:srcRect b="0" l="0" r="0" t="0"/>
            <a:stretch/>
          </p:blipFill>
          <p:spPr>
            <a:xfrm>
              <a:off x="78370" y="4263966"/>
              <a:ext cx="411480" cy="411480"/>
            </a:xfrm>
            <a:prstGeom prst="rect">
              <a:avLst/>
            </a:prstGeom>
            <a:noFill/>
            <a:ln>
              <a:noFill/>
            </a:ln>
          </p:spPr>
        </p:pic>
        <p:sp>
          <p:nvSpPr>
            <p:cNvPr id="1051" name="Google Shape;1051;p7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52" name="Google Shape;1052;p70"/>
          <p:cNvSpPr txBox="1"/>
          <p:nvPr/>
        </p:nvSpPr>
        <p:spPr>
          <a:xfrm>
            <a:off x="63500" y="4957350"/>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15000"/>
              </a:lnSpc>
              <a:spcBef>
                <a:spcPts val="400"/>
              </a:spcBef>
              <a:spcAft>
                <a:spcPts val="0"/>
              </a:spcAft>
              <a:buClr>
                <a:schemeClr val="dk1"/>
              </a:buClr>
              <a:buSzPts val="1100"/>
              <a:buFont typeface="Arial"/>
              <a:buNone/>
            </a:pPr>
            <a:r>
              <a:rPr b="0" i="0" lang="en-GB" sz="1200" u="none" cap="none" strike="noStrike">
                <a:solidFill>
                  <a:schemeClr val="dk1"/>
                </a:solidFill>
                <a:latin typeface="Arial"/>
                <a:ea typeface="Arial"/>
                <a:cs typeface="Arial"/>
                <a:sym typeface="Arial"/>
              </a:rPr>
              <a:t>See posted comment for full Instructor Notes</a:t>
            </a:r>
            <a:endParaRPr b="0" i="0" sz="1200" u="none" cap="none" strike="noStrike">
              <a:solidFill>
                <a:schemeClr val="dk1"/>
              </a:solidFill>
              <a:latin typeface="Arial"/>
              <a:ea typeface="Arial"/>
              <a:cs typeface="Arial"/>
              <a:sym typeface="Arial"/>
            </a:endParaRPr>
          </a:p>
        </p:txBody>
      </p:sp>
      <p:sp>
        <p:nvSpPr>
          <p:cNvPr id="1053" name="Google Shape;1053;p70"/>
          <p:cNvSpPr txBox="1"/>
          <p:nvPr/>
        </p:nvSpPr>
        <p:spPr>
          <a:xfrm>
            <a:off x="368325" y="865600"/>
            <a:ext cx="6970800" cy="317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Infrastructure devices need a device ID which is unique to the site to which it belongs.</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The range of device ID for a repeater is 1 to 21. It is highly recommended to number sequentially.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Calibri"/>
                <a:ea typeface="Calibri"/>
                <a:cs typeface="Calibri"/>
                <a:sym typeface="Calibri"/>
              </a:rPr>
              <a:t>	</a:t>
            </a:r>
            <a:br>
              <a:rPr b="0" i="0" lang="en-GB" sz="1200" u="none" cap="none" strike="noStrike">
                <a:solidFill>
                  <a:srgbClr val="000000"/>
                </a:solidFill>
                <a:latin typeface="Calibri"/>
                <a:ea typeface="Calibri"/>
                <a:cs typeface="Calibri"/>
                <a:sym typeface="Calibri"/>
              </a:rPr>
            </a:br>
            <a:r>
              <a:rPr b="1" i="0" lang="en-GB" sz="1200" u="none" cap="none" strike="noStrike">
                <a:solidFill>
                  <a:srgbClr val="000000"/>
                </a:solidFill>
                <a:latin typeface="Calibri"/>
                <a:ea typeface="Calibri"/>
                <a:cs typeface="Calibri"/>
                <a:sym typeface="Calibri"/>
              </a:rPr>
              <a:t>Note</a:t>
            </a:r>
            <a:r>
              <a:rPr b="0" i="0" lang="en-GB" sz="1200" u="none" cap="none" strike="noStrike">
                <a:solidFill>
                  <a:srgbClr val="000000"/>
                </a:solidFill>
                <a:latin typeface="Calibri"/>
                <a:ea typeface="Calibri"/>
                <a:cs typeface="Calibri"/>
                <a:sym typeface="Calibri"/>
              </a:rPr>
              <a:t>: Starting from M2021.01 release, the assignment of device ID number for repeaters will defer base on the site subnet mask.</a:t>
            </a:r>
            <a:br>
              <a:rPr b="0" i="0" lang="en-GB" sz="1200" u="none" cap="none" strike="noStrike">
                <a:solidFill>
                  <a:srgbClr val="000000"/>
                </a:solidFill>
                <a:latin typeface="Calibri"/>
                <a:ea typeface="Calibri"/>
                <a:cs typeface="Calibri"/>
                <a:sym typeface="Calibri"/>
              </a:rPr>
            </a:b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For redundant repeaters, the Device ID of the primary and the redundant repeaters should be same and their Redundancy Group ID should be different.</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For other devices (CMSS, MNIS Data Gateway, RMDP) the Device ID must be unique, but it may duplicate with repeaters. The range of device ID for these devices is 1 to 63.</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It is recommended that the primary CMSS be configured with a Device ID of 1 and the alternate CMSS be configured with a Device ID of 2 to 5. </a:t>
            </a:r>
            <a:br>
              <a:rPr b="0" i="0" lang="en-GB" sz="1200" u="none" cap="none" strike="noStrike">
                <a:solidFill>
                  <a:srgbClr val="000000"/>
                </a:solidFill>
                <a:latin typeface="Calibri"/>
                <a:ea typeface="Calibri"/>
                <a:cs typeface="Calibri"/>
                <a:sym typeface="Calibri"/>
              </a:rPr>
            </a:br>
            <a:r>
              <a:rPr b="0" i="0" lang="en-GB" sz="1200" u="none" cap="none" strike="noStrike">
                <a:solidFill>
                  <a:srgbClr val="000000"/>
                </a:solidFill>
                <a:latin typeface="Calibri"/>
                <a:ea typeface="Calibri"/>
                <a:cs typeface="Calibri"/>
                <a:sym typeface="Calibri"/>
              </a:rPr>
              <a:t>Note: Capacity Max can support up to 4 alternate CMSS boxes with a trunking controller. </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The Trunking Controllers that reside on the CMSSs acquire their Device ID and Redundancy Group ID from the CMSS configuration.</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7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059" name="Google Shape;1059;p7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060" name="Google Shape;1060;p7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MOTOTRBO System Design Tools: Capacity Max</a:t>
            </a:r>
            <a:endParaRPr b="1" i="0" sz="1200" u="none" cap="none" strike="noStrike">
              <a:solidFill>
                <a:srgbClr val="0063BE"/>
              </a:solidFill>
              <a:highlight>
                <a:srgbClr val="D9EAD3"/>
              </a:highlight>
              <a:latin typeface="Arial"/>
              <a:ea typeface="Arial"/>
              <a:cs typeface="Arial"/>
              <a:sym typeface="Arial"/>
            </a:endParaRPr>
          </a:p>
        </p:txBody>
      </p:sp>
      <p:grpSp>
        <p:nvGrpSpPr>
          <p:cNvPr id="1061" name="Google Shape;1061;p71"/>
          <p:cNvGrpSpPr/>
          <p:nvPr/>
        </p:nvGrpSpPr>
        <p:grpSpPr>
          <a:xfrm>
            <a:off x="63500" y="4263966"/>
            <a:ext cx="7776001" cy="411480"/>
            <a:chOff x="63500" y="4263966"/>
            <a:chExt cx="7776001" cy="411480"/>
          </a:xfrm>
        </p:grpSpPr>
        <p:sp>
          <p:nvSpPr>
            <p:cNvPr id="1062" name="Google Shape;1062;p7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63" name="Google Shape;1063;p7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064" name="Google Shape;1064;p7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65" name="Google Shape;1065;p7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Tools for Capacity Max includes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Capacity Max System Capacity Calculator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Capacity Max Site Link Bandwidth Calculator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Capacity Max VRC Gateways and License Calculator</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r>
              <a:rPr b="0" i="0" lang="en-GB" sz="1100" u="none" cap="none" strike="noStrike">
                <a:solidFill>
                  <a:srgbClr val="000000"/>
                </a:solidFill>
                <a:latin typeface="Arial"/>
                <a:ea typeface="Arial"/>
                <a:cs typeface="Arial"/>
                <a:sym typeface="Arial"/>
              </a:rPr>
              <a:t>Let the participants know that in the System Planner, three strategies are addressed: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 Simple which is a rule of thumb</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 Better which uses some actual data before the system is implemented.</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 Best which uses actual hard data over time. The Best is used to optimize a system.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br>
              <a:rPr b="0" i="0" lang="en-GB" sz="1100" u="none" cap="none" strike="noStrike">
                <a:solidFill>
                  <a:srgbClr val="000000"/>
                </a:solidFill>
                <a:latin typeface="Arial"/>
                <a:ea typeface="Arial"/>
                <a:cs typeface="Arial"/>
                <a:sym typeface="Arial"/>
              </a:rPr>
            </a:br>
            <a:r>
              <a:rPr b="0" i="0" lang="en-GB" sz="1100" u="none" cap="none" strike="noStrike">
                <a:solidFill>
                  <a:srgbClr val="000000"/>
                </a:solidFill>
                <a:latin typeface="Arial"/>
                <a:ea typeface="Arial"/>
                <a:cs typeface="Arial"/>
                <a:sym typeface="Arial"/>
              </a:rPr>
              <a:t>The tool addresses the better strategy.</a:t>
            </a:r>
            <a:endParaRPr b="0" i="0" sz="1100" u="none" cap="none" strike="noStrike">
              <a:solidFill>
                <a:srgbClr val="000000"/>
              </a:solidFill>
              <a:latin typeface="Arial"/>
              <a:ea typeface="Arial"/>
              <a:cs typeface="Arial"/>
              <a:sym typeface="Arial"/>
            </a:endParaRPr>
          </a:p>
        </p:txBody>
      </p:sp>
      <p:pic>
        <p:nvPicPr>
          <p:cNvPr id="1066" name="Google Shape;1066;p71"/>
          <p:cNvPicPr preferRelativeResize="0"/>
          <p:nvPr/>
        </p:nvPicPr>
        <p:blipFill rotWithShape="1">
          <a:blip r:embed="rId4">
            <a:alphaModFix/>
          </a:blip>
          <a:srcRect b="0" l="0" r="0" t="0"/>
          <a:stretch/>
        </p:blipFill>
        <p:spPr>
          <a:xfrm>
            <a:off x="2494254" y="1922322"/>
            <a:ext cx="3095301" cy="2119825"/>
          </a:xfrm>
          <a:prstGeom prst="rect">
            <a:avLst/>
          </a:prstGeom>
          <a:noFill/>
          <a:ln>
            <a:noFill/>
          </a:ln>
        </p:spPr>
      </p:pic>
      <p:sp>
        <p:nvSpPr>
          <p:cNvPr id="1067" name="Google Shape;1067;p71"/>
          <p:cNvSpPr txBox="1"/>
          <p:nvPr/>
        </p:nvSpPr>
        <p:spPr>
          <a:xfrm>
            <a:off x="624350" y="875150"/>
            <a:ext cx="66543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 set of tools to help you plan the estimates for the needed infrastructure in your Capacity Max system.</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tools have the ability to Save/Load your estimates.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7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073" name="Google Shape;1073;p7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074" name="Google Shape;1074;p7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Workbook Activity</a:t>
            </a:r>
            <a:endParaRPr b="1" i="0" sz="1200" u="none" cap="none" strike="noStrike">
              <a:solidFill>
                <a:srgbClr val="0063BE"/>
              </a:solidFill>
              <a:highlight>
                <a:srgbClr val="D9EAD3"/>
              </a:highlight>
              <a:latin typeface="Arial"/>
              <a:ea typeface="Arial"/>
              <a:cs typeface="Arial"/>
              <a:sym typeface="Arial"/>
            </a:endParaRPr>
          </a:p>
        </p:txBody>
      </p:sp>
      <p:grpSp>
        <p:nvGrpSpPr>
          <p:cNvPr id="1075" name="Google Shape;1075;p72"/>
          <p:cNvGrpSpPr/>
          <p:nvPr/>
        </p:nvGrpSpPr>
        <p:grpSpPr>
          <a:xfrm>
            <a:off x="63500" y="4263966"/>
            <a:ext cx="7776001" cy="411480"/>
            <a:chOff x="63500" y="4263966"/>
            <a:chExt cx="7776001" cy="411480"/>
          </a:xfrm>
        </p:grpSpPr>
        <p:sp>
          <p:nvSpPr>
            <p:cNvPr id="1076" name="Google Shape;1076;p7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7" name="Google Shape;1077;p7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078" name="Google Shape;1078;p7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79" name="Google Shape;1079;p72"/>
          <p:cNvSpPr txBox="1"/>
          <p:nvPr/>
        </p:nvSpPr>
        <p:spPr>
          <a:xfrm>
            <a:off x="106775" y="4957200"/>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Tell the participants that there will be an opportunity for them to work with the tool later in the course. The purpose of this activity is to help the participants on downloading the tool onto their PCs (if they haven't done so already) and to give them a quick demo.</a:t>
            </a:r>
            <a:endParaRPr b="0" i="0" sz="1100" u="none" cap="none" strike="noStrike">
              <a:solidFill>
                <a:srgbClr val="000000"/>
              </a:solidFill>
              <a:latin typeface="Arial"/>
              <a:ea typeface="Arial"/>
              <a:cs typeface="Arial"/>
              <a:sym typeface="Arial"/>
            </a:endParaRPr>
          </a:p>
        </p:txBody>
      </p:sp>
      <p:pic>
        <p:nvPicPr>
          <p:cNvPr id="1080" name="Google Shape;1080;p72"/>
          <p:cNvPicPr preferRelativeResize="0"/>
          <p:nvPr/>
        </p:nvPicPr>
        <p:blipFill rotWithShape="1">
          <a:blip r:embed="rId4">
            <a:alphaModFix/>
          </a:blip>
          <a:srcRect b="0" l="0" r="0" t="0"/>
          <a:stretch/>
        </p:blipFill>
        <p:spPr>
          <a:xfrm>
            <a:off x="2999412" y="313950"/>
            <a:ext cx="1904181" cy="1900800"/>
          </a:xfrm>
          <a:prstGeom prst="rect">
            <a:avLst/>
          </a:prstGeom>
          <a:noFill/>
          <a:ln>
            <a:noFill/>
          </a:ln>
        </p:spPr>
      </p:pic>
      <p:sp>
        <p:nvSpPr>
          <p:cNvPr id="1081" name="Google Shape;1081;p72"/>
          <p:cNvSpPr txBox="1"/>
          <p:nvPr/>
        </p:nvSpPr>
        <p:spPr>
          <a:xfrm>
            <a:off x="580925" y="1880850"/>
            <a:ext cx="68277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Download and Launch the Capacity Max System Design Tool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Instructor Demo:</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 Capacity Max System Capacity Estimator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 Capacity Max Site Link Bandwidth Calculator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 Capacity Max VRC Gateways and License Calculator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7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087" name="Google Shape;1087;p7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088" name="Google Shape;1088;p73"/>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p73"/>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73"/>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p73"/>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73"/>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Networking Requirements</a:t>
            </a:r>
            <a:endParaRPr b="1" i="0" sz="1200" u="none" cap="none" strike="noStrike">
              <a:solidFill>
                <a:srgbClr val="0063BE"/>
              </a:solidFill>
              <a:highlight>
                <a:srgbClr val="D9EAD3"/>
              </a:highlight>
              <a:latin typeface="Arial"/>
              <a:ea typeface="Arial"/>
              <a:cs typeface="Arial"/>
              <a:sym typeface="Arial"/>
            </a:endParaRPr>
          </a:p>
        </p:txBody>
      </p:sp>
      <p:pic>
        <p:nvPicPr>
          <p:cNvPr id="1093" name="Google Shape;1093;p73"/>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1094" name="Google Shape;1094;p73"/>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3</a:t>
            </a:r>
            <a:endParaRPr b="0" i="0" sz="600" u="none" cap="none" strike="noStrike">
              <a:solidFill>
                <a:srgbClr val="666666"/>
              </a:solidFill>
              <a:highlight>
                <a:srgbClr val="D9EAD3"/>
              </a:highlight>
              <a:latin typeface="Arial"/>
              <a:ea typeface="Arial"/>
              <a:cs typeface="Arial"/>
              <a:sym typeface="Arial"/>
            </a:endParaRPr>
          </a:p>
        </p:txBody>
      </p:sp>
      <p:sp>
        <p:nvSpPr>
          <p:cNvPr id="1095" name="Google Shape;1095;p7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7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101" name="Google Shape;1101;p7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102" name="Google Shape;1102;p74"/>
          <p:cNvSpPr txBox="1"/>
          <p:nvPr/>
        </p:nvSpPr>
        <p:spPr>
          <a:xfrm>
            <a:off x="51175" y="314625"/>
            <a:ext cx="67575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Physical Location Requirements for a Capacity Max System</a:t>
            </a:r>
            <a:endParaRPr b="1" i="0" sz="1200" u="none" cap="none" strike="noStrike">
              <a:solidFill>
                <a:srgbClr val="0063BE"/>
              </a:solidFill>
              <a:highlight>
                <a:srgbClr val="D9EAD3"/>
              </a:highlight>
              <a:latin typeface="Arial"/>
              <a:ea typeface="Arial"/>
              <a:cs typeface="Arial"/>
              <a:sym typeface="Arial"/>
            </a:endParaRPr>
          </a:p>
        </p:txBody>
      </p:sp>
      <p:grpSp>
        <p:nvGrpSpPr>
          <p:cNvPr id="1103" name="Google Shape;1103;p74"/>
          <p:cNvGrpSpPr/>
          <p:nvPr/>
        </p:nvGrpSpPr>
        <p:grpSpPr>
          <a:xfrm>
            <a:off x="63500" y="4263966"/>
            <a:ext cx="7776001" cy="411480"/>
            <a:chOff x="63500" y="4263966"/>
            <a:chExt cx="7776001" cy="411480"/>
          </a:xfrm>
        </p:grpSpPr>
        <p:sp>
          <p:nvSpPr>
            <p:cNvPr id="1104" name="Google Shape;1104;p7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05" name="Google Shape;1105;p7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106" name="Google Shape;1106;p7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07" name="Google Shape;1107;p7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Emphasize that Motorola SoIutions recommends: HPE MSR2003 router and HPE 2300 switch that are specified for PCR systems are going end-of-life mid-2020. After that, Motorola SoIutions will be recommending the Juniper SRX300/SRX345 routers and EX2300-24 switches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However</a:t>
            </a:r>
            <a:r>
              <a:rPr b="0" i="0" lang="en-GB" sz="1100" u="none" cap="none" strike="noStrike">
                <a:solidFill>
                  <a:srgbClr val="000000"/>
                </a:solidFill>
                <a:latin typeface="Arial"/>
                <a:ea typeface="Arial"/>
                <a:cs typeface="Arial"/>
                <a:sym typeface="Arial"/>
              </a:rPr>
              <a:t>, you do not have to use the Motorola Solutions recommended switches and routers and you do not have to use the IP plan from the example Configuration Files.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Network requirements when not using recommended gear:</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Dealer may choose to use their own network gear if it meets requirements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requirements are listed in the System Planner (Documentation Part Number: MN002732A01)</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This is when a customer wants to provide their own switch and router.</a:t>
            </a:r>
            <a:endParaRPr b="0" i="0" sz="1100" u="none" cap="none" strike="noStrike">
              <a:solidFill>
                <a:srgbClr val="000000"/>
              </a:solidFill>
              <a:latin typeface="Arial"/>
              <a:ea typeface="Arial"/>
              <a:cs typeface="Arial"/>
              <a:sym typeface="Arial"/>
            </a:endParaRPr>
          </a:p>
        </p:txBody>
      </p:sp>
      <p:pic>
        <p:nvPicPr>
          <p:cNvPr id="1108" name="Google Shape;1108;p74"/>
          <p:cNvPicPr preferRelativeResize="0"/>
          <p:nvPr/>
        </p:nvPicPr>
        <p:blipFill rotWithShape="1">
          <a:blip r:embed="rId4">
            <a:alphaModFix/>
          </a:blip>
          <a:srcRect b="0" l="0" r="0" t="0"/>
          <a:stretch/>
        </p:blipFill>
        <p:spPr>
          <a:xfrm>
            <a:off x="1244603" y="2379061"/>
            <a:ext cx="5564072" cy="1824587"/>
          </a:xfrm>
          <a:prstGeom prst="rect">
            <a:avLst/>
          </a:prstGeom>
          <a:noFill/>
          <a:ln>
            <a:noFill/>
          </a:ln>
        </p:spPr>
      </p:pic>
      <p:sp>
        <p:nvSpPr>
          <p:cNvPr id="1109" name="Google Shape;1109;p74"/>
          <p:cNvSpPr txBox="1"/>
          <p:nvPr/>
        </p:nvSpPr>
        <p:spPr>
          <a:xfrm>
            <a:off x="475025" y="950025"/>
            <a:ext cx="6047100" cy="1477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Each physical site requires an Ethernet switch and a router.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If your system is using a Public ISP, a modem connected to an Internet Service Provider (ISP) is required.</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If your system is using a Private Enterprise network, the appropriate IP based microwave, leased line or fiber equipment will be required.</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State the Objectives</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35" name="Google Shape;235;p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36" name="Google Shape;236;p8"/>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1 Objectives</a:t>
            </a:r>
            <a:endParaRPr b="1" i="0" sz="1200" u="none" cap="none" strike="noStrike">
              <a:solidFill>
                <a:srgbClr val="000000"/>
              </a:solidFill>
              <a:latin typeface="Arial"/>
              <a:ea typeface="Arial"/>
              <a:cs typeface="Arial"/>
              <a:sym typeface="Arial"/>
            </a:endParaRPr>
          </a:p>
        </p:txBody>
      </p:sp>
      <p:grpSp>
        <p:nvGrpSpPr>
          <p:cNvPr id="237" name="Google Shape;237;p8"/>
          <p:cNvGrpSpPr/>
          <p:nvPr/>
        </p:nvGrpSpPr>
        <p:grpSpPr>
          <a:xfrm>
            <a:off x="63500" y="4263966"/>
            <a:ext cx="7776001" cy="411480"/>
            <a:chOff x="63500" y="4263966"/>
            <a:chExt cx="7776001" cy="411480"/>
          </a:xfrm>
        </p:grpSpPr>
        <p:sp>
          <p:nvSpPr>
            <p:cNvPr id="238" name="Google Shape;238;p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9" name="Google Shape;239;p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40" name="Google Shape;240;p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1" name="Google Shape;241;p8"/>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rgbClr val="666666"/>
                </a:solidFill>
                <a:latin typeface="Arial"/>
                <a:ea typeface="Arial"/>
                <a:cs typeface="Arial"/>
                <a:sym typeface="Arial"/>
              </a:rPr>
              <a:t>At the end of this module, you should be able to:</a:t>
            </a:r>
            <a:endParaRPr b="0" i="0" sz="1100" u="none" cap="none" strike="noStrike">
              <a:solidFill>
                <a:srgbClr val="666666"/>
              </a:solidFill>
              <a:latin typeface="Arial"/>
              <a:ea typeface="Arial"/>
              <a:cs typeface="Arial"/>
              <a:sym typeface="Arial"/>
            </a:endParaRPr>
          </a:p>
          <a:p>
            <a:pPr indent="-298450" lvl="0" marL="457200" marR="0" rtl="0" algn="l">
              <a:lnSpc>
                <a:spcPct val="100000"/>
              </a:lnSpc>
              <a:spcBef>
                <a:spcPts val="120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Review the hardware and software requirements for a Capacity Max system.</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Review the key call types for a Capacity MAX system.</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Review how a Capacity MAX system processes calls.</a:t>
            </a:r>
            <a:endParaRPr b="0" i="0" sz="1100" u="none" cap="none" strike="noStrike">
              <a:solidFill>
                <a:srgbClr val="000000"/>
              </a:solidFill>
              <a:latin typeface="Arial"/>
              <a:ea typeface="Arial"/>
              <a:cs typeface="Arial"/>
              <a:sym typeface="Arial"/>
            </a:endParaRPr>
          </a:p>
        </p:txBody>
      </p:sp>
      <p:sp>
        <p:nvSpPr>
          <p:cNvPr id="242" name="Google Shape;242;p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7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115" name="Google Shape;1115;p7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116" name="Google Shape;1116;p7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Motorola-Solutions-Recommended Equipment</a:t>
            </a:r>
            <a:endParaRPr b="1" i="0" sz="1200" u="none" cap="none" strike="noStrike">
              <a:solidFill>
                <a:srgbClr val="0063BE"/>
              </a:solidFill>
              <a:highlight>
                <a:srgbClr val="D9EAD3"/>
              </a:highlight>
              <a:latin typeface="Arial"/>
              <a:ea typeface="Arial"/>
              <a:cs typeface="Arial"/>
              <a:sym typeface="Arial"/>
            </a:endParaRPr>
          </a:p>
        </p:txBody>
      </p:sp>
      <p:grpSp>
        <p:nvGrpSpPr>
          <p:cNvPr id="1117" name="Google Shape;1117;p75"/>
          <p:cNvGrpSpPr/>
          <p:nvPr/>
        </p:nvGrpSpPr>
        <p:grpSpPr>
          <a:xfrm>
            <a:off x="63500" y="4263966"/>
            <a:ext cx="7776001" cy="411480"/>
            <a:chOff x="63500" y="4263966"/>
            <a:chExt cx="7776001" cy="411480"/>
          </a:xfrm>
        </p:grpSpPr>
        <p:sp>
          <p:nvSpPr>
            <p:cNvPr id="1118" name="Google Shape;1118;p7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9" name="Google Shape;1119;p7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120" name="Google Shape;1120;p7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21" name="Google Shape;1121;p7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Emphasize that Motorola SoIutions recommends: HPE MSR2003 router and HPE 2300 switch that are specified for PCR systems are going end-of-life mid-2020. After that, Motorola SoIutions will be recommending the Juniper SRX300/SRX345 routers and EX2300-24 switches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However</a:t>
            </a:r>
            <a:r>
              <a:rPr b="0" i="0" lang="en-GB" sz="1100" u="none" cap="none" strike="noStrike">
                <a:solidFill>
                  <a:srgbClr val="000000"/>
                </a:solidFill>
                <a:latin typeface="Arial"/>
                <a:ea typeface="Arial"/>
                <a:cs typeface="Arial"/>
                <a:sym typeface="Arial"/>
              </a:rPr>
              <a:t>, you do not have to use the Motorola Solutions recommended switches and routers and you do not have to use the IP plan from the example Configuration Files.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Network requirements when not using recommended gear:</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Dealer may choose to use their own network gear if it meets requirements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requirements are listed in the System Planner (Documentation Part Number: MN002732A01)</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This is when a customer wants to provide their own switch and router.</a:t>
            </a:r>
            <a:endParaRPr b="0" i="0" sz="1100" u="none" cap="none" strike="noStrike">
              <a:solidFill>
                <a:srgbClr val="000000"/>
              </a:solidFill>
              <a:latin typeface="Arial"/>
              <a:ea typeface="Arial"/>
              <a:cs typeface="Arial"/>
              <a:sym typeface="Arial"/>
            </a:endParaRPr>
          </a:p>
        </p:txBody>
      </p:sp>
      <p:pic>
        <p:nvPicPr>
          <p:cNvPr id="1122" name="Google Shape;1122;p75"/>
          <p:cNvPicPr preferRelativeResize="0"/>
          <p:nvPr/>
        </p:nvPicPr>
        <p:blipFill rotWithShape="1">
          <a:blip r:embed="rId4">
            <a:alphaModFix/>
          </a:blip>
          <a:srcRect b="0" l="0" r="0" t="0"/>
          <a:stretch/>
        </p:blipFill>
        <p:spPr>
          <a:xfrm>
            <a:off x="1244603" y="2379061"/>
            <a:ext cx="5564072" cy="1824587"/>
          </a:xfrm>
          <a:prstGeom prst="rect">
            <a:avLst/>
          </a:prstGeom>
          <a:noFill/>
          <a:ln>
            <a:noFill/>
          </a:ln>
        </p:spPr>
      </p:pic>
      <p:sp>
        <p:nvSpPr>
          <p:cNvPr id="1123" name="Google Shape;1123;p75"/>
          <p:cNvSpPr txBox="1"/>
          <p:nvPr/>
        </p:nvSpPr>
        <p:spPr>
          <a:xfrm>
            <a:off x="384525" y="874625"/>
            <a:ext cx="6522000" cy="1477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Motorola-Solutions-Recommended Equipment for Capacity Max Systems.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switches and routers which Motorola Solutions currently recommends for Capacity Max systems are manufactured by HPE and Juniper.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Motorola Solutions provides a “Network Quick Setup Reference Guide” for a number of the most common system configurations and recommend IP plans.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7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129" name="Google Shape;1129;p7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130" name="Google Shape;1130;p76"/>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Replicator</a:t>
            </a:r>
            <a:endParaRPr b="1" i="0" sz="1200" u="none" cap="none" strike="noStrike">
              <a:solidFill>
                <a:srgbClr val="0063BE"/>
              </a:solidFill>
              <a:highlight>
                <a:srgbClr val="D9EAD3"/>
              </a:highlight>
              <a:latin typeface="Arial"/>
              <a:ea typeface="Arial"/>
              <a:cs typeface="Arial"/>
              <a:sym typeface="Arial"/>
            </a:endParaRPr>
          </a:p>
        </p:txBody>
      </p:sp>
      <p:grpSp>
        <p:nvGrpSpPr>
          <p:cNvPr id="1131" name="Google Shape;1131;p76"/>
          <p:cNvGrpSpPr/>
          <p:nvPr/>
        </p:nvGrpSpPr>
        <p:grpSpPr>
          <a:xfrm>
            <a:off x="63500" y="4263966"/>
            <a:ext cx="7776001" cy="411480"/>
            <a:chOff x="63500" y="4263966"/>
            <a:chExt cx="7776001" cy="411480"/>
          </a:xfrm>
        </p:grpSpPr>
        <p:sp>
          <p:nvSpPr>
            <p:cNvPr id="1132" name="Google Shape;1132;p76"/>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33" name="Google Shape;1133;p76"/>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134" name="Google Shape;1134;p76"/>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35" name="Google Shape;1135;p7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If the 2 radios are in an individual call at different sites and voice recording is occurring at another site, then the call requires 3 sites.</a:t>
            </a:r>
            <a:endParaRPr b="0" i="0" sz="1100" u="none" cap="none" strike="noStrike">
              <a:solidFill>
                <a:srgbClr val="000000"/>
              </a:solidFill>
              <a:latin typeface="Arial"/>
              <a:ea typeface="Arial"/>
              <a:cs typeface="Arial"/>
              <a:sym typeface="Arial"/>
            </a:endParaRPr>
          </a:p>
        </p:txBody>
      </p:sp>
      <p:sp>
        <p:nvSpPr>
          <p:cNvPr id="1136" name="Google Shape;1136;p76"/>
          <p:cNvSpPr txBox="1"/>
          <p:nvPr/>
        </p:nvSpPr>
        <p:spPr>
          <a:xfrm>
            <a:off x="505175" y="1070675"/>
            <a:ext cx="6589800" cy="2555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Any CMSS with a Trunking Controller has replicator functionality.</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There is one replicator active in a system at a time.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No license required.</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Used (on a as needed basis) when:</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Talkgroup Call requires 16 or more sites.</a:t>
            </a:r>
            <a:endParaRPr b="0" i="0" sz="1400" u="none" cap="none" strike="noStrike">
              <a:solidFill>
                <a:srgbClr val="000000"/>
              </a:solidFill>
              <a:latin typeface="Calibri"/>
              <a:ea typeface="Calibri"/>
              <a:cs typeface="Calibri"/>
              <a:sym typeface="Calibri"/>
            </a:endParaRPr>
          </a:p>
          <a:p>
            <a:pPr indent="-317500" lvl="1" marL="9144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Individual voice calls or Talkgroup calls to 3 or more sites where at least 1 site is configured for centralized distribution.</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Reduces link bandwidth requirements at centralized distribution site.</a:t>
            </a:r>
            <a:endParaRPr b="0" i="0" sz="1400" u="none" cap="none" strike="noStrike">
              <a:solidFill>
                <a:srgbClr val="000000"/>
              </a:solidFill>
              <a:latin typeface="Calibri"/>
              <a:ea typeface="Calibri"/>
              <a:cs typeface="Calibri"/>
              <a:sym typeface="Calibri"/>
            </a:endParaRPr>
          </a:p>
          <a:p>
            <a:pPr indent="-317500" lvl="2" marL="13716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It increases bandwidth requirements at the site with the replicator.</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Supports up to 400 simultaneous talk paths.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7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142" name="Google Shape;1142;p7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143" name="Google Shape;1143;p7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Site Bandwidth Requirements</a:t>
            </a:r>
            <a:endParaRPr b="1" i="0" sz="1200" u="none" cap="none" strike="noStrike">
              <a:solidFill>
                <a:srgbClr val="0063BE"/>
              </a:solidFill>
              <a:highlight>
                <a:srgbClr val="D9EAD3"/>
              </a:highlight>
              <a:latin typeface="Arial"/>
              <a:ea typeface="Arial"/>
              <a:cs typeface="Arial"/>
              <a:sym typeface="Arial"/>
            </a:endParaRPr>
          </a:p>
        </p:txBody>
      </p:sp>
      <p:grpSp>
        <p:nvGrpSpPr>
          <p:cNvPr id="1144" name="Google Shape;1144;p77"/>
          <p:cNvGrpSpPr/>
          <p:nvPr/>
        </p:nvGrpSpPr>
        <p:grpSpPr>
          <a:xfrm>
            <a:off x="63500" y="4263966"/>
            <a:ext cx="7776001" cy="411480"/>
            <a:chOff x="63500" y="4263966"/>
            <a:chExt cx="7776001" cy="411480"/>
          </a:xfrm>
        </p:grpSpPr>
        <p:sp>
          <p:nvSpPr>
            <p:cNvPr id="1145" name="Google Shape;1145;p7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46" name="Google Shape;1146;p7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147" name="Google Shape;1147;p7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48" name="Google Shape;1148;p7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9" name="Google Shape;1149;p77"/>
          <p:cNvSpPr txBox="1"/>
          <p:nvPr/>
        </p:nvSpPr>
        <p:spPr>
          <a:xfrm>
            <a:off x="444850" y="1146075"/>
            <a:ext cx="6906600" cy="2770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There are a number of factors that determine the bandwidth requirements for a site. These include: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trunked repeaters at the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data revert repeaters at the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average number of other repeaters sites associated with talkgroup calls.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hardware redundant repeaters located at the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System Advisors Servers/Clients present at the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VRC Gateways present at the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Data Gateways present at the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RM clients present at the site.</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use of a centralized distribution site.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7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155" name="Google Shape;1155;p7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156" name="Google Shape;1156;p7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Inter-Site Bandwidth Requirements</a:t>
            </a:r>
            <a:endParaRPr b="1" i="0" sz="1200" u="none" cap="none" strike="noStrike">
              <a:solidFill>
                <a:srgbClr val="0063BE"/>
              </a:solidFill>
              <a:highlight>
                <a:srgbClr val="D9EAD3"/>
              </a:highlight>
              <a:latin typeface="Arial"/>
              <a:ea typeface="Arial"/>
              <a:cs typeface="Arial"/>
              <a:sym typeface="Arial"/>
            </a:endParaRPr>
          </a:p>
        </p:txBody>
      </p:sp>
      <p:grpSp>
        <p:nvGrpSpPr>
          <p:cNvPr id="1157" name="Google Shape;1157;p78"/>
          <p:cNvGrpSpPr/>
          <p:nvPr/>
        </p:nvGrpSpPr>
        <p:grpSpPr>
          <a:xfrm>
            <a:off x="63500" y="4263966"/>
            <a:ext cx="7776001" cy="411480"/>
            <a:chOff x="63500" y="4263966"/>
            <a:chExt cx="7776001" cy="411480"/>
          </a:xfrm>
        </p:grpSpPr>
        <p:sp>
          <p:nvSpPr>
            <p:cNvPr id="1158" name="Google Shape;1158;p7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59" name="Google Shape;1159;p7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160" name="Google Shape;1160;p7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61" name="Google Shape;1161;p7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2" name="Google Shape;1162;p78"/>
          <p:cNvSpPr txBox="1"/>
          <p:nvPr/>
        </p:nvSpPr>
        <p:spPr>
          <a:xfrm>
            <a:off x="278975" y="1236550"/>
            <a:ext cx="70725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Bandwidth requirements for any given system are primarily determined by the following:</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voice slots at the site(s).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number of data revert slots at the site(s).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Total number of trunked sites.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Type and technology of the network.</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Use of VPN tunneling protocols.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Physical Network location(s).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Location and quantity of CMSS, VRC Gateways, Data Gateways, and System Advisor servers.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Use of third party systems that monitor airtime and system usage.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7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168" name="Google Shape;1168;p7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169" name="Google Shape;1169;p7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Site Link Bandwidth Requirements</a:t>
            </a:r>
            <a:endParaRPr b="1" i="0" sz="1200" u="none" cap="none" strike="noStrike">
              <a:solidFill>
                <a:srgbClr val="0063BE"/>
              </a:solidFill>
              <a:highlight>
                <a:srgbClr val="D9EAD3"/>
              </a:highlight>
              <a:latin typeface="Arial"/>
              <a:ea typeface="Arial"/>
              <a:cs typeface="Arial"/>
              <a:sym typeface="Arial"/>
            </a:endParaRPr>
          </a:p>
        </p:txBody>
      </p:sp>
      <p:grpSp>
        <p:nvGrpSpPr>
          <p:cNvPr id="1170" name="Google Shape;1170;p79"/>
          <p:cNvGrpSpPr/>
          <p:nvPr/>
        </p:nvGrpSpPr>
        <p:grpSpPr>
          <a:xfrm>
            <a:off x="63500" y="4263966"/>
            <a:ext cx="7776001" cy="411480"/>
            <a:chOff x="63500" y="4263966"/>
            <a:chExt cx="7776001" cy="411480"/>
          </a:xfrm>
        </p:grpSpPr>
        <p:sp>
          <p:nvSpPr>
            <p:cNvPr id="1171" name="Google Shape;1171;p7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72" name="Google Shape;1172;p7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173" name="Google Shape;1173;p7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74" name="Google Shape;1174;p7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Direct learners to tools on their Flash drive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Provide link to download from MOL as required</a:t>
            </a:r>
            <a:endParaRPr b="0" i="0" sz="1100" u="none" cap="none" strike="noStrike">
              <a:solidFill>
                <a:srgbClr val="000000"/>
              </a:solidFill>
              <a:latin typeface="Arial"/>
              <a:ea typeface="Arial"/>
              <a:cs typeface="Arial"/>
              <a:sym typeface="Arial"/>
            </a:endParaRPr>
          </a:p>
        </p:txBody>
      </p:sp>
      <p:pic>
        <p:nvPicPr>
          <p:cNvPr id="1175" name="Google Shape;1175;p79"/>
          <p:cNvPicPr preferRelativeResize="0"/>
          <p:nvPr/>
        </p:nvPicPr>
        <p:blipFill rotWithShape="1">
          <a:blip r:embed="rId4">
            <a:alphaModFix/>
          </a:blip>
          <a:srcRect b="0" l="0" r="0" t="0"/>
          <a:stretch/>
        </p:blipFill>
        <p:spPr>
          <a:xfrm>
            <a:off x="2390826" y="1687273"/>
            <a:ext cx="3454900" cy="2365951"/>
          </a:xfrm>
          <a:prstGeom prst="rect">
            <a:avLst/>
          </a:prstGeom>
          <a:noFill/>
          <a:ln>
            <a:noFill/>
          </a:ln>
        </p:spPr>
      </p:pic>
      <p:sp>
        <p:nvSpPr>
          <p:cNvPr id="1176" name="Google Shape;1176;p79"/>
          <p:cNvSpPr txBox="1"/>
          <p:nvPr/>
        </p:nvSpPr>
        <p:spPr>
          <a:xfrm>
            <a:off x="776600" y="897250"/>
            <a:ext cx="6069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Use the calculator to calculate bandwidth requirements.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8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182" name="Google Shape;1182;p8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183" name="Google Shape;1183;p8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Type/Level of Secure Virtual Private Network (VPN) and Bandwidth Requirements Impacts</a:t>
            </a:r>
            <a:endParaRPr b="1" i="0" sz="1200" u="none" cap="none" strike="noStrike">
              <a:solidFill>
                <a:srgbClr val="0063BE"/>
              </a:solidFill>
              <a:highlight>
                <a:srgbClr val="D9EAD3"/>
              </a:highlight>
              <a:latin typeface="Arial"/>
              <a:ea typeface="Arial"/>
              <a:cs typeface="Arial"/>
              <a:sym typeface="Arial"/>
            </a:endParaRPr>
          </a:p>
        </p:txBody>
      </p:sp>
      <p:grpSp>
        <p:nvGrpSpPr>
          <p:cNvPr id="1184" name="Google Shape;1184;p80"/>
          <p:cNvGrpSpPr/>
          <p:nvPr/>
        </p:nvGrpSpPr>
        <p:grpSpPr>
          <a:xfrm>
            <a:off x="63500" y="4263966"/>
            <a:ext cx="7776001" cy="411480"/>
            <a:chOff x="63500" y="4263966"/>
            <a:chExt cx="7776001" cy="411480"/>
          </a:xfrm>
        </p:grpSpPr>
        <p:sp>
          <p:nvSpPr>
            <p:cNvPr id="1185" name="Google Shape;1185;p8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86" name="Google Shape;1186;p8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187" name="Google Shape;1187;p8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88" name="Google Shape;1188;p8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Refer users to the Capacity Max System Planner and MOTOTRBO Bandwidth calculator for accurate info.</a:t>
            </a:r>
            <a:endParaRPr b="0" i="0" sz="1100" u="none" cap="none" strike="noStrike">
              <a:solidFill>
                <a:srgbClr val="000000"/>
              </a:solidFill>
              <a:latin typeface="Arial"/>
              <a:ea typeface="Arial"/>
              <a:cs typeface="Arial"/>
              <a:sym typeface="Arial"/>
            </a:endParaRPr>
          </a:p>
        </p:txBody>
      </p:sp>
      <p:pic>
        <p:nvPicPr>
          <p:cNvPr id="1189" name="Google Shape;1189;p80"/>
          <p:cNvPicPr preferRelativeResize="0"/>
          <p:nvPr/>
        </p:nvPicPr>
        <p:blipFill rotWithShape="1">
          <a:blip r:embed="rId4">
            <a:alphaModFix/>
          </a:blip>
          <a:srcRect b="0" l="0" r="0" t="0"/>
          <a:stretch/>
        </p:blipFill>
        <p:spPr>
          <a:xfrm>
            <a:off x="716300" y="2855202"/>
            <a:ext cx="6604925" cy="1326250"/>
          </a:xfrm>
          <a:prstGeom prst="rect">
            <a:avLst/>
          </a:prstGeom>
          <a:noFill/>
          <a:ln>
            <a:noFill/>
          </a:ln>
        </p:spPr>
      </p:pic>
      <p:sp>
        <p:nvSpPr>
          <p:cNvPr id="1190" name="Google Shape;1190;p80"/>
          <p:cNvSpPr txBox="1"/>
          <p:nvPr/>
        </p:nvSpPr>
        <p:spPr>
          <a:xfrm>
            <a:off x="369450" y="1063125"/>
            <a:ext cx="6951900" cy="16623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Site link bandwidth requirements are impacted based on whether or not VPN is used.</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The baseline requirements assume GRE (Generic Routing Encapsulation) tunneling without security.</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Absence of tunneling decreases the baseline by 12%, but is not recommended. </a:t>
            </a:r>
            <a:endParaRPr b="0"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Complicates inter-site configuration. </a:t>
            </a:r>
            <a:endParaRPr b="0" i="0" sz="1200" u="none" cap="none" strike="noStrike">
              <a:solidFill>
                <a:srgbClr val="000000"/>
              </a:solidFill>
              <a:latin typeface="Calibri"/>
              <a:ea typeface="Calibri"/>
              <a:cs typeface="Calibri"/>
              <a:sym typeface="Calibri"/>
            </a:endParaRPr>
          </a:p>
          <a:p>
            <a:pPr indent="-304800" lvl="1" marL="9144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Invalidates recommended IP Plans.</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GRE IPsec AH and ESP is not recommended due to large bandwidth impact (+40%) and is largely unnecessary due to high level of security provided by using IPsec ESP(Encapsulating Security Payload) without AH (Authentication Header). </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8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196" name="Google Shape;1196;p8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197" name="Google Shape;1197;p82"/>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82"/>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82"/>
          <p:cNvSpPr/>
          <p:nvPr/>
        </p:nvSpPr>
        <p:spPr>
          <a:xfrm rot="8100000">
            <a:off x="6454716"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82"/>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82"/>
          <p:cNvSpPr txBox="1"/>
          <p:nvPr/>
        </p:nvSpPr>
        <p:spPr>
          <a:xfrm>
            <a:off x="203575" y="7271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End of Module</a:t>
            </a:r>
            <a:endParaRPr b="1" i="0" sz="1200" u="none" cap="none" strike="noStrike">
              <a:solidFill>
                <a:srgbClr val="0063BE"/>
              </a:solidFill>
              <a:highlight>
                <a:srgbClr val="D9EAD3"/>
              </a:highlight>
              <a:latin typeface="Arial"/>
              <a:ea typeface="Arial"/>
              <a:cs typeface="Arial"/>
              <a:sym typeface="Arial"/>
            </a:endParaRPr>
          </a:p>
        </p:txBody>
      </p:sp>
      <p:pic>
        <p:nvPicPr>
          <p:cNvPr id="1202" name="Google Shape;1202;p82"/>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1203" name="Google Shape;1203;p82"/>
          <p:cNvSpPr txBox="1"/>
          <p:nvPr/>
        </p:nvSpPr>
        <p:spPr>
          <a:xfrm>
            <a:off x="203575" y="10878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20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You should now be able to:</a:t>
            </a:r>
            <a:br>
              <a:rPr b="1" i="0" lang="en-GB" sz="1100" u="none" cap="none" strike="noStrike">
                <a:solidFill>
                  <a:srgbClr val="000000"/>
                </a:solidFill>
                <a:latin typeface="Arial"/>
                <a:ea typeface="Arial"/>
                <a:cs typeface="Arial"/>
                <a:sym typeface="Arial"/>
              </a:rPr>
            </a:br>
            <a:endParaRPr b="1"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Develop an awareness of regulatory licensing requirements.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Understand Motorola Solutions licensing for Capacity Max products.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Be able to successfully use the MOTOTRBO™ System Designer Tool as part of the design process for a Capacity Max system.</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Determine the appropriate system topology.</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Determine the infrastructure device ID map.</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lang="en-GB" sz="1100">
                <a:solidFill>
                  <a:schemeClr val="dk1"/>
                </a:solidFill>
              </a:rPr>
              <a:t>Define </a:t>
            </a:r>
            <a:r>
              <a:rPr b="0" i="0" lang="en-GB" sz="1100" u="none" cap="none" strike="noStrike">
                <a:solidFill>
                  <a:schemeClr val="dk1"/>
                </a:solidFill>
                <a:latin typeface="Arial"/>
                <a:ea typeface="Arial"/>
                <a:cs typeface="Arial"/>
                <a:sym typeface="Arial"/>
              </a:rPr>
              <a:t>the networking equipment requirements for a Capacity</a:t>
            </a:r>
            <a:r>
              <a:rPr lang="en-GB" sz="1100">
                <a:solidFill>
                  <a:schemeClr val="dk1"/>
                </a:solidFill>
              </a:rPr>
              <a:t> </a:t>
            </a:r>
            <a:r>
              <a:rPr b="0" i="0" lang="en-GB" sz="1100" u="none" cap="none" strike="noStrike">
                <a:solidFill>
                  <a:schemeClr val="dk1"/>
                </a:solidFill>
                <a:latin typeface="Arial"/>
                <a:ea typeface="Arial"/>
                <a:cs typeface="Arial"/>
                <a:sym typeface="Arial"/>
              </a:rPr>
              <a:t>Max system.</a:t>
            </a:r>
            <a:endParaRPr b="0" i="0" sz="1100" u="none" cap="none" strike="noStrike">
              <a:solidFill>
                <a:schemeClr val="dk1"/>
              </a:solidFill>
              <a:latin typeface="Arial"/>
              <a:ea typeface="Arial"/>
              <a:cs typeface="Arial"/>
              <a:sym typeface="Arial"/>
            </a:endParaRPr>
          </a:p>
        </p:txBody>
      </p:sp>
      <p:sp>
        <p:nvSpPr>
          <p:cNvPr id="1204" name="Google Shape;1204;p8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8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10" name="Google Shape;1210;p8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211" name="Google Shape;1211;p83"/>
          <p:cNvSpPr txBox="1"/>
          <p:nvPr/>
        </p:nvSpPr>
        <p:spPr>
          <a:xfrm>
            <a:off x="68575" y="314249"/>
            <a:ext cx="7776000" cy="4351200"/>
          </a:xfrm>
          <a:prstGeom prst="rect">
            <a:avLst/>
          </a:prstGeom>
          <a:solidFill>
            <a:srgbClr val="666666"/>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rPr b="0" i="0" lang="en-GB" sz="1000" u="none" cap="none" strike="noStrike">
                <a:solidFill>
                  <a:srgbClr val="000000"/>
                </a:solidFill>
                <a:latin typeface="Calibri"/>
                <a:ea typeface="Calibri"/>
                <a:cs typeface="Calibri"/>
                <a:sym typeface="Calibri"/>
              </a:rPr>
              <a:t> </a:t>
            </a:r>
            <a:endParaRPr b="0" i="0" sz="10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1212" name="Google Shape;1212;p83"/>
          <p:cNvSpPr/>
          <p:nvPr/>
        </p:nvSpPr>
        <p:spPr>
          <a:xfrm>
            <a:off x="68575" y="695600"/>
            <a:ext cx="7776000" cy="840000"/>
          </a:xfrm>
          <a:prstGeom prst="rect">
            <a:avLst/>
          </a:prstGeom>
          <a:solidFill>
            <a:srgbClr val="434343"/>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83"/>
          <p:cNvSpPr/>
          <p:nvPr/>
        </p:nvSpPr>
        <p:spPr>
          <a:xfrm rot="8100000">
            <a:off x="4678034" y="3247712"/>
            <a:ext cx="3857833"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83"/>
          <p:cNvSpPr/>
          <p:nvPr/>
        </p:nvSpPr>
        <p:spPr>
          <a:xfrm rot="8100000">
            <a:off x="5565814" y="3617685"/>
            <a:ext cx="2812022"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83"/>
          <p:cNvSpPr/>
          <p:nvPr/>
        </p:nvSpPr>
        <p:spPr>
          <a:xfrm rot="8100000">
            <a:off x="6454715" y="3982983"/>
            <a:ext cx="1777666" cy="358927"/>
          </a:xfrm>
          <a:prstGeom prst="trapezoid">
            <a:avLst>
              <a:gd fmla="val 101019"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83"/>
          <p:cNvSpPr/>
          <p:nvPr/>
        </p:nvSpPr>
        <p:spPr>
          <a:xfrm flipH="1">
            <a:off x="7327700" y="4150100"/>
            <a:ext cx="511800" cy="511800"/>
          </a:xfrm>
          <a:prstGeom prst="rtTriangle">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83"/>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Frequency Planning and RFDS</a:t>
            </a:r>
            <a:endParaRPr b="1" i="0" sz="1200" u="none" cap="none" strike="noStrike">
              <a:solidFill>
                <a:srgbClr val="FFFFFF"/>
              </a:solidFill>
              <a:highlight>
                <a:srgbClr val="D9EAD3"/>
              </a:highlight>
              <a:latin typeface="Arial"/>
              <a:ea typeface="Arial"/>
              <a:cs typeface="Arial"/>
              <a:sym typeface="Arial"/>
            </a:endParaRPr>
          </a:p>
        </p:txBody>
      </p:sp>
      <p:sp>
        <p:nvSpPr>
          <p:cNvPr id="1218" name="Google Shape;1218;p83"/>
          <p:cNvSpPr txBox="1"/>
          <p:nvPr/>
        </p:nvSpPr>
        <p:spPr>
          <a:xfrm>
            <a:off x="51175" y="728277"/>
            <a:ext cx="5616000" cy="31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Arial"/>
                <a:ea typeface="Arial"/>
                <a:cs typeface="Arial"/>
                <a:sym typeface="Arial"/>
              </a:rPr>
              <a:t>Module 3 </a:t>
            </a:r>
            <a:endParaRPr b="0" i="0" sz="1400" u="none" cap="none" strike="noStrike">
              <a:solidFill>
                <a:srgbClr val="FFFFFF"/>
              </a:solidFill>
              <a:highlight>
                <a:srgbClr val="D9EAD3"/>
              </a:highlight>
              <a:latin typeface="Arial"/>
              <a:ea typeface="Arial"/>
              <a:cs typeface="Arial"/>
              <a:sym typeface="Arial"/>
            </a:endParaRPr>
          </a:p>
        </p:txBody>
      </p:sp>
      <p:pic>
        <p:nvPicPr>
          <p:cNvPr id="1219" name="Google Shape;1219;p83"/>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1220" name="Google Shape;1220;p8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8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State the Objectives</a:t>
            </a:r>
            <a:endParaRPr>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26" name="Google Shape;1226;p8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227" name="Google Shape;1227;p84"/>
          <p:cNvSpPr txBox="1"/>
          <p:nvPr/>
        </p:nvSpPr>
        <p:spPr>
          <a:xfrm>
            <a:off x="51175" y="314625"/>
            <a:ext cx="7776000" cy="45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3 Objectives</a:t>
            </a:r>
            <a:endParaRPr b="1" i="0" sz="1200" u="none" cap="none" strike="noStrike">
              <a:solidFill>
                <a:srgbClr val="000000"/>
              </a:solidFill>
              <a:latin typeface="Arial"/>
              <a:ea typeface="Arial"/>
              <a:cs typeface="Arial"/>
              <a:sym typeface="Arial"/>
            </a:endParaRPr>
          </a:p>
        </p:txBody>
      </p:sp>
      <p:grpSp>
        <p:nvGrpSpPr>
          <p:cNvPr id="1228" name="Google Shape;1228;p84"/>
          <p:cNvGrpSpPr/>
          <p:nvPr/>
        </p:nvGrpSpPr>
        <p:grpSpPr>
          <a:xfrm>
            <a:off x="63500" y="4263966"/>
            <a:ext cx="7776001" cy="411480"/>
            <a:chOff x="63500" y="4263966"/>
            <a:chExt cx="7776001" cy="411480"/>
          </a:xfrm>
        </p:grpSpPr>
        <p:sp>
          <p:nvSpPr>
            <p:cNvPr id="1229" name="Google Shape;1229;p8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30" name="Google Shape;1230;p8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231" name="Google Shape;1231;p8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32" name="Google Shape;1232;p84"/>
          <p:cNvSpPr txBox="1"/>
          <p:nvPr/>
        </p:nvSpPr>
        <p:spPr>
          <a:xfrm>
            <a:off x="51175" y="935450"/>
            <a:ext cx="7267200" cy="23466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rgbClr val="666666"/>
                </a:solidFill>
                <a:latin typeface="Arial"/>
                <a:ea typeface="Arial"/>
                <a:cs typeface="Arial"/>
                <a:sym typeface="Arial"/>
              </a:rPr>
              <a:t>At the end of this module, you should be able to:</a:t>
            </a:r>
            <a:endParaRPr b="0" i="0" sz="1100" u="none" cap="none" strike="noStrike">
              <a:solidFill>
                <a:srgbClr val="666666"/>
              </a:solidFill>
              <a:latin typeface="Arial"/>
              <a:ea typeface="Arial"/>
              <a:cs typeface="Arial"/>
              <a:sym typeface="Arial"/>
            </a:endParaRPr>
          </a:p>
          <a:p>
            <a:pPr indent="-298450" lvl="0" marL="457200" marR="0" rtl="0" algn="l">
              <a:lnSpc>
                <a:spcPct val="100000"/>
              </a:lnSpc>
              <a:spcBef>
                <a:spcPts val="120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Develop a channel plan.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Identify the RFDS components on sites.</a:t>
            </a:r>
            <a:endParaRPr b="0" i="0" sz="1100" u="none" cap="none" strike="noStrike">
              <a:solidFill>
                <a:srgbClr val="000000"/>
              </a:solidFill>
              <a:latin typeface="Arial"/>
              <a:ea typeface="Arial"/>
              <a:cs typeface="Arial"/>
              <a:sym typeface="Arial"/>
            </a:endParaRPr>
          </a:p>
        </p:txBody>
      </p:sp>
      <p:sp>
        <p:nvSpPr>
          <p:cNvPr id="1233" name="Google Shape;1233;p8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8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sections for this module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1239" name="Google Shape;1239;p8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240" name="Google Shape;1240;p8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Map / Module Outline</a:t>
            </a:r>
            <a:endParaRPr b="1" i="0" sz="1200" u="none" cap="none" strike="noStrike">
              <a:solidFill>
                <a:srgbClr val="0063BE"/>
              </a:solidFill>
              <a:highlight>
                <a:srgbClr val="D9EAD3"/>
              </a:highlight>
              <a:latin typeface="Arial"/>
              <a:ea typeface="Arial"/>
              <a:cs typeface="Arial"/>
              <a:sym typeface="Arial"/>
            </a:endParaRPr>
          </a:p>
        </p:txBody>
      </p:sp>
      <p:sp>
        <p:nvSpPr>
          <p:cNvPr id="1241" name="Google Shape;1241;p85"/>
          <p:cNvSpPr txBox="1"/>
          <p:nvPr/>
        </p:nvSpPr>
        <p:spPr>
          <a:xfrm>
            <a:off x="51175" y="1018125"/>
            <a:ext cx="5616000" cy="10785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Section 1</a:t>
            </a:r>
            <a:r>
              <a:rPr lang="en-GB" sz="1100"/>
              <a:t>: RF Channel Plan</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2: </a:t>
            </a:r>
            <a:r>
              <a:rPr lang="en-GB" sz="1100">
                <a:solidFill>
                  <a:schemeClr val="dk1"/>
                </a:solidFill>
              </a:rPr>
              <a:t>RFDS</a:t>
            </a:r>
            <a:endParaRPr b="0" i="0" sz="1100" u="none" cap="none" strike="noStrike">
              <a:solidFill>
                <a:srgbClr val="000000"/>
              </a:solidFill>
              <a:latin typeface="Arial"/>
              <a:ea typeface="Arial"/>
              <a:cs typeface="Arial"/>
              <a:sym typeface="Arial"/>
            </a:endParaRPr>
          </a:p>
        </p:txBody>
      </p:sp>
      <p:grpSp>
        <p:nvGrpSpPr>
          <p:cNvPr id="1242" name="Google Shape;1242;p85"/>
          <p:cNvGrpSpPr/>
          <p:nvPr/>
        </p:nvGrpSpPr>
        <p:grpSpPr>
          <a:xfrm>
            <a:off x="63500" y="4263966"/>
            <a:ext cx="7776001" cy="411480"/>
            <a:chOff x="63500" y="4263966"/>
            <a:chExt cx="7776001" cy="411480"/>
          </a:xfrm>
        </p:grpSpPr>
        <p:sp>
          <p:nvSpPr>
            <p:cNvPr id="1243" name="Google Shape;1243;p8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44" name="Google Shape;1244;p8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245" name="Google Shape;1245;p8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46" name="Google Shape;1246;p8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t>Provide the sections for this module</a:t>
            </a:r>
            <a:endParaRPr b="1"/>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248" name="Google Shape;248;p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49" name="Google Shape;249;p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Module Map / Module Outline</a:t>
            </a:r>
            <a:endParaRPr b="1" i="0" sz="1200" u="none" cap="none" strike="noStrike">
              <a:solidFill>
                <a:srgbClr val="0063BE"/>
              </a:solidFill>
              <a:highlight>
                <a:srgbClr val="D9EAD3"/>
              </a:highlight>
              <a:latin typeface="Arial"/>
              <a:ea typeface="Arial"/>
              <a:cs typeface="Arial"/>
              <a:sym typeface="Arial"/>
            </a:endParaRPr>
          </a:p>
        </p:txBody>
      </p:sp>
      <p:sp>
        <p:nvSpPr>
          <p:cNvPr id="250" name="Google Shape;250;p9"/>
          <p:cNvSpPr txBox="1"/>
          <p:nvPr/>
        </p:nvSpPr>
        <p:spPr>
          <a:xfrm>
            <a:off x="51175" y="1018125"/>
            <a:ext cx="5616000" cy="10785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Section 1: Hardware and Software Requirements</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2: Supported Call Types</a:t>
            </a:r>
            <a:endParaRPr b="0" i="0" sz="110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chemeClr val="dk1"/>
              </a:buClr>
              <a:buSzPts val="1100"/>
              <a:buFont typeface="Arial"/>
              <a:buChar char="•"/>
            </a:pPr>
            <a:r>
              <a:rPr b="0" i="0" lang="en-GB" sz="1100" u="none" cap="none" strike="noStrike">
                <a:solidFill>
                  <a:schemeClr val="dk1"/>
                </a:solidFill>
                <a:latin typeface="Arial"/>
                <a:ea typeface="Arial"/>
                <a:cs typeface="Arial"/>
                <a:sym typeface="Arial"/>
              </a:rPr>
              <a:t>Section 3: Capacity MAX Call Processing</a:t>
            </a:r>
            <a:endParaRPr b="0" i="0" sz="1100" u="none" cap="none" strike="noStrike">
              <a:solidFill>
                <a:srgbClr val="000000"/>
              </a:solidFill>
              <a:latin typeface="Arial"/>
              <a:ea typeface="Arial"/>
              <a:cs typeface="Arial"/>
              <a:sym typeface="Arial"/>
            </a:endParaRPr>
          </a:p>
        </p:txBody>
      </p:sp>
      <p:grpSp>
        <p:nvGrpSpPr>
          <p:cNvPr id="251" name="Google Shape;251;p9"/>
          <p:cNvGrpSpPr/>
          <p:nvPr/>
        </p:nvGrpSpPr>
        <p:grpSpPr>
          <a:xfrm>
            <a:off x="63500" y="4263966"/>
            <a:ext cx="7776001" cy="411480"/>
            <a:chOff x="63500" y="4263966"/>
            <a:chExt cx="7776001" cy="411480"/>
          </a:xfrm>
        </p:grpSpPr>
        <p:sp>
          <p:nvSpPr>
            <p:cNvPr id="252" name="Google Shape;252;p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3" name="Google Shape;253;p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254" name="Google Shape;254;p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5" name="Google Shape;255;p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86"/>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252" name="Google Shape;1252;p86"/>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253" name="Google Shape;1253;p86"/>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86"/>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86"/>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p86"/>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86"/>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RF Channel Plan</a:t>
            </a:r>
            <a:endParaRPr b="1" i="0" sz="1200" u="none" cap="none" strike="noStrike">
              <a:solidFill>
                <a:srgbClr val="0063BE"/>
              </a:solidFill>
              <a:highlight>
                <a:srgbClr val="D9EAD3"/>
              </a:highlight>
              <a:latin typeface="Arial"/>
              <a:ea typeface="Arial"/>
              <a:cs typeface="Arial"/>
              <a:sym typeface="Arial"/>
            </a:endParaRPr>
          </a:p>
        </p:txBody>
      </p:sp>
      <p:pic>
        <p:nvPicPr>
          <p:cNvPr id="1258" name="Google Shape;1258;p86"/>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1259" name="Google Shape;1259;p86"/>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1</a:t>
            </a:r>
            <a:endParaRPr b="0" i="0" sz="600" u="none" cap="none" strike="noStrike">
              <a:solidFill>
                <a:srgbClr val="666666"/>
              </a:solidFill>
              <a:highlight>
                <a:srgbClr val="D9EAD3"/>
              </a:highlight>
              <a:latin typeface="Arial"/>
              <a:ea typeface="Arial"/>
              <a:cs typeface="Arial"/>
              <a:sym typeface="Arial"/>
            </a:endParaRPr>
          </a:p>
        </p:txBody>
      </p:sp>
      <p:sp>
        <p:nvSpPr>
          <p:cNvPr id="1260" name="Google Shape;1260;p86"/>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8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266" name="Google Shape;1266;p8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267" name="Google Shape;1267;p8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What is a Channel Plan?</a:t>
            </a:r>
            <a:endParaRPr b="1" i="0" sz="1200" u="none" cap="none" strike="noStrike">
              <a:solidFill>
                <a:srgbClr val="0063BE"/>
              </a:solidFill>
              <a:highlight>
                <a:srgbClr val="D9EAD3"/>
              </a:highlight>
              <a:latin typeface="Arial"/>
              <a:ea typeface="Arial"/>
              <a:cs typeface="Arial"/>
              <a:sym typeface="Arial"/>
            </a:endParaRPr>
          </a:p>
        </p:txBody>
      </p:sp>
      <p:grpSp>
        <p:nvGrpSpPr>
          <p:cNvPr id="1268" name="Google Shape;1268;p87"/>
          <p:cNvGrpSpPr/>
          <p:nvPr/>
        </p:nvGrpSpPr>
        <p:grpSpPr>
          <a:xfrm>
            <a:off x="63500" y="4263966"/>
            <a:ext cx="7776001" cy="411480"/>
            <a:chOff x="63500" y="4263966"/>
            <a:chExt cx="7776001" cy="411480"/>
          </a:xfrm>
        </p:grpSpPr>
        <p:sp>
          <p:nvSpPr>
            <p:cNvPr id="1269" name="Google Shape;1269;p8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0" name="Google Shape;1270;p8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271" name="Google Shape;1271;p8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72" name="Google Shape;1272;p8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3" name="Google Shape;1273;p87"/>
          <p:cNvSpPr txBox="1"/>
          <p:nvPr/>
        </p:nvSpPr>
        <p:spPr>
          <a:xfrm>
            <a:off x="414950" y="1297675"/>
            <a:ext cx="6835500" cy="1477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DMR trunking protocol uses an identifier to represent a pair of transmit and receive frequencies.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DMR trunking protocol also uses a number between 1 and 4094 inclusive to represent a channel or Channel ID.</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This one-to-one mapping between channel number and frequency pair is called a Channel Plan.</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8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279" name="Google Shape;1279;p8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280" name="Google Shape;1280;p8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What Information is used in a Channel Plan?</a:t>
            </a:r>
            <a:endParaRPr b="1" i="0" sz="1200" u="none" cap="none" strike="noStrike">
              <a:solidFill>
                <a:srgbClr val="0063BE"/>
              </a:solidFill>
              <a:highlight>
                <a:srgbClr val="D9EAD3"/>
              </a:highlight>
              <a:latin typeface="Arial"/>
              <a:ea typeface="Arial"/>
              <a:cs typeface="Arial"/>
              <a:sym typeface="Arial"/>
            </a:endParaRPr>
          </a:p>
        </p:txBody>
      </p:sp>
      <p:grpSp>
        <p:nvGrpSpPr>
          <p:cNvPr id="1281" name="Google Shape;1281;p88"/>
          <p:cNvGrpSpPr/>
          <p:nvPr/>
        </p:nvGrpSpPr>
        <p:grpSpPr>
          <a:xfrm>
            <a:off x="63500" y="4263966"/>
            <a:ext cx="7776001" cy="411480"/>
            <a:chOff x="63500" y="4263966"/>
            <a:chExt cx="7776001" cy="411480"/>
          </a:xfrm>
        </p:grpSpPr>
        <p:sp>
          <p:nvSpPr>
            <p:cNvPr id="1282" name="Google Shape;1282;p8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83" name="Google Shape;1283;p8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284" name="Google Shape;1284;p8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85" name="Google Shape;1285;p8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6" name="Google Shape;1286;p88"/>
          <p:cNvSpPr txBox="1"/>
          <p:nvPr/>
        </p:nvSpPr>
        <p:spPr>
          <a:xfrm>
            <a:off x="445125" y="1026050"/>
            <a:ext cx="39006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Channel Numbers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Transmit and Receive Frequencies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89"/>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292" name="Google Shape;1292;p89"/>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293" name="Google Shape;1293;p89"/>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Types of Channel Plan</a:t>
            </a:r>
            <a:endParaRPr b="1" i="0" sz="1200" u="none" cap="none" strike="noStrike">
              <a:solidFill>
                <a:srgbClr val="0063BE"/>
              </a:solidFill>
              <a:highlight>
                <a:srgbClr val="D9EAD3"/>
              </a:highlight>
              <a:latin typeface="Arial"/>
              <a:ea typeface="Arial"/>
              <a:cs typeface="Arial"/>
              <a:sym typeface="Arial"/>
            </a:endParaRPr>
          </a:p>
        </p:txBody>
      </p:sp>
      <p:grpSp>
        <p:nvGrpSpPr>
          <p:cNvPr id="1294" name="Google Shape;1294;p89"/>
          <p:cNvGrpSpPr/>
          <p:nvPr/>
        </p:nvGrpSpPr>
        <p:grpSpPr>
          <a:xfrm>
            <a:off x="63500" y="4263966"/>
            <a:ext cx="7776001" cy="411480"/>
            <a:chOff x="63500" y="4263966"/>
            <a:chExt cx="7776001" cy="411480"/>
          </a:xfrm>
        </p:grpSpPr>
        <p:sp>
          <p:nvSpPr>
            <p:cNvPr id="1295" name="Google Shape;1295;p89"/>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6" name="Google Shape;1296;p89"/>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297" name="Google Shape;1297;p89"/>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98" name="Google Shape;1298;p89"/>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Note from SME: If more details are needed, point out: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Flexible Channel Plan – Each frequency pair in the plan is configured to a channel number.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100" u="none" cap="none" strike="noStrike">
                <a:solidFill>
                  <a:srgbClr val="000000"/>
                </a:solidFill>
                <a:latin typeface="Arial"/>
                <a:ea typeface="Arial"/>
                <a:cs typeface="Arial"/>
                <a:sym typeface="Arial"/>
              </a:rPr>
              <a:t>Fixed Channel Plan – Control channel capable repeaters and data revert repeaters must be configured in the system, but traffic channel repeaters do not need to be configured in the system.  This is typically utilized in a band that has a single TX/RX frequency offset throughout the band. This is extremely useful when adding traffic channels to sites as the radios do not need to be reprogrammed to make use of the new channel. </a:t>
            </a:r>
            <a:endParaRPr b="0" i="0" sz="1100" u="none" cap="none" strike="noStrike">
              <a:solidFill>
                <a:srgbClr val="000000"/>
              </a:solidFill>
              <a:latin typeface="Arial"/>
              <a:ea typeface="Arial"/>
              <a:cs typeface="Arial"/>
              <a:sym typeface="Arial"/>
            </a:endParaRPr>
          </a:p>
        </p:txBody>
      </p:sp>
      <p:sp>
        <p:nvSpPr>
          <p:cNvPr id="1299" name="Google Shape;1299;p89"/>
          <p:cNvSpPr txBox="1"/>
          <p:nvPr/>
        </p:nvSpPr>
        <p:spPr>
          <a:xfrm>
            <a:off x="535675" y="1373100"/>
            <a:ext cx="65940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There are two types of Channel Plan for Capacity Max systems: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Fixed plan where a channel number is mapped to absolute transmit/receive frequencies.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Flexible plan provides a more dynamic option when you may need to map channels to different transmit/receive frequencies in your Capacity Max system.</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br>
              <a:rPr b="0" i="0" lang="en-GB" sz="1400" u="none" cap="none" strike="noStrike">
                <a:solidFill>
                  <a:srgbClr val="000000"/>
                </a:solidFill>
                <a:latin typeface="Calibri"/>
                <a:ea typeface="Calibri"/>
                <a:cs typeface="Calibri"/>
                <a:sym typeface="Calibri"/>
              </a:rPr>
            </a:br>
            <a:r>
              <a:rPr b="0" i="0" lang="en-GB" sz="1400" u="none" cap="none" strike="noStrike">
                <a:solidFill>
                  <a:srgbClr val="000000"/>
                </a:solidFill>
                <a:latin typeface="Calibri"/>
                <a:ea typeface="Calibri"/>
                <a:cs typeface="Calibri"/>
                <a:sym typeface="Calibri"/>
              </a:rPr>
              <a:t>We’ll look at examples of when it is best to use the two different types of channel plan later in this section.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9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305" name="Google Shape;1305;p9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306" name="Google Shape;1306;p9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Creating a Fixed Channel Plan for Capacity Max</a:t>
            </a:r>
            <a:endParaRPr b="1" i="0" sz="1200" u="none" cap="none" strike="noStrike">
              <a:solidFill>
                <a:srgbClr val="0063BE"/>
              </a:solidFill>
              <a:highlight>
                <a:srgbClr val="D9EAD3"/>
              </a:highlight>
              <a:latin typeface="Arial"/>
              <a:ea typeface="Arial"/>
              <a:cs typeface="Arial"/>
              <a:sym typeface="Arial"/>
            </a:endParaRPr>
          </a:p>
        </p:txBody>
      </p:sp>
      <p:grpSp>
        <p:nvGrpSpPr>
          <p:cNvPr id="1307" name="Google Shape;1307;p90"/>
          <p:cNvGrpSpPr/>
          <p:nvPr/>
        </p:nvGrpSpPr>
        <p:grpSpPr>
          <a:xfrm>
            <a:off x="63500" y="4263966"/>
            <a:ext cx="7776001" cy="411480"/>
            <a:chOff x="63500" y="4263966"/>
            <a:chExt cx="7776001" cy="411480"/>
          </a:xfrm>
        </p:grpSpPr>
        <p:sp>
          <p:nvSpPr>
            <p:cNvPr id="1308" name="Google Shape;1308;p9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09" name="Google Shape;1309;p9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310" name="Google Shape;1310;p9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11" name="Google Shape;1311;p9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DMR Trunking Protocol provides two ways to specify the mapping between the Channel Numbers and the frequency pairs. The two ways are Fixed and Flexible. </a:t>
            </a:r>
            <a:br>
              <a:rPr b="0" i="0" lang="en-GB" sz="1100" u="none" cap="none" strike="noStrike">
                <a:solidFill>
                  <a:srgbClr val="000000"/>
                </a:solidFill>
                <a:latin typeface="Arial"/>
                <a:ea typeface="Arial"/>
                <a:cs typeface="Arial"/>
                <a:sym typeface="Arial"/>
              </a:rPr>
            </a:b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"Channel and Site Extensibility" This means that channels and sites can be added to the system without reprogramming radios. ONLY if using Fixed. </a:t>
            </a:r>
            <a:endParaRPr b="0" i="0" sz="1100" u="none" cap="none" strike="noStrike">
              <a:solidFill>
                <a:srgbClr val="000000"/>
              </a:solidFill>
              <a:latin typeface="Arial"/>
              <a:ea typeface="Arial"/>
              <a:cs typeface="Arial"/>
              <a:sym typeface="Arial"/>
            </a:endParaRPr>
          </a:p>
        </p:txBody>
      </p:sp>
      <p:pic>
        <p:nvPicPr>
          <p:cNvPr id="1312" name="Google Shape;1312;p90"/>
          <p:cNvPicPr preferRelativeResize="0"/>
          <p:nvPr/>
        </p:nvPicPr>
        <p:blipFill rotWithShape="1">
          <a:blip r:embed="rId4">
            <a:alphaModFix/>
          </a:blip>
          <a:srcRect b="11159" l="0" r="0" t="11399"/>
          <a:stretch/>
        </p:blipFill>
        <p:spPr>
          <a:xfrm>
            <a:off x="1441025" y="1102738"/>
            <a:ext cx="4892501" cy="28417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9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318" name="Google Shape;1318;p9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319" name="Google Shape;1319;p9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Fixed Channel Plan Example</a:t>
            </a:r>
            <a:endParaRPr b="1" i="0" sz="1200" u="none" cap="none" strike="noStrike">
              <a:solidFill>
                <a:srgbClr val="0063BE"/>
              </a:solidFill>
              <a:highlight>
                <a:srgbClr val="D9EAD3"/>
              </a:highlight>
              <a:latin typeface="Arial"/>
              <a:ea typeface="Arial"/>
              <a:cs typeface="Arial"/>
              <a:sym typeface="Arial"/>
            </a:endParaRPr>
          </a:p>
        </p:txBody>
      </p:sp>
      <p:grpSp>
        <p:nvGrpSpPr>
          <p:cNvPr id="1320" name="Google Shape;1320;p91"/>
          <p:cNvGrpSpPr/>
          <p:nvPr/>
        </p:nvGrpSpPr>
        <p:grpSpPr>
          <a:xfrm>
            <a:off x="63500" y="4263966"/>
            <a:ext cx="7776001" cy="411480"/>
            <a:chOff x="63500" y="4263966"/>
            <a:chExt cx="7776001" cy="411480"/>
          </a:xfrm>
        </p:grpSpPr>
        <p:sp>
          <p:nvSpPr>
            <p:cNvPr id="1321" name="Google Shape;1321;p9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22" name="Google Shape;1322;p9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323" name="Google Shape;1323;p9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4" name="Google Shape;1324;p9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Reason for Segments: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difference between the minimum (i.e. 806 MHz) and maximum (i.e. 901 MHz) Tx frequencies is 95 MHz, which is greater than the 51.1625 (= 12.5 kHz * 4093) MHz.</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The duplex splits of both the bands are different.</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To finish the configuration, channel numbers need to be assigned to the frequency pairs in such a way that the 800 MHz channel numbers and the 900 MHz channel numbers are not overlapping. One way to arrange the channels would be as follows: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800 MHz Band: channels 1-1440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900 MHz Band: channels 1441-1841</a:t>
            </a:r>
            <a:endParaRPr b="0" i="0" sz="1100" u="none" cap="none" strike="noStrike">
              <a:solidFill>
                <a:srgbClr val="000000"/>
              </a:solidFill>
              <a:latin typeface="Arial"/>
              <a:ea typeface="Arial"/>
              <a:cs typeface="Arial"/>
              <a:sym typeface="Arial"/>
            </a:endParaRPr>
          </a:p>
        </p:txBody>
      </p:sp>
      <p:pic>
        <p:nvPicPr>
          <p:cNvPr id="1325" name="Google Shape;1325;p91"/>
          <p:cNvPicPr preferRelativeResize="0"/>
          <p:nvPr/>
        </p:nvPicPr>
        <p:blipFill rotWithShape="1">
          <a:blip r:embed="rId4">
            <a:alphaModFix/>
          </a:blip>
          <a:srcRect b="0" l="0" r="0" t="0"/>
          <a:stretch/>
        </p:blipFill>
        <p:spPr>
          <a:xfrm>
            <a:off x="467750" y="2957450"/>
            <a:ext cx="6906099" cy="1189875"/>
          </a:xfrm>
          <a:prstGeom prst="rect">
            <a:avLst/>
          </a:prstGeom>
          <a:noFill/>
          <a:ln>
            <a:noFill/>
          </a:ln>
        </p:spPr>
      </p:pic>
      <p:sp>
        <p:nvSpPr>
          <p:cNvPr id="1326" name="Google Shape;1326;p91"/>
          <p:cNvSpPr txBox="1"/>
          <p:nvPr/>
        </p:nvSpPr>
        <p:spPr>
          <a:xfrm>
            <a:off x="467750" y="775575"/>
            <a:ext cx="6677100" cy="242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300"/>
              </a:spcBef>
              <a:spcAft>
                <a:spcPts val="0"/>
              </a:spcAft>
              <a:buClr>
                <a:schemeClr val="dk1"/>
              </a:buClr>
              <a:buSzPts val="1100"/>
              <a:buFont typeface="Arial"/>
              <a:buNone/>
            </a:pPr>
            <a:r>
              <a:rPr b="0" i="0" lang="en-GB" sz="1100" u="none" cap="none" strike="noStrike">
                <a:solidFill>
                  <a:schemeClr val="dk1"/>
                </a:solidFill>
                <a:latin typeface="Arial"/>
                <a:ea typeface="Arial"/>
                <a:cs typeface="Arial"/>
                <a:sym typeface="Arial"/>
              </a:rPr>
              <a:t>Example 1 Multiband Radio:</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30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Tx ranges:</a:t>
            </a:r>
            <a:endParaRPr b="0" i="0" sz="11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800 MHz Band: 806–824 MHz</a:t>
            </a:r>
            <a:endParaRPr b="0" i="0" sz="11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900 MHz Band: 896–901 MHz</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Channel Separation:</a:t>
            </a:r>
            <a:endParaRPr b="0" i="0" sz="11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800 MHz Band: 12.5 kHz</a:t>
            </a:r>
            <a:endParaRPr b="0" i="0" sz="11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900 MHz Band: 12.5 kHz</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Duplex Split:</a:t>
            </a:r>
            <a:endParaRPr b="0" i="0" sz="11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800 MHz Band: 45 MHz</a:t>
            </a:r>
            <a:endParaRPr b="0" i="0" sz="1100" u="none" cap="none" strike="noStrike">
              <a:solidFill>
                <a:schemeClr val="dk1"/>
              </a:solidFill>
              <a:latin typeface="Arial"/>
              <a:ea typeface="Arial"/>
              <a:cs typeface="Arial"/>
              <a:sym typeface="Arial"/>
            </a:endParaRPr>
          </a:p>
          <a:p>
            <a:pPr indent="-298450" lvl="1" marL="914400" marR="0" rtl="0" algn="l">
              <a:lnSpc>
                <a:spcPct val="115000"/>
              </a:lnSpc>
              <a:spcBef>
                <a:spcPts val="0"/>
              </a:spcBef>
              <a:spcAft>
                <a:spcPts val="0"/>
              </a:spcAft>
              <a:buClr>
                <a:srgbClr val="000000"/>
              </a:buClr>
              <a:buSzPts val="1100"/>
              <a:buFont typeface="Arial"/>
              <a:buChar char="○"/>
            </a:pPr>
            <a:r>
              <a:rPr b="0" i="0" lang="en-GB" sz="1100" u="none" cap="none" strike="noStrike">
                <a:solidFill>
                  <a:schemeClr val="dk1"/>
                </a:solidFill>
                <a:latin typeface="Arial"/>
                <a:ea typeface="Arial"/>
                <a:cs typeface="Arial"/>
                <a:sym typeface="Arial"/>
              </a:rPr>
              <a:t>900 MHz Band: 39 MHz</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9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332" name="Google Shape;1332;p9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333" name="Google Shape;1333;p92"/>
          <p:cNvSpPr txBox="1"/>
          <p:nvPr/>
        </p:nvSpPr>
        <p:spPr>
          <a:xfrm>
            <a:off x="51175" y="314625"/>
            <a:ext cx="60975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Creating a Flexible Channel Plan for Capacity Max</a:t>
            </a:r>
            <a:endParaRPr b="1" i="0" sz="1200" u="none" cap="none" strike="noStrike">
              <a:solidFill>
                <a:srgbClr val="0063BE"/>
              </a:solidFill>
              <a:highlight>
                <a:srgbClr val="D9EAD3"/>
              </a:highlight>
              <a:latin typeface="Arial"/>
              <a:ea typeface="Arial"/>
              <a:cs typeface="Arial"/>
              <a:sym typeface="Arial"/>
            </a:endParaRPr>
          </a:p>
        </p:txBody>
      </p:sp>
      <p:grpSp>
        <p:nvGrpSpPr>
          <p:cNvPr id="1334" name="Google Shape;1334;p92"/>
          <p:cNvGrpSpPr/>
          <p:nvPr/>
        </p:nvGrpSpPr>
        <p:grpSpPr>
          <a:xfrm>
            <a:off x="63500" y="4263966"/>
            <a:ext cx="7776001" cy="411480"/>
            <a:chOff x="63500" y="4263966"/>
            <a:chExt cx="7776001" cy="411480"/>
          </a:xfrm>
        </p:grpSpPr>
        <p:sp>
          <p:nvSpPr>
            <p:cNvPr id="1335" name="Google Shape;1335;p9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36" name="Google Shape;1336;p9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337" name="Google Shape;1337;p9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38" name="Google Shape;1338;p9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rgbClr val="000000"/>
                </a:solidFill>
                <a:latin typeface="Arial"/>
                <a:ea typeface="Arial"/>
                <a:cs typeface="Arial"/>
                <a:sym typeface="Arial"/>
              </a:rPr>
              <a:t>To overcome the limitations of fixed mapping, a Capacity Max system allows flexible mapping. It should be used to map all the frequency pairs that are exception cases of the fixed mapping. The flexible mapping does not have rules. All the frequency pairs are individually specified with corresponding channel numbers.</a:t>
            </a:r>
            <a:endParaRPr b="0" i="0" sz="1100" u="none" cap="none" strike="noStrike">
              <a:solidFill>
                <a:srgbClr val="000000"/>
              </a:solidFill>
              <a:latin typeface="Arial"/>
              <a:ea typeface="Arial"/>
              <a:cs typeface="Arial"/>
              <a:sym typeface="Arial"/>
            </a:endParaRPr>
          </a:p>
        </p:txBody>
      </p:sp>
      <p:sp>
        <p:nvSpPr>
          <p:cNvPr id="1339" name="Google Shape;1339;p92"/>
          <p:cNvSpPr txBox="1"/>
          <p:nvPr/>
        </p:nvSpPr>
        <p:spPr>
          <a:xfrm>
            <a:off x="294250" y="995875"/>
            <a:ext cx="68355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Used in the following scenarios: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mapping requires more than four segments.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One or more frequency pairs are beyond the range of frequency pairs covered by all the four segments.</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One or more frequency pairs are within the range of segments but cannot be mapped by them.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Note</a:t>
            </a:r>
            <a:r>
              <a:rPr b="0" i="0" lang="en-GB" sz="1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Any Channel Number not used by a frequency in the system can be used for the Flexible Channel Plan.</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Combinations of Fixed and Flexible Mapping is supported.</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9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345" name="Google Shape;1345;p9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346" name="Google Shape;1346;p93"/>
          <p:cNvSpPr/>
          <p:nvPr/>
        </p:nvSpPr>
        <p:spPr>
          <a:xfrm rot="8100000">
            <a:off x="4678034" y="3247712"/>
            <a:ext cx="3857833"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93"/>
          <p:cNvSpPr/>
          <p:nvPr/>
        </p:nvSpPr>
        <p:spPr>
          <a:xfrm rot="8100000">
            <a:off x="5565814" y="3617685"/>
            <a:ext cx="2812022"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93"/>
          <p:cNvSpPr/>
          <p:nvPr/>
        </p:nvSpPr>
        <p:spPr>
          <a:xfrm rot="8100000">
            <a:off x="6454715" y="3982983"/>
            <a:ext cx="1777666" cy="358927"/>
          </a:xfrm>
          <a:prstGeom prst="trapezoid">
            <a:avLst>
              <a:gd fmla="val 101019" name="adj"/>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93"/>
          <p:cNvSpPr/>
          <p:nvPr/>
        </p:nvSpPr>
        <p:spPr>
          <a:xfrm flipH="1">
            <a:off x="7327700" y="4150100"/>
            <a:ext cx="511800" cy="511800"/>
          </a:xfrm>
          <a:prstGeom prst="rtTriangle">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93"/>
          <p:cNvSpPr txBox="1"/>
          <p:nvPr/>
        </p:nvSpPr>
        <p:spPr>
          <a:xfrm>
            <a:off x="51175" y="10319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RFDS</a:t>
            </a:r>
            <a:endParaRPr b="1" i="0" sz="1200" u="none" cap="none" strike="noStrike">
              <a:solidFill>
                <a:srgbClr val="0063BE"/>
              </a:solidFill>
              <a:highlight>
                <a:srgbClr val="D9EAD3"/>
              </a:highlight>
              <a:latin typeface="Arial"/>
              <a:ea typeface="Arial"/>
              <a:cs typeface="Arial"/>
              <a:sym typeface="Arial"/>
            </a:endParaRPr>
          </a:p>
        </p:txBody>
      </p:sp>
      <p:pic>
        <p:nvPicPr>
          <p:cNvPr id="1351" name="Google Shape;1351;p93"/>
          <p:cNvPicPr preferRelativeResize="0"/>
          <p:nvPr/>
        </p:nvPicPr>
        <p:blipFill rotWithShape="1">
          <a:blip r:embed="rId3">
            <a:alphaModFix/>
          </a:blip>
          <a:srcRect b="0" l="0" r="0" t="0"/>
          <a:stretch/>
        </p:blipFill>
        <p:spPr>
          <a:xfrm>
            <a:off x="92886" y="302104"/>
            <a:ext cx="411480" cy="411480"/>
          </a:xfrm>
          <a:prstGeom prst="rect">
            <a:avLst/>
          </a:prstGeom>
          <a:noFill/>
          <a:ln>
            <a:noFill/>
          </a:ln>
        </p:spPr>
      </p:pic>
      <p:sp>
        <p:nvSpPr>
          <p:cNvPr id="1352" name="Google Shape;1352;p93"/>
          <p:cNvSpPr txBox="1"/>
          <p:nvPr/>
        </p:nvSpPr>
        <p:spPr>
          <a:xfrm>
            <a:off x="51175" y="803394"/>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666666"/>
                </a:solidFill>
                <a:latin typeface="Arial"/>
                <a:ea typeface="Arial"/>
                <a:cs typeface="Arial"/>
                <a:sym typeface="Arial"/>
              </a:rPr>
              <a:t>Section 2</a:t>
            </a:r>
            <a:endParaRPr b="0" i="0" sz="600" u="none" cap="none" strike="noStrike">
              <a:solidFill>
                <a:srgbClr val="666666"/>
              </a:solidFill>
              <a:highlight>
                <a:srgbClr val="D9EAD3"/>
              </a:highlight>
              <a:latin typeface="Arial"/>
              <a:ea typeface="Arial"/>
              <a:cs typeface="Arial"/>
              <a:sym typeface="Arial"/>
            </a:endParaRPr>
          </a:p>
        </p:txBody>
      </p:sp>
      <p:sp>
        <p:nvSpPr>
          <p:cNvPr id="1353" name="Google Shape;1353;p9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7" name="Shape 1357"/>
        <p:cNvGrpSpPr/>
        <p:nvPr/>
      </p:nvGrpSpPr>
      <p:grpSpPr>
        <a:xfrm>
          <a:off x="0" y="0"/>
          <a:ext cx="0" cy="0"/>
          <a:chOff x="0" y="0"/>
          <a:chExt cx="0" cy="0"/>
        </a:xfrm>
      </p:grpSpPr>
      <p:sp>
        <p:nvSpPr>
          <p:cNvPr id="1358" name="Google Shape;1358;g12489d7da14_0_15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359" name="Google Shape;1359;g12489d7da14_0_15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
        <p:nvSpPr>
          <p:cNvPr id="1360" name="Google Shape;1360;g12489d7da14_0_15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highlight>
                  <a:srgbClr val="D9EAD3"/>
                </a:highlight>
                <a:latin typeface="Arial"/>
                <a:ea typeface="Arial"/>
                <a:cs typeface="Arial"/>
                <a:sym typeface="Arial"/>
              </a:rPr>
              <a:t>RFDS (RF Distribution System)</a:t>
            </a:r>
            <a:endParaRPr b="1" i="0" sz="1200" u="none" cap="none" strike="noStrike">
              <a:solidFill>
                <a:srgbClr val="0063BE"/>
              </a:solidFill>
              <a:highlight>
                <a:srgbClr val="D9EAD3"/>
              </a:highlight>
              <a:latin typeface="Arial"/>
              <a:ea typeface="Arial"/>
              <a:cs typeface="Arial"/>
              <a:sym typeface="Arial"/>
            </a:endParaRPr>
          </a:p>
        </p:txBody>
      </p:sp>
      <p:grpSp>
        <p:nvGrpSpPr>
          <p:cNvPr id="1361" name="Google Shape;1361;g12489d7da14_0_150"/>
          <p:cNvGrpSpPr/>
          <p:nvPr/>
        </p:nvGrpSpPr>
        <p:grpSpPr>
          <a:xfrm>
            <a:off x="63500" y="4263966"/>
            <a:ext cx="7776001" cy="411480"/>
            <a:chOff x="63500" y="4263966"/>
            <a:chExt cx="7776001" cy="411480"/>
          </a:xfrm>
        </p:grpSpPr>
        <p:sp>
          <p:nvSpPr>
            <p:cNvPr id="1362" name="Google Shape;1362;g12489d7da14_0_15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63" name="Google Shape;1363;g12489d7da14_0_15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364" name="Google Shape;1364;g12489d7da14_0_15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65" name="Google Shape;1365;g12489d7da14_0_15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66" name="Google Shape;1366;g12489d7da14_0_150"/>
          <p:cNvSpPr txBox="1"/>
          <p:nvPr/>
        </p:nvSpPr>
        <p:spPr>
          <a:xfrm>
            <a:off x="306775" y="975350"/>
            <a:ext cx="6843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67" name="Google Shape;1367;g12489d7da14_0_150"/>
          <p:cNvSpPr txBox="1"/>
          <p:nvPr/>
        </p:nvSpPr>
        <p:spPr>
          <a:xfrm>
            <a:off x="409025" y="1187725"/>
            <a:ext cx="6662400" cy="2770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depending the on licensed frequencies, this would impact the RFDS components at the site.</a:t>
            </a:r>
            <a:endParaRPr/>
          </a:p>
          <a:p>
            <a:pPr indent="-317500" lvl="0" marL="457200" marR="0" rtl="0" algn="l">
              <a:lnSpc>
                <a:spcPct val="100000"/>
              </a:lnSpc>
              <a:spcBef>
                <a:spcPts val="0"/>
              </a:spcBef>
              <a:spcAft>
                <a:spcPts val="0"/>
              </a:spcAft>
              <a:buClr>
                <a:srgbClr val="000000"/>
              </a:buClr>
              <a:buSzPts val="1400"/>
              <a:buFont typeface="Calibri"/>
              <a:buChar char="●"/>
            </a:pPr>
            <a:r>
              <a:rPr b="0" i="0" lang="en-GB" sz="1400" u="none" cap="none" strike="noStrike">
                <a:solidFill>
                  <a:srgbClr val="000000"/>
                </a:solidFill>
                <a:latin typeface="Calibri"/>
                <a:ea typeface="Calibri"/>
                <a:cs typeface="Calibri"/>
                <a:sym typeface="Calibri"/>
              </a:rPr>
              <a:t>The repeaters will need to deployed with the following components to ensure optimum coverage for radio performance and provide protection to the site:</a:t>
            </a:r>
            <a:endParaRPr/>
          </a:p>
          <a:p>
            <a:pPr indent="-317500" lvl="6" marL="45720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Calibri"/>
                <a:ea typeface="Calibri"/>
                <a:cs typeface="Calibri"/>
                <a:sym typeface="Calibri"/>
              </a:rPr>
              <a:t>Duplexer</a:t>
            </a:r>
            <a:endParaRPr b="0" i="0" sz="1400" u="none" cap="none" strike="noStrike">
              <a:solidFill>
                <a:srgbClr val="000000"/>
              </a:solidFill>
              <a:latin typeface="Calibri"/>
              <a:ea typeface="Calibri"/>
              <a:cs typeface="Calibri"/>
              <a:sym typeface="Calibri"/>
            </a:endParaRPr>
          </a:p>
          <a:p>
            <a:pPr indent="-317500" lvl="5" marL="45720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Calibri"/>
                <a:ea typeface="Calibri"/>
                <a:cs typeface="Calibri"/>
                <a:sym typeface="Calibri"/>
              </a:rPr>
              <a:t>Combiner</a:t>
            </a:r>
            <a:endParaRPr b="0" i="0" sz="1400" u="none" cap="none" strike="noStrike">
              <a:solidFill>
                <a:srgbClr val="000000"/>
              </a:solidFill>
              <a:latin typeface="Calibri"/>
              <a:ea typeface="Calibri"/>
              <a:cs typeface="Calibri"/>
              <a:sym typeface="Calibri"/>
            </a:endParaRPr>
          </a:p>
          <a:p>
            <a:pPr indent="-317500" lvl="5" marL="45720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Calibri"/>
                <a:ea typeface="Calibri"/>
                <a:cs typeface="Calibri"/>
                <a:sym typeface="Calibri"/>
              </a:rPr>
              <a:t>Multicouplers (or Low Noise Amplifier - LNA)</a:t>
            </a:r>
            <a:endParaRPr b="0" i="0" sz="1400" u="none" cap="none" strike="noStrike">
              <a:solidFill>
                <a:srgbClr val="000000"/>
              </a:solidFill>
              <a:latin typeface="Calibri"/>
              <a:ea typeface="Calibri"/>
              <a:cs typeface="Calibri"/>
              <a:sym typeface="Calibri"/>
            </a:endParaRPr>
          </a:p>
          <a:p>
            <a:pPr indent="-317500" lvl="5" marL="45720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Calibri"/>
                <a:ea typeface="Calibri"/>
                <a:cs typeface="Calibri"/>
                <a:sym typeface="Calibri"/>
              </a:rPr>
              <a:t>Tower Top Amplifiers (TTA)</a:t>
            </a:r>
            <a:endParaRPr/>
          </a:p>
          <a:p>
            <a:pPr indent="-317500" lvl="5" marL="45720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Calibri"/>
                <a:ea typeface="Calibri"/>
                <a:cs typeface="Calibri"/>
                <a:sym typeface="Calibri"/>
              </a:rPr>
              <a:t>Antennas</a:t>
            </a:r>
            <a:endParaRPr b="0" i="0" sz="1400" u="none" cap="none" strike="noStrike">
              <a:solidFill>
                <a:srgbClr val="000000"/>
              </a:solidFill>
              <a:latin typeface="Calibri"/>
              <a:ea typeface="Calibri"/>
              <a:cs typeface="Calibri"/>
              <a:sym typeface="Calibri"/>
            </a:endParaRPr>
          </a:p>
          <a:p>
            <a:pPr indent="-317500" lvl="6" marL="91440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Calibri"/>
                <a:ea typeface="Calibri"/>
                <a:cs typeface="Calibri"/>
                <a:sym typeface="Calibri"/>
              </a:rPr>
              <a:t>Coaxial surge suppressors </a:t>
            </a:r>
            <a:endParaRPr b="0" i="0" sz="1400" u="none" cap="none" strike="noStrike">
              <a:solidFill>
                <a:srgbClr val="000000"/>
              </a:solidFill>
              <a:latin typeface="Calibri"/>
              <a:ea typeface="Calibri"/>
              <a:cs typeface="Calibri"/>
              <a:sym typeface="Calibri"/>
            </a:endParaRPr>
          </a:p>
          <a:p>
            <a:pPr indent="-317500" lvl="6" marL="914400" marR="0" rtl="0" algn="l">
              <a:lnSpc>
                <a:spcPct val="100000"/>
              </a:lnSpc>
              <a:spcBef>
                <a:spcPts val="0"/>
              </a:spcBef>
              <a:spcAft>
                <a:spcPts val="0"/>
              </a:spcAft>
              <a:buClr>
                <a:srgbClr val="000000"/>
              </a:buClr>
              <a:buSzPts val="1400"/>
              <a:buFont typeface="Noto Sans Symbols"/>
              <a:buChar char="▪"/>
            </a:pPr>
            <a:r>
              <a:rPr b="0" i="0" lang="en-GB" sz="1400" u="none" cap="none" strike="noStrike">
                <a:solidFill>
                  <a:srgbClr val="000000"/>
                </a:solidFill>
                <a:latin typeface="Calibri"/>
                <a:ea typeface="Calibri"/>
                <a:cs typeface="Calibri"/>
                <a:sym typeface="Calibri"/>
              </a:rPr>
              <a:t>Cables and connectors</a:t>
            </a:r>
            <a:endParaRPr/>
          </a:p>
          <a:p>
            <a:pPr indent="-228600" lvl="1" marL="45720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9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373" name="Google Shape;1373;p9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374" name="Google Shape;1374;p9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Why Design with Standard Practices?</a:t>
            </a:r>
            <a:endParaRPr b="1" i="0" sz="1200" u="none" cap="none" strike="noStrike">
              <a:solidFill>
                <a:srgbClr val="0063BE"/>
              </a:solidFill>
              <a:highlight>
                <a:srgbClr val="D9EAD3"/>
              </a:highlight>
              <a:latin typeface="Arial"/>
              <a:ea typeface="Arial"/>
              <a:cs typeface="Arial"/>
              <a:sym typeface="Arial"/>
            </a:endParaRPr>
          </a:p>
        </p:txBody>
      </p:sp>
      <p:grpSp>
        <p:nvGrpSpPr>
          <p:cNvPr id="1375" name="Google Shape;1375;p94"/>
          <p:cNvGrpSpPr/>
          <p:nvPr/>
        </p:nvGrpSpPr>
        <p:grpSpPr>
          <a:xfrm>
            <a:off x="63500" y="4263966"/>
            <a:ext cx="7776001" cy="411480"/>
            <a:chOff x="63500" y="4263966"/>
            <a:chExt cx="7776001" cy="411480"/>
          </a:xfrm>
        </p:grpSpPr>
        <p:sp>
          <p:nvSpPr>
            <p:cNvPr id="1376" name="Google Shape;1376;p9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77" name="Google Shape;1377;p9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378" name="Google Shape;1378;p9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79" name="Google Shape;1379;p9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380" name="Google Shape;1380;p94"/>
          <p:cNvSpPr txBox="1"/>
          <p:nvPr/>
        </p:nvSpPr>
        <p:spPr>
          <a:xfrm>
            <a:off x="306775" y="975350"/>
            <a:ext cx="68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381" name="Google Shape;1381;p94"/>
          <p:cNvSpPr txBox="1"/>
          <p:nvPr/>
        </p:nvSpPr>
        <p:spPr>
          <a:xfrm>
            <a:off x="409025" y="1187725"/>
            <a:ext cx="66624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Stable and consistent designs require proper and consistent design practices.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The Motorola Standard Practices for RF Design outline the most recognized  design practices to:</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Reduce risk</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Lead to successful system operation and customer satisfaction.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Derived from decades of engineering and interference mitigation experience.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Using Standard practices will ensure the design works the first time and performs as required.</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10"/>
          <p:cNvPicPr preferRelativeResize="0"/>
          <p:nvPr/>
        </p:nvPicPr>
        <p:blipFill rotWithShape="1">
          <a:blip r:embed="rId3">
            <a:alphaModFix/>
          </a:blip>
          <a:srcRect b="0" l="0" r="0" t="0"/>
          <a:stretch/>
        </p:blipFill>
        <p:spPr>
          <a:xfrm>
            <a:off x="215900" y="0"/>
            <a:ext cx="7342150" cy="6858000"/>
          </a:xfrm>
          <a:prstGeom prst="rect">
            <a:avLst/>
          </a:prstGeom>
          <a:noFill/>
          <a:ln>
            <a:noFill/>
          </a:ln>
        </p:spPr>
      </p:pic>
      <p:sp>
        <p:nvSpPr>
          <p:cNvPr id="261" name="Google Shape;261;p1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262" name="Google Shape;262;p1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263" name="Google Shape;263;p10"/>
          <p:cNvSpPr txBox="1"/>
          <p:nvPr/>
        </p:nvSpPr>
        <p:spPr>
          <a:xfrm>
            <a:off x="51175" y="314625"/>
            <a:ext cx="59469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3BE"/>
                </a:solidFill>
                <a:latin typeface="Arial"/>
                <a:ea typeface="Arial"/>
                <a:cs typeface="Arial"/>
                <a:sym typeface="Arial"/>
              </a:rPr>
              <a:t>What is MOTOTRBO Capacity MAX?</a:t>
            </a:r>
            <a:endParaRPr b="1" i="0" sz="1200" u="none" cap="none" strike="noStrike">
              <a:solidFill>
                <a:srgbClr val="0063BE"/>
              </a:solidFill>
              <a:highlight>
                <a:srgbClr val="D9EAD3"/>
              </a:highlight>
              <a:latin typeface="Arial"/>
              <a:ea typeface="Arial"/>
              <a:cs typeface="Arial"/>
              <a:sym typeface="Arial"/>
            </a:endParaRPr>
          </a:p>
        </p:txBody>
      </p:sp>
      <p:grpSp>
        <p:nvGrpSpPr>
          <p:cNvPr id="264" name="Google Shape;264;p10"/>
          <p:cNvGrpSpPr/>
          <p:nvPr/>
        </p:nvGrpSpPr>
        <p:grpSpPr>
          <a:xfrm>
            <a:off x="63500" y="4263966"/>
            <a:ext cx="7776001" cy="411480"/>
            <a:chOff x="63500" y="4263966"/>
            <a:chExt cx="7776001" cy="411480"/>
          </a:xfrm>
        </p:grpSpPr>
        <p:sp>
          <p:nvSpPr>
            <p:cNvPr id="265" name="Google Shape;265;p1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6" name="Google Shape;266;p10"/>
            <p:cNvPicPr preferRelativeResize="0"/>
            <p:nvPr/>
          </p:nvPicPr>
          <p:blipFill rotWithShape="1">
            <a:blip r:embed="rId4">
              <a:alphaModFix/>
            </a:blip>
            <a:srcRect b="0" l="0" r="0" t="0"/>
            <a:stretch/>
          </p:blipFill>
          <p:spPr>
            <a:xfrm>
              <a:off x="78370" y="4263966"/>
              <a:ext cx="411480" cy="411480"/>
            </a:xfrm>
            <a:prstGeom prst="rect">
              <a:avLst/>
            </a:prstGeom>
            <a:noFill/>
            <a:ln>
              <a:noFill/>
            </a:ln>
          </p:spPr>
        </p:pic>
        <p:sp>
          <p:nvSpPr>
            <p:cNvPr id="267" name="Google Shape;267;p1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8" name="Google Shape;268;p1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9" name="Google Shape;269;p10"/>
          <p:cNvSpPr txBox="1"/>
          <p:nvPr/>
        </p:nvSpPr>
        <p:spPr>
          <a:xfrm>
            <a:off x="324425" y="920425"/>
            <a:ext cx="700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0" name="Google Shape;270;p10"/>
          <p:cNvSpPr txBox="1"/>
          <p:nvPr/>
        </p:nvSpPr>
        <p:spPr>
          <a:xfrm>
            <a:off x="452675" y="943075"/>
            <a:ext cx="68373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MOTOTRBO Capacity MAX systems are a next generation trunked radio solution built to provide coverage, capacity, and control of your voice and data communications.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Calibri"/>
                <a:ea typeface="Calibri"/>
                <a:cs typeface="Calibri"/>
                <a:sym typeface="Calibri"/>
              </a:rPr>
              <a:t>The system control is centralized but the traffic routing is optimized to minimize cost and maximize performance.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g111f3817c7e_0_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387" name="Google Shape;1387;g111f3817c7e_0_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388" name="Google Shape;1388;g111f3817c7e_0_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What is a RF Link Budget?</a:t>
            </a:r>
            <a:endParaRPr b="1" i="0" sz="1200" u="none" cap="none" strike="noStrike">
              <a:solidFill>
                <a:srgbClr val="0063BE"/>
              </a:solidFill>
              <a:highlight>
                <a:srgbClr val="D9EAD3"/>
              </a:highlight>
              <a:latin typeface="Arial"/>
              <a:ea typeface="Arial"/>
              <a:cs typeface="Arial"/>
              <a:sym typeface="Arial"/>
            </a:endParaRPr>
          </a:p>
        </p:txBody>
      </p:sp>
      <p:grpSp>
        <p:nvGrpSpPr>
          <p:cNvPr id="1389" name="Google Shape;1389;g111f3817c7e_0_4"/>
          <p:cNvGrpSpPr/>
          <p:nvPr/>
        </p:nvGrpSpPr>
        <p:grpSpPr>
          <a:xfrm>
            <a:off x="63500" y="4263966"/>
            <a:ext cx="7776001" cy="411480"/>
            <a:chOff x="63500" y="4263966"/>
            <a:chExt cx="7776001" cy="411480"/>
          </a:xfrm>
        </p:grpSpPr>
        <p:sp>
          <p:nvSpPr>
            <p:cNvPr id="1390" name="Google Shape;1390;g111f3817c7e_0_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91" name="Google Shape;1391;g111f3817c7e_0_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392" name="Google Shape;1392;g111f3817c7e_0_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93" name="Google Shape;1393;g111f3817c7e_0_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GB" sz="1100"/>
              <a:t>Gain and loss in all stages of an RF system (feed line, filters, amplifiers) is multiplicative (if it were not, that would be nonlinearity), and therefore is typically written in dB so that the total gain or loss may be computed by adding, rather than multiplying, all the individual values together.</a:t>
            </a:r>
            <a:endParaRPr sz="1100"/>
          </a:p>
          <a:p>
            <a:pPr indent="0" lvl="0" marL="0" marR="0" rtl="0" algn="l">
              <a:lnSpc>
                <a:spcPct val="100000"/>
              </a:lnSpc>
              <a:spcBef>
                <a:spcPts val="0"/>
              </a:spcBef>
              <a:spcAft>
                <a:spcPts val="0"/>
              </a:spcAft>
              <a:buClr>
                <a:srgbClr val="000000"/>
              </a:buClr>
              <a:buSzPts val="1100"/>
              <a:buFont typeface="Arial"/>
              <a:buNone/>
            </a:pPr>
            <a:r>
              <a:t/>
            </a:r>
            <a:endParaRPr sz="1100"/>
          </a:p>
          <a:p>
            <a:pPr indent="0" lvl="0" marL="0" marR="0" rtl="0" algn="l">
              <a:lnSpc>
                <a:spcPct val="100000"/>
              </a:lnSpc>
              <a:spcBef>
                <a:spcPts val="0"/>
              </a:spcBef>
              <a:spcAft>
                <a:spcPts val="0"/>
              </a:spcAft>
              <a:buClr>
                <a:srgbClr val="000000"/>
              </a:buClr>
              <a:buSzPts val="1100"/>
              <a:buFont typeface="Arial"/>
              <a:buNone/>
            </a:pPr>
            <a:r>
              <a:rPr lang="en-GB" sz="1100"/>
              <a:t>If you add a value in dB to a value in dBm, the result is in dBm. (Adding two dBm values is not usually meaningful since it would correspond to power squared.)</a:t>
            </a:r>
            <a:endParaRPr sz="1100"/>
          </a:p>
        </p:txBody>
      </p:sp>
      <p:sp>
        <p:nvSpPr>
          <p:cNvPr id="1394" name="Google Shape;1394;g111f3817c7e_0_4"/>
          <p:cNvSpPr txBox="1"/>
          <p:nvPr/>
        </p:nvSpPr>
        <p:spPr>
          <a:xfrm>
            <a:off x="439925" y="1272625"/>
            <a:ext cx="67479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Sum of static gains and losses</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GB">
                <a:latin typeface="Calibri"/>
                <a:ea typeface="Calibri"/>
                <a:cs typeface="Calibri"/>
                <a:sym typeface="Calibri"/>
              </a:rPr>
              <a:t>Outbound- from the fixed end transmitter to the subscriber receiver</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GB">
                <a:latin typeface="Calibri"/>
                <a:ea typeface="Calibri"/>
                <a:cs typeface="Calibri"/>
                <a:sym typeface="Calibri"/>
              </a:rPr>
              <a:t>Inbound- from the subscriber transmitter to the fixed end receiver</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Gains minus losses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Link Budgets provide only static estimates of system range.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If higher power in talk out (fixed end transmitter to subscriber) verses talk in (subscriber to fixed end transmitter) is talk back limited.</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g111f3817c7e_0_15"/>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400" name="Google Shape;1400;g111f3817c7e_0_15"/>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401" name="Google Shape;1401;g111f3817c7e_0_15"/>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RF Basics - Sideband Noise (SN)</a:t>
            </a:r>
            <a:endParaRPr b="1" i="0" sz="1200" u="none" cap="none" strike="noStrike">
              <a:solidFill>
                <a:srgbClr val="0063BE"/>
              </a:solidFill>
              <a:highlight>
                <a:srgbClr val="D9EAD3"/>
              </a:highlight>
              <a:latin typeface="Arial"/>
              <a:ea typeface="Arial"/>
              <a:cs typeface="Arial"/>
              <a:sym typeface="Arial"/>
            </a:endParaRPr>
          </a:p>
        </p:txBody>
      </p:sp>
      <p:grpSp>
        <p:nvGrpSpPr>
          <p:cNvPr id="1402" name="Google Shape;1402;g111f3817c7e_0_15"/>
          <p:cNvGrpSpPr/>
          <p:nvPr/>
        </p:nvGrpSpPr>
        <p:grpSpPr>
          <a:xfrm>
            <a:off x="63500" y="4263966"/>
            <a:ext cx="7776001" cy="411480"/>
            <a:chOff x="63500" y="4263966"/>
            <a:chExt cx="7776001" cy="411480"/>
          </a:xfrm>
        </p:grpSpPr>
        <p:sp>
          <p:nvSpPr>
            <p:cNvPr id="1403" name="Google Shape;1403;g111f3817c7e_0_15"/>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4" name="Google Shape;1404;g111f3817c7e_0_15"/>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405" name="Google Shape;1405;g111f3817c7e_0_15"/>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06" name="Google Shape;1406;g111f3817c7e_0_15"/>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07" name="Google Shape;1407;g111f3817c7e_0_15"/>
          <p:cNvSpPr txBox="1"/>
          <p:nvPr/>
        </p:nvSpPr>
        <p:spPr>
          <a:xfrm>
            <a:off x="630800" y="2402275"/>
            <a:ext cx="69288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Undesired noise generated in an FM transmitter that radiates above and below assigned center frequency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Sideband Noise stated in –dB below carrier</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Each transmitter type has different Side band noise characteristics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Requires transmitter sideband noise curves to predict interference potential</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GB">
                <a:latin typeface="Calibri"/>
                <a:ea typeface="Calibri"/>
                <a:cs typeface="Calibri"/>
                <a:sym typeface="Calibri"/>
              </a:rPr>
              <a:t>SN curves can be obtained from transmitter manufacturer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1408" name="Google Shape;1408;g111f3817c7e_0_15"/>
          <p:cNvPicPr preferRelativeResize="0"/>
          <p:nvPr/>
        </p:nvPicPr>
        <p:blipFill rotWithShape="1">
          <a:blip r:embed="rId4">
            <a:alphaModFix/>
          </a:blip>
          <a:srcRect b="0" l="0" r="19452" t="19458"/>
          <a:stretch/>
        </p:blipFill>
        <p:spPr>
          <a:xfrm>
            <a:off x="2253427" y="872349"/>
            <a:ext cx="3131715" cy="14408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g111f3817c7e_0_2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414" name="Google Shape;1414;g111f3817c7e_0_2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415" name="Google Shape;1415;g111f3817c7e_0_2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Sensitivity</a:t>
            </a:r>
            <a:endParaRPr b="1" i="0" sz="1200" u="none" cap="none" strike="noStrike">
              <a:solidFill>
                <a:srgbClr val="0063BE"/>
              </a:solidFill>
              <a:highlight>
                <a:srgbClr val="D9EAD3"/>
              </a:highlight>
              <a:latin typeface="Arial"/>
              <a:ea typeface="Arial"/>
              <a:cs typeface="Arial"/>
              <a:sym typeface="Arial"/>
            </a:endParaRPr>
          </a:p>
        </p:txBody>
      </p:sp>
      <p:grpSp>
        <p:nvGrpSpPr>
          <p:cNvPr id="1416" name="Google Shape;1416;g111f3817c7e_0_27"/>
          <p:cNvGrpSpPr/>
          <p:nvPr/>
        </p:nvGrpSpPr>
        <p:grpSpPr>
          <a:xfrm>
            <a:off x="63500" y="4263966"/>
            <a:ext cx="7776001" cy="411480"/>
            <a:chOff x="63500" y="4263966"/>
            <a:chExt cx="7776001" cy="411480"/>
          </a:xfrm>
        </p:grpSpPr>
        <p:sp>
          <p:nvSpPr>
            <p:cNvPr id="1417" name="Google Shape;1417;g111f3817c7e_0_2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18" name="Google Shape;1418;g111f3817c7e_0_2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419" name="Google Shape;1419;g111f3817c7e_0_2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20" name="Google Shape;1420;g111f3817c7e_0_2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1" name="Google Shape;1421;g111f3817c7e_0_27"/>
          <p:cNvSpPr txBox="1"/>
          <p:nvPr/>
        </p:nvSpPr>
        <p:spPr>
          <a:xfrm>
            <a:off x="526325" y="1044800"/>
            <a:ext cx="63237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Minimum signal level at which a receiver can reliably recover voice or data</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Analog systems measure sensitivity using 20 dBq* or 12 dB sinad tests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Digital systems measure sensitivity using BER tests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Sensitivity normally stated in –dBm or microvolts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1422" name="Google Shape;1422;g111f3817c7e_0_27"/>
          <p:cNvSpPr txBox="1"/>
          <p:nvPr/>
        </p:nvSpPr>
        <p:spPr>
          <a:xfrm>
            <a:off x="3322950" y="3322950"/>
            <a:ext cx="161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*dBq = dB quieting</a:t>
            </a:r>
            <a:endParaRPr>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g1136a740397_0_0"/>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428" name="Google Shape;1428;g1136a740397_0_0"/>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429" name="Google Shape;1429;g1136a740397_0_0"/>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Myths on Sensitivity</a:t>
            </a:r>
            <a:endParaRPr b="1" i="0" sz="1200" u="none" cap="none" strike="noStrike">
              <a:solidFill>
                <a:srgbClr val="0063BE"/>
              </a:solidFill>
              <a:highlight>
                <a:srgbClr val="D9EAD3"/>
              </a:highlight>
              <a:latin typeface="Arial"/>
              <a:ea typeface="Arial"/>
              <a:cs typeface="Arial"/>
              <a:sym typeface="Arial"/>
            </a:endParaRPr>
          </a:p>
        </p:txBody>
      </p:sp>
      <p:grpSp>
        <p:nvGrpSpPr>
          <p:cNvPr id="1430" name="Google Shape;1430;g1136a740397_0_0"/>
          <p:cNvGrpSpPr/>
          <p:nvPr/>
        </p:nvGrpSpPr>
        <p:grpSpPr>
          <a:xfrm>
            <a:off x="63500" y="4263966"/>
            <a:ext cx="7776001" cy="411480"/>
            <a:chOff x="63500" y="4263966"/>
            <a:chExt cx="7776001" cy="411480"/>
          </a:xfrm>
        </p:grpSpPr>
        <p:sp>
          <p:nvSpPr>
            <p:cNvPr id="1431" name="Google Shape;1431;g1136a740397_0_0"/>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32" name="Google Shape;1432;g1136a740397_0_0"/>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433" name="Google Shape;1433;g1136a740397_0_0"/>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34" name="Google Shape;1434;g1136a740397_0_0"/>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GB" sz="900"/>
              <a:t>Sensitivity myths cause engineers and technicians to make mistakes that reduce coverage and affect overall operation.  These myths need to be understood to evaluate their risk.</a:t>
            </a:r>
            <a:endParaRPr sz="900"/>
          </a:p>
          <a:p>
            <a:pPr indent="-285750" lvl="0" marL="457200" marR="0" rtl="0" algn="l">
              <a:lnSpc>
                <a:spcPct val="100000"/>
              </a:lnSpc>
              <a:spcBef>
                <a:spcPts val="0"/>
              </a:spcBef>
              <a:spcAft>
                <a:spcPts val="0"/>
              </a:spcAft>
              <a:buSzPts val="900"/>
              <a:buChar char="●"/>
            </a:pPr>
            <a:r>
              <a:rPr lang="en-GB" sz="900"/>
              <a:t>The higher the gain the better the sensitivity – This misunderstanding is derived from the fact that to a certain extent gain does determine sensitivity.  This occurs because the gain of the amplifiers overcome the losses after the amplifiers.  If the gain is low the sensitivity is poor.  Gain in early stages before the receiver establish the best sensitivity possible but will only be seen if the gain is sufficient to overcome the losses.  When the gain is over 10 dB the losses after the amplifier are washed out by over 10:1.  This means that a 10 dB loss after the amplifier will produce only a 1 dB sensitivity change.</a:t>
            </a:r>
            <a:endParaRPr sz="900"/>
          </a:p>
          <a:p>
            <a:pPr indent="-285750" lvl="0" marL="457200" marR="0" rtl="0" algn="l">
              <a:lnSpc>
                <a:spcPct val="100000"/>
              </a:lnSpc>
              <a:spcBef>
                <a:spcPts val="0"/>
              </a:spcBef>
              <a:spcAft>
                <a:spcPts val="0"/>
              </a:spcAft>
              <a:buSzPts val="900"/>
              <a:buChar char="●"/>
            </a:pPr>
            <a:r>
              <a:rPr lang="en-GB" sz="900"/>
              <a:t>More gain results in degradation because it amplifies the external noise – External noise and desired signals are amplified equally.  The only addition the amplifier provides is added noise from internal noise figure.  This is why noise figure is important.</a:t>
            </a:r>
            <a:endParaRPr sz="900"/>
          </a:p>
          <a:p>
            <a:pPr indent="-285750" lvl="0" marL="457200" marR="0" rtl="0" algn="l">
              <a:lnSpc>
                <a:spcPct val="100000"/>
              </a:lnSpc>
              <a:spcBef>
                <a:spcPts val="0"/>
              </a:spcBef>
              <a:spcAft>
                <a:spcPts val="0"/>
              </a:spcAft>
              <a:buSzPts val="900"/>
              <a:buChar char="●"/>
            </a:pPr>
            <a:r>
              <a:rPr lang="en-GB" sz="900"/>
              <a:t>Lower gain will provide better operation – Lower gain will only deteriorate the delivered sensitivity.  Lower gain is not necessary as long as the signals are controlled into the receiver. </a:t>
            </a:r>
            <a:endParaRPr sz="900"/>
          </a:p>
          <a:p>
            <a:pPr indent="-285750" lvl="0" marL="457200" marR="0" rtl="0" algn="l">
              <a:lnSpc>
                <a:spcPct val="100000"/>
              </a:lnSpc>
              <a:spcBef>
                <a:spcPts val="0"/>
              </a:spcBef>
              <a:spcAft>
                <a:spcPts val="0"/>
              </a:spcAft>
              <a:buSzPts val="900"/>
              <a:buChar char="●"/>
            </a:pPr>
            <a:r>
              <a:rPr lang="en-GB" sz="900"/>
              <a:t>The interference risk is increased with more gain – Testing has shown that the interference risk is the same with and without gain.</a:t>
            </a:r>
            <a:endParaRPr sz="900"/>
          </a:p>
        </p:txBody>
      </p:sp>
      <p:sp>
        <p:nvSpPr>
          <p:cNvPr id="1435" name="Google Shape;1435;g1136a740397_0_0"/>
          <p:cNvSpPr txBox="1"/>
          <p:nvPr/>
        </p:nvSpPr>
        <p:spPr>
          <a:xfrm>
            <a:off x="620600" y="1563275"/>
            <a:ext cx="64809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Several Myths of Sensitivity that confuse engineers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The higher the gain the better the sensitivity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More gain results in lower sensitivity because it amplifies the external noise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Lower gain will provide better operation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The interference risk is increased with more gain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High gain amplifiers cause interference</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g1136a740397_0_11"/>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441" name="Google Shape;1441;g1136a740397_0_11"/>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442" name="Google Shape;1442;g1136a740397_0_11"/>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Selectivity</a:t>
            </a:r>
            <a:endParaRPr b="1" i="0" sz="1200" u="none" cap="none" strike="noStrike">
              <a:solidFill>
                <a:srgbClr val="0063BE"/>
              </a:solidFill>
              <a:highlight>
                <a:srgbClr val="D9EAD3"/>
              </a:highlight>
              <a:latin typeface="Arial"/>
              <a:ea typeface="Arial"/>
              <a:cs typeface="Arial"/>
              <a:sym typeface="Arial"/>
            </a:endParaRPr>
          </a:p>
        </p:txBody>
      </p:sp>
      <p:grpSp>
        <p:nvGrpSpPr>
          <p:cNvPr id="1443" name="Google Shape;1443;g1136a740397_0_11"/>
          <p:cNvGrpSpPr/>
          <p:nvPr/>
        </p:nvGrpSpPr>
        <p:grpSpPr>
          <a:xfrm>
            <a:off x="63500" y="4263966"/>
            <a:ext cx="7776001" cy="411480"/>
            <a:chOff x="63500" y="4263966"/>
            <a:chExt cx="7776001" cy="411480"/>
          </a:xfrm>
        </p:grpSpPr>
        <p:sp>
          <p:nvSpPr>
            <p:cNvPr id="1444" name="Google Shape;1444;g1136a740397_0_11"/>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45" name="Google Shape;1445;g1136a740397_0_11"/>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446" name="Google Shape;1446;g1136a740397_0_11"/>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47" name="Google Shape;1447;g1136a740397_0_11"/>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8" name="Google Shape;1448;g1136a740397_0_11"/>
          <p:cNvSpPr txBox="1"/>
          <p:nvPr/>
        </p:nvSpPr>
        <p:spPr>
          <a:xfrm>
            <a:off x="259225" y="1186200"/>
            <a:ext cx="72429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Receivers ability to reject signals close in frequency to receivers assigned frequency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Normally stated in –dBm @ adjacent channel</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Receiver selectivity is primarily achieved in the receiver IF section</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g1136a740397_0_94"/>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454" name="Google Shape;1454;g1136a740397_0_94"/>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455" name="Google Shape;1455;g1136a740397_0_94"/>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Receiver Degradation (RD)</a:t>
            </a:r>
            <a:endParaRPr b="1" i="0" sz="1200" u="none" cap="none" strike="noStrike">
              <a:solidFill>
                <a:srgbClr val="0063BE"/>
              </a:solidFill>
              <a:highlight>
                <a:srgbClr val="D9EAD3"/>
              </a:highlight>
              <a:latin typeface="Arial"/>
              <a:ea typeface="Arial"/>
              <a:cs typeface="Arial"/>
              <a:sym typeface="Arial"/>
            </a:endParaRPr>
          </a:p>
        </p:txBody>
      </p:sp>
      <p:grpSp>
        <p:nvGrpSpPr>
          <p:cNvPr id="1456" name="Google Shape;1456;g1136a740397_0_94"/>
          <p:cNvGrpSpPr/>
          <p:nvPr/>
        </p:nvGrpSpPr>
        <p:grpSpPr>
          <a:xfrm>
            <a:off x="63500" y="4263966"/>
            <a:ext cx="7776001" cy="411480"/>
            <a:chOff x="63500" y="4263966"/>
            <a:chExt cx="7776001" cy="411480"/>
          </a:xfrm>
        </p:grpSpPr>
        <p:sp>
          <p:nvSpPr>
            <p:cNvPr id="1457" name="Google Shape;1457;g1136a740397_0_94"/>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58" name="Google Shape;1458;g1136a740397_0_94"/>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459" name="Google Shape;1459;g1136a740397_0_94"/>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60" name="Google Shape;1460;g1136a740397_0_94"/>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61" name="Google Shape;1461;g1136a740397_0_94"/>
          <p:cNvSpPr txBox="1"/>
          <p:nvPr/>
        </p:nvSpPr>
        <p:spPr>
          <a:xfrm>
            <a:off x="377075" y="1343325"/>
            <a:ext cx="67560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lang="en-GB">
                <a:latin typeface="Calibri"/>
                <a:ea typeface="Calibri"/>
                <a:cs typeface="Calibri"/>
                <a:sym typeface="Calibri"/>
              </a:rPr>
              <a:t>Reduction of receivers ability to receive signals due to overloading of receivers circuits from high level off channel in-band signals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Normally stated as the difference in dB between receivers bench sensitivity and measured effective sensitivity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Each receiver type will have different receiver degradation characteristics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GB">
                <a:latin typeface="Calibri"/>
                <a:ea typeface="Calibri"/>
                <a:cs typeface="Calibri"/>
                <a:sym typeface="Calibri"/>
              </a:rPr>
              <a:t>Requires receiver degradation curves to predict interference potential</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n-GB">
                <a:latin typeface="Calibri"/>
                <a:ea typeface="Calibri"/>
                <a:cs typeface="Calibri"/>
                <a:sym typeface="Calibri"/>
              </a:rPr>
              <a:t>RD curves can be obtained from receiver manufacturer</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g1136a740397_0_83"/>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467" name="Google Shape;1467;g1136a740397_0_83"/>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468" name="Google Shape;1468;g1136a740397_0_83"/>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Filter Bandwidth</a:t>
            </a:r>
            <a:endParaRPr b="1" i="0" sz="1200" u="none" cap="none" strike="noStrike">
              <a:solidFill>
                <a:srgbClr val="0063BE"/>
              </a:solidFill>
              <a:highlight>
                <a:srgbClr val="D9EAD3"/>
              </a:highlight>
              <a:latin typeface="Arial"/>
              <a:ea typeface="Arial"/>
              <a:cs typeface="Arial"/>
              <a:sym typeface="Arial"/>
            </a:endParaRPr>
          </a:p>
        </p:txBody>
      </p:sp>
      <p:grpSp>
        <p:nvGrpSpPr>
          <p:cNvPr id="1469" name="Google Shape;1469;g1136a740397_0_83"/>
          <p:cNvGrpSpPr/>
          <p:nvPr/>
        </p:nvGrpSpPr>
        <p:grpSpPr>
          <a:xfrm>
            <a:off x="63500" y="4263966"/>
            <a:ext cx="7776001" cy="411480"/>
            <a:chOff x="63500" y="4263966"/>
            <a:chExt cx="7776001" cy="411480"/>
          </a:xfrm>
        </p:grpSpPr>
        <p:sp>
          <p:nvSpPr>
            <p:cNvPr id="1470" name="Google Shape;1470;g1136a740397_0_83"/>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71" name="Google Shape;1471;g1136a740397_0_83"/>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472" name="Google Shape;1472;g1136a740397_0_83"/>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73" name="Google Shape;1473;g1136a740397_0_83"/>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GB" sz="1100"/>
              <a:t>The lowest attenuation available occurs at the f0, or the center frequency used to align the filter. The Bandwidth of a filter is determined by identifying the frequencies where the attenuation is 3 dB below the normal insertion loss. The difference in frequency between the low and high frequency points is the bandwidth.</a:t>
            </a:r>
            <a:endParaRPr b="0" i="0" sz="1100" u="none" cap="none" strike="noStrike">
              <a:solidFill>
                <a:srgbClr val="000000"/>
              </a:solidFill>
              <a:latin typeface="Arial"/>
              <a:ea typeface="Arial"/>
              <a:cs typeface="Arial"/>
              <a:sym typeface="Arial"/>
            </a:endParaRPr>
          </a:p>
        </p:txBody>
      </p:sp>
      <p:pic>
        <p:nvPicPr>
          <p:cNvPr id="1474" name="Google Shape;1474;g1136a740397_0_83"/>
          <p:cNvPicPr preferRelativeResize="0"/>
          <p:nvPr/>
        </p:nvPicPr>
        <p:blipFill>
          <a:blip r:embed="rId4">
            <a:alphaModFix/>
          </a:blip>
          <a:stretch>
            <a:fillRect/>
          </a:stretch>
        </p:blipFill>
        <p:spPr>
          <a:xfrm>
            <a:off x="452200" y="872775"/>
            <a:ext cx="6998596" cy="317594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g1136a740397_0_118"/>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480" name="Google Shape;1480;g1136a740397_0_118"/>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481" name="Google Shape;1481;g1136a740397_0_118"/>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Coupling Loops</a:t>
            </a:r>
            <a:endParaRPr b="1" i="0" sz="1200" u="none" cap="none" strike="noStrike">
              <a:solidFill>
                <a:srgbClr val="0063BE"/>
              </a:solidFill>
              <a:highlight>
                <a:srgbClr val="D9EAD3"/>
              </a:highlight>
              <a:latin typeface="Arial"/>
              <a:ea typeface="Arial"/>
              <a:cs typeface="Arial"/>
              <a:sym typeface="Arial"/>
            </a:endParaRPr>
          </a:p>
        </p:txBody>
      </p:sp>
      <p:grpSp>
        <p:nvGrpSpPr>
          <p:cNvPr id="1482" name="Google Shape;1482;g1136a740397_0_118"/>
          <p:cNvGrpSpPr/>
          <p:nvPr/>
        </p:nvGrpSpPr>
        <p:grpSpPr>
          <a:xfrm>
            <a:off x="63500" y="4263966"/>
            <a:ext cx="7776001" cy="411480"/>
            <a:chOff x="63500" y="4263966"/>
            <a:chExt cx="7776001" cy="411480"/>
          </a:xfrm>
        </p:grpSpPr>
        <p:sp>
          <p:nvSpPr>
            <p:cNvPr id="1483" name="Google Shape;1483;g1136a740397_0_118"/>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84" name="Google Shape;1484;g1136a740397_0_118"/>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485" name="Google Shape;1485;g1136a740397_0_118"/>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86" name="Google Shape;1486;g1136a740397_0_118"/>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GB" sz="1100"/>
              <a:t>The orientation of the loops with respect to the electro-magnetic field within the cavity will determine the cavities overall insertion loss and its’ selectivity.</a:t>
            </a:r>
            <a:br>
              <a:rPr lang="en-GB" sz="1100"/>
            </a:br>
            <a:endParaRPr sz="1100"/>
          </a:p>
          <a:p>
            <a:pPr indent="0" lvl="0" marL="0" marR="0" rtl="0" algn="l">
              <a:lnSpc>
                <a:spcPct val="100000"/>
              </a:lnSpc>
              <a:spcBef>
                <a:spcPts val="0"/>
              </a:spcBef>
              <a:spcAft>
                <a:spcPts val="0"/>
              </a:spcAft>
              <a:buClr>
                <a:srgbClr val="000000"/>
              </a:buClr>
              <a:buSzPts val="1100"/>
              <a:buFont typeface="Arial"/>
              <a:buNone/>
            </a:pPr>
            <a:r>
              <a:rPr lang="en-GB" sz="1100"/>
              <a:t>When the loops are more perpendicular to the center line of the cavity, the coupling is reduced and the insertion loss in increased.  This causes the cavity to have greater selectivity.</a:t>
            </a:r>
            <a:br>
              <a:rPr lang="en-GB" sz="1100"/>
            </a:br>
            <a:endParaRPr sz="1100"/>
          </a:p>
          <a:p>
            <a:pPr indent="0" lvl="0" marL="0" marR="0" rtl="0" algn="l">
              <a:lnSpc>
                <a:spcPct val="100000"/>
              </a:lnSpc>
              <a:spcBef>
                <a:spcPts val="0"/>
              </a:spcBef>
              <a:spcAft>
                <a:spcPts val="0"/>
              </a:spcAft>
              <a:buClr>
                <a:srgbClr val="000000"/>
              </a:buClr>
              <a:buSzPts val="1100"/>
              <a:buFont typeface="Arial"/>
              <a:buNone/>
            </a:pPr>
            <a:r>
              <a:rPr lang="en-GB" sz="1100"/>
              <a:t>When the loops are parallel to the center line of the cavity, the coupling is maximized.  This results in lower insertion loss but also lower selectivity.  This is the trade off when using a band pass cavity, higher selectivity requires a higher insertion loss</a:t>
            </a:r>
            <a:endParaRPr sz="1100"/>
          </a:p>
        </p:txBody>
      </p:sp>
      <p:pic>
        <p:nvPicPr>
          <p:cNvPr descr="11-70-01  3_0 dB_2" id="1487" name="Google Shape;1487;g1136a740397_0_118"/>
          <p:cNvPicPr preferRelativeResize="0"/>
          <p:nvPr/>
        </p:nvPicPr>
        <p:blipFill rotWithShape="1">
          <a:blip r:embed="rId4">
            <a:alphaModFix/>
          </a:blip>
          <a:srcRect b="0" l="0" r="0" t="0"/>
          <a:stretch/>
        </p:blipFill>
        <p:spPr>
          <a:xfrm>
            <a:off x="3042630" y="723900"/>
            <a:ext cx="2317959" cy="1761997"/>
          </a:xfrm>
          <a:prstGeom prst="rect">
            <a:avLst/>
          </a:prstGeom>
          <a:noFill/>
          <a:ln>
            <a:noFill/>
          </a:ln>
        </p:spPr>
      </p:pic>
      <p:pic>
        <p:nvPicPr>
          <p:cNvPr descr="11-70-01  0_5 dB_2" id="1488" name="Google Shape;1488;g1136a740397_0_118"/>
          <p:cNvPicPr preferRelativeResize="0"/>
          <p:nvPr/>
        </p:nvPicPr>
        <p:blipFill rotWithShape="1">
          <a:blip r:embed="rId5">
            <a:alphaModFix/>
          </a:blip>
          <a:srcRect b="0" l="0" r="0" t="0"/>
          <a:stretch/>
        </p:blipFill>
        <p:spPr>
          <a:xfrm>
            <a:off x="3042630" y="2509975"/>
            <a:ext cx="2299355" cy="1742300"/>
          </a:xfrm>
          <a:prstGeom prst="rect">
            <a:avLst/>
          </a:prstGeom>
          <a:noFill/>
          <a:ln>
            <a:noFill/>
          </a:ln>
        </p:spPr>
      </p:pic>
      <p:sp>
        <p:nvSpPr>
          <p:cNvPr id="1489" name="Google Shape;1489;g1136a740397_0_118"/>
          <p:cNvSpPr txBox="1"/>
          <p:nvPr/>
        </p:nvSpPr>
        <p:spPr>
          <a:xfrm>
            <a:off x="5858899" y="2884275"/>
            <a:ext cx="1522500" cy="569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33333"/>
              </a:buClr>
              <a:buSzPts val="400"/>
              <a:buFont typeface="Arial"/>
              <a:buNone/>
            </a:pPr>
            <a:r>
              <a:rPr b="1" i="0" lang="en-GB" u="none" cap="none" strike="noStrike">
                <a:solidFill>
                  <a:srgbClr val="333333"/>
                </a:solidFill>
                <a:latin typeface="Arial"/>
                <a:ea typeface="Arial"/>
                <a:cs typeface="Arial"/>
                <a:sym typeface="Arial"/>
              </a:rPr>
              <a:t>Max coupling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33333"/>
              </a:buClr>
              <a:buSzPts val="400"/>
              <a:buFont typeface="Arial"/>
              <a:buNone/>
            </a:pPr>
            <a:r>
              <a:rPr b="1" i="0" lang="en-GB" u="none" cap="none" strike="noStrike">
                <a:solidFill>
                  <a:srgbClr val="333333"/>
                </a:solidFill>
                <a:latin typeface="Arial"/>
                <a:ea typeface="Arial"/>
                <a:cs typeface="Arial"/>
                <a:sym typeface="Arial"/>
              </a:rPr>
              <a:t>Min loss (10%)</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333333"/>
              </a:buClr>
              <a:buSzPts val="400"/>
              <a:buFont typeface="Arial"/>
              <a:buNone/>
            </a:pPr>
            <a:r>
              <a:rPr b="1" i="0" lang="en-GB" u="none" cap="none" strike="noStrike">
                <a:solidFill>
                  <a:srgbClr val="333333"/>
                </a:solidFill>
                <a:latin typeface="Arial"/>
                <a:ea typeface="Arial"/>
                <a:cs typeface="Arial"/>
                <a:sym typeface="Arial"/>
              </a:rPr>
              <a:t>Min selectivity</a:t>
            </a:r>
            <a:endParaRPr b="0" i="0" sz="1200" u="none" cap="none" strike="noStrike">
              <a:solidFill>
                <a:srgbClr val="000000"/>
              </a:solidFill>
              <a:latin typeface="Arial"/>
              <a:ea typeface="Arial"/>
              <a:cs typeface="Arial"/>
              <a:sym typeface="Arial"/>
            </a:endParaRPr>
          </a:p>
        </p:txBody>
      </p:sp>
      <p:sp>
        <p:nvSpPr>
          <p:cNvPr id="1490" name="Google Shape;1490;g1136a740397_0_118"/>
          <p:cNvSpPr txBox="1"/>
          <p:nvPr/>
        </p:nvSpPr>
        <p:spPr>
          <a:xfrm>
            <a:off x="5898298" y="1000100"/>
            <a:ext cx="1619700" cy="569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Arial"/>
              <a:buNone/>
            </a:pPr>
            <a:r>
              <a:rPr b="1" i="0" lang="en-GB" u="none" cap="none" strike="noStrike">
                <a:solidFill>
                  <a:srgbClr val="000000"/>
                </a:solidFill>
                <a:latin typeface="Arial"/>
                <a:ea typeface="Arial"/>
                <a:cs typeface="Arial"/>
                <a:sym typeface="Arial"/>
              </a:rPr>
              <a:t>Min coupling</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Arial"/>
              <a:buNone/>
            </a:pPr>
            <a:r>
              <a:rPr b="1" i="0" lang="en-GB" u="none" cap="none" strike="noStrike">
                <a:solidFill>
                  <a:srgbClr val="000000"/>
                </a:solidFill>
                <a:latin typeface="Arial"/>
                <a:ea typeface="Arial"/>
                <a:cs typeface="Arial"/>
                <a:sym typeface="Arial"/>
              </a:rPr>
              <a:t>Max loss (50%)</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Arial"/>
              <a:buNone/>
            </a:pPr>
            <a:r>
              <a:rPr b="1" i="0" lang="en-GB" u="none" cap="none" strike="noStrike">
                <a:solidFill>
                  <a:srgbClr val="000000"/>
                </a:solidFill>
                <a:latin typeface="Arial"/>
                <a:ea typeface="Arial"/>
                <a:cs typeface="Arial"/>
                <a:sym typeface="Arial"/>
              </a:rPr>
              <a:t>Max selectivity</a:t>
            </a:r>
            <a:endParaRPr b="0" i="0" sz="1200" u="none" cap="none" strike="noStrike">
              <a:solidFill>
                <a:srgbClr val="000000"/>
              </a:solidFill>
              <a:latin typeface="Arial"/>
              <a:ea typeface="Arial"/>
              <a:cs typeface="Arial"/>
              <a:sym typeface="Arial"/>
            </a:endParaRPr>
          </a:p>
        </p:txBody>
      </p:sp>
      <p:pic>
        <p:nvPicPr>
          <p:cNvPr descr="cavity no shell 3" id="1491" name="Google Shape;1491;g1136a740397_0_118"/>
          <p:cNvPicPr preferRelativeResize="0"/>
          <p:nvPr/>
        </p:nvPicPr>
        <p:blipFill rotWithShape="1">
          <a:blip r:embed="rId6">
            <a:alphaModFix/>
          </a:blip>
          <a:srcRect b="0" l="0" r="0" t="0"/>
          <a:stretch/>
        </p:blipFill>
        <p:spPr>
          <a:xfrm>
            <a:off x="456424" y="881495"/>
            <a:ext cx="1810383" cy="1481320"/>
          </a:xfrm>
          <a:prstGeom prst="rect">
            <a:avLst/>
          </a:prstGeom>
          <a:noFill/>
          <a:ln>
            <a:noFill/>
          </a:ln>
        </p:spPr>
      </p:pic>
      <p:pic>
        <p:nvPicPr>
          <p:cNvPr descr="cavity no shell 1" id="1492" name="Google Shape;1492;g1136a740397_0_118"/>
          <p:cNvPicPr preferRelativeResize="0"/>
          <p:nvPr/>
        </p:nvPicPr>
        <p:blipFill rotWithShape="1">
          <a:blip r:embed="rId7">
            <a:alphaModFix/>
          </a:blip>
          <a:srcRect b="0" l="0" r="0" t="0"/>
          <a:stretch/>
        </p:blipFill>
        <p:spPr>
          <a:xfrm>
            <a:off x="488622" y="2562507"/>
            <a:ext cx="1745988" cy="157594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g1136a740397_0_107"/>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498" name="Google Shape;1498;g1136a740397_0_107"/>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499" name="Google Shape;1499;g1136a740397_0_107"/>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Band Pass Cavity</a:t>
            </a:r>
            <a:endParaRPr b="1" i="0" sz="1200" u="none" cap="none" strike="noStrike">
              <a:solidFill>
                <a:srgbClr val="0063BE"/>
              </a:solidFill>
              <a:highlight>
                <a:srgbClr val="D9EAD3"/>
              </a:highlight>
              <a:latin typeface="Arial"/>
              <a:ea typeface="Arial"/>
              <a:cs typeface="Arial"/>
              <a:sym typeface="Arial"/>
            </a:endParaRPr>
          </a:p>
        </p:txBody>
      </p:sp>
      <p:grpSp>
        <p:nvGrpSpPr>
          <p:cNvPr id="1500" name="Google Shape;1500;g1136a740397_0_107"/>
          <p:cNvGrpSpPr/>
          <p:nvPr/>
        </p:nvGrpSpPr>
        <p:grpSpPr>
          <a:xfrm>
            <a:off x="63500" y="4263966"/>
            <a:ext cx="7776001" cy="411480"/>
            <a:chOff x="63500" y="4263966"/>
            <a:chExt cx="7776001" cy="411480"/>
          </a:xfrm>
        </p:grpSpPr>
        <p:sp>
          <p:nvSpPr>
            <p:cNvPr id="1501" name="Google Shape;1501;g1136a740397_0_107"/>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2" name="Google Shape;1502;g1136a740397_0_107"/>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503" name="Google Shape;1503;g1136a740397_0_107"/>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04" name="Google Shape;1504;g1136a740397_0_107"/>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GB" sz="1100"/>
              <a:t>In this example a band pass cavity that provides 8 dB of attenuation at a given frequency with 0.5 dB of insertion loss might provide 10 dB of loss at the same frequency when adjusted for 1 dB of loss and 14 dB if the loops are set to 2 dB of insertion loss.</a:t>
            </a:r>
            <a:endParaRPr b="0" i="0" sz="1100" u="none" cap="none" strike="noStrike">
              <a:solidFill>
                <a:srgbClr val="000000"/>
              </a:solidFill>
              <a:latin typeface="Arial"/>
              <a:ea typeface="Arial"/>
              <a:cs typeface="Arial"/>
              <a:sym typeface="Arial"/>
            </a:endParaRPr>
          </a:p>
        </p:txBody>
      </p:sp>
      <p:pic>
        <p:nvPicPr>
          <p:cNvPr id="1505" name="Google Shape;1505;g1136a740397_0_107"/>
          <p:cNvPicPr preferRelativeResize="0"/>
          <p:nvPr/>
        </p:nvPicPr>
        <p:blipFill>
          <a:blip r:embed="rId4">
            <a:alphaModFix/>
          </a:blip>
          <a:stretch>
            <a:fillRect/>
          </a:stretch>
        </p:blipFill>
        <p:spPr>
          <a:xfrm>
            <a:off x="685800" y="859425"/>
            <a:ext cx="6517146" cy="3175941"/>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g1136a740397_0_292"/>
          <p:cNvSpPr txBox="1"/>
          <p:nvPr>
            <p:ph idx="1" type="body"/>
          </p:nvPr>
        </p:nvSpPr>
        <p:spPr>
          <a:xfrm>
            <a:off x="7903000" y="314250"/>
            <a:ext cx="4289100" cy="65439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Source:</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GB">
                <a:solidFill>
                  <a:srgbClr val="FF0000"/>
                </a:solidFill>
              </a:rPr>
              <a:t>Information for developer:</a:t>
            </a:r>
            <a:endParaRPr b="1">
              <a:solidFill>
                <a:srgbClr val="FF0000"/>
              </a:solidFill>
            </a:endParaRPr>
          </a:p>
          <a:p>
            <a:pPr indent="0" lvl="0" marL="0" rtl="0" algn="l">
              <a:lnSpc>
                <a:spcPct val="115000"/>
              </a:lnSpc>
              <a:spcBef>
                <a:spcPts val="0"/>
              </a:spcBef>
              <a:spcAft>
                <a:spcPts val="0"/>
              </a:spcAft>
              <a:buClr>
                <a:schemeClr val="dk1"/>
              </a:buClr>
              <a:buSzPts val="1100"/>
              <a:buFont typeface="Arial"/>
              <a:buNone/>
            </a:pPr>
            <a:r>
              <a:t/>
            </a:r>
            <a:endParaRPr b="1"/>
          </a:p>
        </p:txBody>
      </p:sp>
      <p:sp>
        <p:nvSpPr>
          <p:cNvPr id="1511" name="Google Shape;1511;g1136a740397_0_292"/>
          <p:cNvSpPr txBox="1"/>
          <p:nvPr>
            <p:ph idx="12" type="sldNum"/>
          </p:nvPr>
        </p:nvSpPr>
        <p:spPr>
          <a:xfrm>
            <a:off x="5327009" y="-5773"/>
            <a:ext cx="2512500" cy="314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
        <p:nvSpPr>
          <p:cNvPr id="1512" name="Google Shape;1512;g1136a740397_0_292"/>
          <p:cNvSpPr txBox="1"/>
          <p:nvPr/>
        </p:nvSpPr>
        <p:spPr>
          <a:xfrm>
            <a:off x="51175" y="314625"/>
            <a:ext cx="5616000" cy="4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3BE"/>
                </a:solidFill>
              </a:rPr>
              <a:t>Band Pass Cavity</a:t>
            </a:r>
            <a:endParaRPr b="1" i="0" sz="1200" u="none" cap="none" strike="noStrike">
              <a:solidFill>
                <a:srgbClr val="0063BE"/>
              </a:solidFill>
              <a:highlight>
                <a:srgbClr val="D9EAD3"/>
              </a:highlight>
              <a:latin typeface="Arial"/>
              <a:ea typeface="Arial"/>
              <a:cs typeface="Arial"/>
              <a:sym typeface="Arial"/>
            </a:endParaRPr>
          </a:p>
        </p:txBody>
      </p:sp>
      <p:grpSp>
        <p:nvGrpSpPr>
          <p:cNvPr id="1513" name="Google Shape;1513;g1136a740397_0_292"/>
          <p:cNvGrpSpPr/>
          <p:nvPr/>
        </p:nvGrpSpPr>
        <p:grpSpPr>
          <a:xfrm>
            <a:off x="63500" y="4263966"/>
            <a:ext cx="7776001" cy="411480"/>
            <a:chOff x="63500" y="4263966"/>
            <a:chExt cx="7776001" cy="411480"/>
          </a:xfrm>
        </p:grpSpPr>
        <p:sp>
          <p:nvSpPr>
            <p:cNvPr id="1514" name="Google Shape;1514;g1136a740397_0_292"/>
            <p:cNvSpPr/>
            <p:nvPr/>
          </p:nvSpPr>
          <p:spPr>
            <a:xfrm>
              <a:off x="63500" y="4298275"/>
              <a:ext cx="7776000" cy="362400"/>
            </a:xfrm>
            <a:prstGeom prst="rect">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5" name="Google Shape;1515;g1136a740397_0_292"/>
            <p:cNvPicPr preferRelativeResize="0"/>
            <p:nvPr/>
          </p:nvPicPr>
          <p:blipFill rotWithShape="1">
            <a:blip r:embed="rId3">
              <a:alphaModFix/>
            </a:blip>
            <a:srcRect b="0" l="0" r="0" t="0"/>
            <a:stretch/>
          </p:blipFill>
          <p:spPr>
            <a:xfrm>
              <a:off x="78370" y="4263966"/>
              <a:ext cx="411480" cy="411480"/>
            </a:xfrm>
            <a:prstGeom prst="rect">
              <a:avLst/>
            </a:prstGeom>
            <a:noFill/>
            <a:ln>
              <a:noFill/>
            </a:ln>
          </p:spPr>
        </p:pic>
        <p:sp>
          <p:nvSpPr>
            <p:cNvPr id="1516" name="Google Shape;1516;g1136a740397_0_292"/>
            <p:cNvSpPr/>
            <p:nvPr/>
          </p:nvSpPr>
          <p:spPr>
            <a:xfrm flipH="1" rot="-5400000">
              <a:off x="7378138" y="4194463"/>
              <a:ext cx="352700" cy="570025"/>
            </a:xfrm>
            <a:prstGeom prst="flowChartManualInput">
              <a:avLst/>
            </a:prstGeom>
            <a:solidFill>
              <a:srgbClr val="0063BE"/>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17" name="Google Shape;1517;g1136a740397_0_292"/>
          <p:cNvSpPr txBox="1"/>
          <p:nvPr/>
        </p:nvSpPr>
        <p:spPr>
          <a:xfrm>
            <a:off x="63500" y="4957275"/>
            <a:ext cx="7776000" cy="1900800"/>
          </a:xfrm>
          <a:prstGeom prst="rect">
            <a:avLst/>
          </a:prstGeom>
          <a:noFill/>
          <a:ln cap="flat" cmpd="sng" w="9525">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lang="en-GB" sz="1100"/>
              <a:t>If a single cavity will not provide the attenuation required, additional cavities can be added in series to improve selectivity.  Another factor you should have noticed is that a multi-cavity combination is more efficient than a single cavity.  For example, two cavities adjusted to 1 dB insertion loss each can provide over 5 dB-10 dB more selectivity than a single cavity adjusted to 2 dB insertion loss.  In the example above the selectivity of a single cavity adjusted to 2 dB insertion loss is less than 17.  Joining two filters together adjusted to 1 dB insertion loss each produces over 20 dB of attenuation at the same frequency and insertion loss.  </a:t>
            </a:r>
            <a:endParaRPr b="0" i="0" sz="1100" u="none" cap="none" strike="noStrike">
              <a:solidFill>
                <a:srgbClr val="000000"/>
              </a:solidFill>
              <a:latin typeface="Arial"/>
              <a:ea typeface="Arial"/>
              <a:cs typeface="Arial"/>
              <a:sym typeface="Arial"/>
            </a:endParaRPr>
          </a:p>
        </p:txBody>
      </p:sp>
      <p:pic>
        <p:nvPicPr>
          <p:cNvPr id="1518" name="Google Shape;1518;g1136a740397_0_292"/>
          <p:cNvPicPr preferRelativeResize="0"/>
          <p:nvPr/>
        </p:nvPicPr>
        <p:blipFill>
          <a:blip r:embed="rId4">
            <a:alphaModFix/>
          </a:blip>
          <a:stretch>
            <a:fillRect/>
          </a:stretch>
        </p:blipFill>
        <p:spPr>
          <a:xfrm>
            <a:off x="838200" y="859425"/>
            <a:ext cx="6471596" cy="317594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